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8" r:id="rId3"/>
    <p:sldId id="260" r:id="rId4"/>
    <p:sldId id="257" r:id="rId5"/>
    <p:sldId id="256" r:id="rId6"/>
    <p:sldId id="259"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9BCD3775-2FE9-4AF7-BA2A-CB4829718FB2}" type="datetimeFigureOut">
              <a:rPr lang="es-ES" smtClean="0"/>
              <a:t>05/11/2017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2AD9A1B-2490-47A3-B802-E2673AF158B1}" type="slidenum">
              <a:rPr lang="es-ES" smtClean="0"/>
              <a:t>‹Nº›</a:t>
            </a:fld>
            <a:endParaRPr lang="es-ES"/>
          </a:p>
        </p:txBody>
      </p:sp>
    </p:spTree>
    <p:extLst>
      <p:ext uri="{BB962C8B-B14F-4D97-AF65-F5344CB8AC3E}">
        <p14:creationId xmlns:p14="http://schemas.microsoft.com/office/powerpoint/2010/main" val="1798445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9BCD3775-2FE9-4AF7-BA2A-CB4829718FB2}" type="datetimeFigureOut">
              <a:rPr lang="es-ES" smtClean="0"/>
              <a:t>05/11/2017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2AD9A1B-2490-47A3-B802-E2673AF158B1}" type="slidenum">
              <a:rPr lang="es-ES" smtClean="0"/>
              <a:t>‹Nº›</a:t>
            </a:fld>
            <a:endParaRPr lang="es-ES"/>
          </a:p>
        </p:txBody>
      </p:sp>
    </p:spTree>
    <p:extLst>
      <p:ext uri="{BB962C8B-B14F-4D97-AF65-F5344CB8AC3E}">
        <p14:creationId xmlns:p14="http://schemas.microsoft.com/office/powerpoint/2010/main" val="3672745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4" name="Rectangle 4"/>
          <p:cNvSpPr/>
          <p:nvPr userDrawn="1"/>
        </p:nvSpPr>
        <p:spPr>
          <a:xfrm>
            <a:off x="0" y="0"/>
            <a:ext cx="9144000" cy="685800"/>
          </a:xfrm>
          <a:prstGeom prst="rect">
            <a:avLst/>
          </a:prstGeom>
          <a:solidFill>
            <a:srgbClr val="E3E3E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white"/>
              </a:solidFill>
            </a:endParaRPr>
          </a:p>
        </p:txBody>
      </p:sp>
      <p:pic>
        <p:nvPicPr>
          <p:cNvPr id="7" name="Picture 3" descr="image00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496" y="44624"/>
            <a:ext cx="1060135" cy="576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Footer Placeholder 4"/>
          <p:cNvSpPr>
            <a:spLocks noGrp="1"/>
          </p:cNvSpPr>
          <p:nvPr>
            <p:ph type="ftr" sz="quarter" idx="10"/>
          </p:nvPr>
        </p:nvSpPr>
        <p:spPr>
          <a:xfrm>
            <a:off x="600075" y="6437313"/>
            <a:ext cx="8239125" cy="268287"/>
          </a:xfrm>
        </p:spPr>
        <p:txBody>
          <a:bodyPr/>
          <a:lstStyle>
            <a:lvl1pPr algn="r">
              <a:defRPr sz="1100">
                <a:solidFill>
                  <a:schemeClr val="tx1"/>
                </a:solidFill>
                <a:latin typeface="Arial" panose="020B0604020202020204" pitchFamily="34" charset="0"/>
                <a:cs typeface="Arial" panose="020B0604020202020204" pitchFamily="34" charset="0"/>
              </a:defRPr>
            </a:lvl1pPr>
          </a:lstStyle>
          <a:p>
            <a:pPr>
              <a:defRPr/>
            </a:pPr>
            <a:r>
              <a:rPr lang="es-ES_tradnl" dirty="0" smtClean="0">
                <a:solidFill>
                  <a:prstClr val="black"/>
                </a:solidFill>
              </a:rPr>
              <a:t>F. Mota</a:t>
            </a:r>
            <a:r>
              <a:rPr lang="pl-PL" dirty="0" smtClean="0">
                <a:solidFill>
                  <a:prstClr val="black"/>
                </a:solidFill>
              </a:rPr>
              <a:t> </a:t>
            </a:r>
            <a:r>
              <a:rPr lang="en-GB" dirty="0" smtClean="0">
                <a:solidFill>
                  <a:prstClr val="black"/>
                </a:solidFill>
              </a:rPr>
              <a:t>| IAEA CRP F44003 | 26</a:t>
            </a:r>
            <a:r>
              <a:rPr lang="es-ES_tradnl" baseline="30000" dirty="0" err="1" smtClean="0">
                <a:solidFill>
                  <a:prstClr val="black"/>
                </a:solidFill>
              </a:rPr>
              <a:t>th</a:t>
            </a:r>
            <a:r>
              <a:rPr lang="es-ES_tradnl" dirty="0" smtClean="0">
                <a:solidFill>
                  <a:prstClr val="black"/>
                </a:solidFill>
              </a:rPr>
              <a:t> </a:t>
            </a:r>
            <a:r>
              <a:rPr lang="es-ES_tradnl" dirty="0" err="1" smtClean="0">
                <a:solidFill>
                  <a:prstClr val="black"/>
                </a:solidFill>
              </a:rPr>
              <a:t>November</a:t>
            </a:r>
            <a:r>
              <a:rPr lang="es-ES_tradnl" dirty="0" smtClean="0">
                <a:solidFill>
                  <a:prstClr val="black"/>
                </a:solidFill>
              </a:rPr>
              <a:t> 2017</a:t>
            </a:r>
            <a:r>
              <a:rPr lang="pl-PL" dirty="0" smtClean="0">
                <a:solidFill>
                  <a:prstClr val="black"/>
                </a:solidFill>
              </a:rPr>
              <a:t> </a:t>
            </a:r>
            <a:r>
              <a:rPr lang="en-GB" dirty="0" smtClean="0">
                <a:solidFill>
                  <a:prstClr val="black"/>
                </a:solidFill>
              </a:rPr>
              <a:t>| Page </a:t>
            </a:r>
            <a:fld id="{4F66EC46-2A95-4ACB-80B2-DCC2083C3903}" type="slidenum">
              <a:rPr lang="en-GB" smtClean="0">
                <a:solidFill>
                  <a:prstClr val="black"/>
                </a:solidFill>
              </a:rPr>
              <a:pPr>
                <a:defRPr/>
              </a:pPr>
              <a:t>‹Nº›</a:t>
            </a:fld>
            <a:endParaRPr lang="en-GB" dirty="0">
              <a:solidFill>
                <a:prstClr val="black"/>
              </a:solidFill>
            </a:endParaRPr>
          </a:p>
        </p:txBody>
      </p:sp>
      <p:pic>
        <p:nvPicPr>
          <p:cNvPr id="8" name="Picture 11" descr="logo-ciemat"/>
          <p:cNvPicPr>
            <a:picLocks noChangeAspect="1" noChangeArrowheads="1"/>
          </p:cNvPicPr>
          <p:nvPr userDrawn="1"/>
        </p:nvPicPr>
        <p:blipFill>
          <a:blip r:embed="rId3" cstate="print"/>
          <a:srcRect/>
          <a:stretch>
            <a:fillRect/>
          </a:stretch>
        </p:blipFill>
        <p:spPr bwMode="auto">
          <a:xfrm>
            <a:off x="6948264" y="116632"/>
            <a:ext cx="2180964" cy="458289"/>
          </a:xfrm>
          <a:prstGeom prst="rect">
            <a:avLst/>
          </a:prstGeom>
          <a:noFill/>
          <a:ln w="9525">
            <a:noFill/>
            <a:miter lim="800000"/>
            <a:headEnd/>
            <a:tailEnd/>
          </a:ln>
        </p:spPr>
      </p:pic>
    </p:spTree>
    <p:extLst>
      <p:ext uri="{BB962C8B-B14F-4D97-AF65-F5344CB8AC3E}">
        <p14:creationId xmlns:p14="http://schemas.microsoft.com/office/powerpoint/2010/main" val="4129457829"/>
      </p:ext>
    </p:extLst>
  </p:cSld>
  <p:clrMapOvr>
    <a:masterClrMapping/>
  </p:clrMapOvr>
  <p:timing>
    <p:tnLst>
      <p:par>
        <p:cTn id="1" dur="indefinite" restart="never" nodeType="tmRoot"/>
      </p:par>
    </p:tnLst>
  </p:timing>
  <p:hf sldNum="0" hd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CD3775-2FE9-4AF7-BA2A-CB4829718FB2}" type="datetimeFigureOut">
              <a:rPr lang="es-ES" smtClean="0"/>
              <a:t>05/11/2017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AD9A1B-2490-47A3-B802-E2673AF158B1}" type="slidenum">
              <a:rPr lang="es-ES" smtClean="0"/>
              <a:t>‹Nº›</a:t>
            </a:fld>
            <a:endParaRPr lang="es-ES"/>
          </a:p>
        </p:txBody>
      </p:sp>
      <p:sp>
        <p:nvSpPr>
          <p:cNvPr id="7" name="Rectangle 4"/>
          <p:cNvSpPr/>
          <p:nvPr userDrawn="1"/>
        </p:nvSpPr>
        <p:spPr>
          <a:xfrm>
            <a:off x="0" y="0"/>
            <a:ext cx="9144000" cy="685800"/>
          </a:xfrm>
          <a:prstGeom prst="rect">
            <a:avLst/>
          </a:prstGeom>
          <a:solidFill>
            <a:srgbClr val="E3E3E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white"/>
              </a:solidFill>
            </a:endParaRPr>
          </a:p>
        </p:txBody>
      </p:sp>
      <p:pic>
        <p:nvPicPr>
          <p:cNvPr id="9" name="Picture 3" descr="image001"/>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35496" y="44624"/>
            <a:ext cx="1060135" cy="576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1" descr="logo-ciemat"/>
          <p:cNvPicPr>
            <a:picLocks noChangeAspect="1" noChangeArrowheads="1"/>
          </p:cNvPicPr>
          <p:nvPr userDrawn="1"/>
        </p:nvPicPr>
        <p:blipFill>
          <a:blip r:embed="rId6" cstate="print"/>
          <a:srcRect/>
          <a:stretch>
            <a:fillRect/>
          </a:stretch>
        </p:blipFill>
        <p:spPr bwMode="auto">
          <a:xfrm>
            <a:off x="6948264" y="116632"/>
            <a:ext cx="2180964" cy="458289"/>
          </a:xfrm>
          <a:prstGeom prst="rect">
            <a:avLst/>
          </a:prstGeom>
          <a:noFill/>
          <a:ln w="9525">
            <a:noFill/>
            <a:miter lim="800000"/>
            <a:headEnd/>
            <a:tailEnd/>
          </a:ln>
        </p:spPr>
      </p:pic>
    </p:spTree>
    <p:extLst>
      <p:ext uri="{BB962C8B-B14F-4D97-AF65-F5344CB8AC3E}">
        <p14:creationId xmlns:p14="http://schemas.microsoft.com/office/powerpoint/2010/main" val="38995626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 Título"/>
          <p:cNvSpPr txBox="1">
            <a:spLocks/>
          </p:cNvSpPr>
          <p:nvPr/>
        </p:nvSpPr>
        <p:spPr>
          <a:xfrm>
            <a:off x="381000" y="1628800"/>
            <a:ext cx="8496944" cy="129614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smtClean="0"/>
              <a:t>Tools and procedures for radiation damage modelling and </a:t>
            </a:r>
            <a:r>
              <a:rPr lang="en-US" sz="2800" dirty="0" err="1" smtClean="0"/>
              <a:t>intercomparison</a:t>
            </a:r>
            <a:r>
              <a:rPr lang="en-US" sz="2800" dirty="0" smtClean="0"/>
              <a:t> of experiments</a:t>
            </a:r>
            <a:endParaRPr lang="es-ES" sz="2800" dirty="0"/>
          </a:p>
        </p:txBody>
      </p:sp>
      <p:sp>
        <p:nvSpPr>
          <p:cNvPr id="3" name="4 Subtítulo"/>
          <p:cNvSpPr txBox="1">
            <a:spLocks/>
          </p:cNvSpPr>
          <p:nvPr/>
        </p:nvSpPr>
        <p:spPr>
          <a:xfrm>
            <a:off x="304800" y="4135959"/>
            <a:ext cx="8640961" cy="63402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s-ES" sz="1600" dirty="0" smtClean="0"/>
              <a:t>Fernando Mota, </a:t>
            </a:r>
            <a:r>
              <a:rPr lang="es-ES" sz="1600" dirty="0" err="1" smtClean="0"/>
              <a:t>Christophe</a:t>
            </a:r>
            <a:r>
              <a:rPr lang="es-ES" sz="1600" dirty="0" smtClean="0"/>
              <a:t> J. Ortiz, Rafael Vila</a:t>
            </a:r>
          </a:p>
          <a:p>
            <a:pPr marL="0" indent="0" algn="ctr">
              <a:buNone/>
            </a:pPr>
            <a:endParaRPr lang="es-ES" sz="1600" dirty="0" smtClean="0"/>
          </a:p>
          <a:p>
            <a:pPr marL="0" indent="0" algn="ctr">
              <a:buNone/>
            </a:pPr>
            <a:r>
              <a:rPr lang="es-ES" sz="1600" dirty="0" smtClean="0"/>
              <a:t>Laboratorio Nacional de Fusión – CIEMAT, 28040 Madrid, </a:t>
            </a:r>
            <a:r>
              <a:rPr lang="es-ES" sz="1600" dirty="0" err="1" smtClean="0"/>
              <a:t>Spain</a:t>
            </a:r>
            <a:endParaRPr lang="es-ES" sz="1600" dirty="0"/>
          </a:p>
        </p:txBody>
      </p:sp>
      <p:pic>
        <p:nvPicPr>
          <p:cNvPr id="4" name="Picture 11" descr="logo-ciemat"/>
          <p:cNvPicPr>
            <a:picLocks noChangeAspect="1" noChangeArrowheads="1"/>
          </p:cNvPicPr>
          <p:nvPr/>
        </p:nvPicPr>
        <p:blipFill>
          <a:blip r:embed="rId2" cstate="print"/>
          <a:srcRect/>
          <a:stretch>
            <a:fillRect/>
          </a:stretch>
        </p:blipFill>
        <p:spPr bwMode="auto">
          <a:xfrm>
            <a:off x="300789" y="5789143"/>
            <a:ext cx="3810000" cy="800601"/>
          </a:xfrm>
          <a:prstGeom prst="rect">
            <a:avLst/>
          </a:prstGeom>
          <a:noFill/>
          <a:ln w="9525">
            <a:noFill/>
            <a:miter lim="800000"/>
            <a:headEnd/>
            <a:tailEnd/>
          </a:ln>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799" y="5716412"/>
            <a:ext cx="2995863" cy="946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38932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130617" y="969397"/>
            <a:ext cx="8932008" cy="5339923"/>
          </a:xfrm>
          <a:prstGeom prst="rect">
            <a:avLst/>
          </a:prstGeom>
        </p:spPr>
        <p:txBody>
          <a:bodyPr wrap="square">
            <a:spAutoFit/>
          </a:bodyPr>
          <a:lstStyle/>
          <a:p>
            <a:pPr marL="171397" indent="-171397" algn="just">
              <a:buFont typeface="Wingdings" panose="05000000000000000000" pitchFamily="2" charset="2"/>
              <a:buChar char="§"/>
            </a:pPr>
            <a:r>
              <a:rPr lang="en-US" sz="1400" dirty="0" smtClean="0">
                <a:solidFill>
                  <a:prstClr val="black"/>
                </a:solidFill>
                <a:latin typeface="Times New Roman" panose="02020603050405020304" pitchFamily="18" charset="0"/>
                <a:cs typeface="Times New Roman" panose="02020603050405020304" pitchFamily="18" charset="0"/>
              </a:rPr>
              <a:t>Goal of DONES: Test materials under equivalent neutron fusion irradiation conditions</a:t>
            </a:r>
          </a:p>
          <a:p>
            <a:pPr marL="171397" indent="-171397" algn="just">
              <a:buFont typeface="Wingdings" panose="05000000000000000000" pitchFamily="2" charset="2"/>
              <a:buChar char="§"/>
            </a:pPr>
            <a:endParaRPr lang="en-US" sz="1400" dirty="0" smtClean="0">
              <a:solidFill>
                <a:prstClr val="black"/>
              </a:solidFill>
              <a:latin typeface="Times New Roman" panose="02020603050405020304" pitchFamily="18" charset="0"/>
              <a:cs typeface="Times New Roman" panose="02020603050405020304" pitchFamily="18" charset="0"/>
            </a:endParaRPr>
          </a:p>
          <a:p>
            <a:pPr marL="171397" indent="-171397" algn="just">
              <a:buFont typeface="Wingdings" panose="05000000000000000000" pitchFamily="2" charset="2"/>
              <a:buChar char="§"/>
            </a:pPr>
            <a:endParaRPr lang="en-US" sz="1400" dirty="0">
              <a:solidFill>
                <a:prstClr val="black"/>
              </a:solidFill>
              <a:latin typeface="Times New Roman" panose="02020603050405020304" pitchFamily="18" charset="0"/>
              <a:cs typeface="Times New Roman" panose="02020603050405020304" pitchFamily="18" charset="0"/>
            </a:endParaRPr>
          </a:p>
          <a:p>
            <a:pPr marL="171397" indent="-171397" algn="just">
              <a:buFont typeface="Wingdings" panose="05000000000000000000" pitchFamily="2" charset="2"/>
              <a:buChar char="§"/>
            </a:pPr>
            <a:r>
              <a:rPr lang="en-US" sz="1400" b="1" dirty="0" smtClean="0">
                <a:solidFill>
                  <a:srgbClr val="FF0000"/>
                </a:solidFill>
                <a:latin typeface="Times New Roman" panose="02020603050405020304" pitchFamily="18" charset="0"/>
                <a:cs typeface="Times New Roman" panose="02020603050405020304" pitchFamily="18" charset="0"/>
              </a:rPr>
              <a:t>Will  IFMIF-DONES </a:t>
            </a:r>
            <a:r>
              <a:rPr lang="en-US" sz="1400" b="1" dirty="0">
                <a:solidFill>
                  <a:srgbClr val="FF0000"/>
                </a:solidFill>
                <a:latin typeface="Times New Roman" panose="02020603050405020304" pitchFamily="18" charset="0"/>
                <a:cs typeface="Times New Roman" panose="02020603050405020304" pitchFamily="18" charset="0"/>
              </a:rPr>
              <a:t>produce similar radiation damage </a:t>
            </a:r>
            <a:r>
              <a:rPr lang="en-US" sz="1400" b="1" dirty="0" smtClean="0">
                <a:solidFill>
                  <a:srgbClr val="FF0000"/>
                </a:solidFill>
                <a:latin typeface="Times New Roman" panose="02020603050405020304" pitchFamily="18" charset="0"/>
                <a:cs typeface="Times New Roman" panose="02020603050405020304" pitchFamily="18" charset="0"/>
              </a:rPr>
              <a:t>to </a:t>
            </a:r>
            <a:r>
              <a:rPr lang="en-US" sz="1400" b="1" dirty="0">
                <a:solidFill>
                  <a:srgbClr val="FF0000"/>
                </a:solidFill>
                <a:latin typeface="Times New Roman" panose="02020603050405020304" pitchFamily="18" charset="0"/>
                <a:cs typeface="Times New Roman" panose="02020603050405020304" pitchFamily="18" charset="0"/>
              </a:rPr>
              <a:t>DEMO ?</a:t>
            </a:r>
          </a:p>
          <a:p>
            <a:pPr marL="171397" lvl="0" indent="-171397" algn="just">
              <a:buFont typeface="Wingdings" panose="05000000000000000000" pitchFamily="2" charset="2"/>
              <a:buChar char="§"/>
            </a:pPr>
            <a:endParaRPr lang="en-US" sz="1400" dirty="0" smtClean="0">
              <a:solidFill>
                <a:prstClr val="black"/>
              </a:solidFill>
              <a:latin typeface="Times New Roman" panose="02020603050405020304" pitchFamily="18" charset="0"/>
              <a:cs typeface="Times New Roman" panose="02020603050405020304" pitchFamily="18" charset="0"/>
            </a:endParaRPr>
          </a:p>
          <a:p>
            <a:pPr marL="171397" lvl="0" indent="-171397" algn="just">
              <a:buFont typeface="Wingdings" panose="05000000000000000000" pitchFamily="2" charset="2"/>
              <a:buChar char="§"/>
            </a:pPr>
            <a:endParaRPr lang="en-US" sz="1400" dirty="0" smtClean="0">
              <a:solidFill>
                <a:prstClr val="black"/>
              </a:solidFill>
              <a:latin typeface="Times New Roman" panose="02020603050405020304" pitchFamily="18" charset="0"/>
              <a:cs typeface="Times New Roman" panose="02020603050405020304" pitchFamily="18" charset="0"/>
            </a:endParaRPr>
          </a:p>
          <a:p>
            <a:pPr marL="171397" lvl="0" indent="-171397" algn="just">
              <a:buFont typeface="Wingdings" panose="05000000000000000000" pitchFamily="2" charset="2"/>
              <a:buChar char="§"/>
            </a:pPr>
            <a:r>
              <a:rPr lang="en-US" sz="1400" dirty="0" smtClean="0">
                <a:solidFill>
                  <a:prstClr val="black"/>
                </a:solidFill>
                <a:latin typeface="Times New Roman" panose="02020603050405020304" pitchFamily="18" charset="0"/>
                <a:cs typeface="Times New Roman" panose="02020603050405020304" pitchFamily="18" charset="0"/>
              </a:rPr>
              <a:t>Then our main objective is to identify in which conditions two neutron irradiation experiments are equivalent.</a:t>
            </a:r>
          </a:p>
          <a:p>
            <a:pPr marL="171397" lvl="0" indent="-171397" algn="just">
              <a:buFont typeface="Wingdings" panose="05000000000000000000" pitchFamily="2" charset="2"/>
              <a:buChar char="§"/>
            </a:pPr>
            <a:endParaRPr lang="en-US" sz="1400" dirty="0" smtClean="0">
              <a:solidFill>
                <a:prstClr val="black"/>
              </a:solidFill>
              <a:latin typeface="Times New Roman" panose="02020603050405020304" pitchFamily="18" charset="0"/>
              <a:cs typeface="Times New Roman" panose="02020603050405020304" pitchFamily="18" charset="0"/>
            </a:endParaRPr>
          </a:p>
          <a:p>
            <a:pPr marL="171397" lvl="0" indent="-171397" algn="just">
              <a:buFont typeface="Wingdings" panose="05000000000000000000" pitchFamily="2" charset="2"/>
              <a:buChar char="§"/>
            </a:pPr>
            <a:endParaRPr lang="en-US" sz="1400" dirty="0" smtClean="0">
              <a:solidFill>
                <a:prstClr val="black"/>
              </a:solidFill>
              <a:latin typeface="Times New Roman" panose="02020603050405020304" pitchFamily="18" charset="0"/>
              <a:cs typeface="Times New Roman" panose="02020603050405020304" pitchFamily="18" charset="0"/>
            </a:endParaRPr>
          </a:p>
          <a:p>
            <a:pPr marL="171397" lvl="0" indent="-171397" algn="just">
              <a:buFont typeface="Wingdings" panose="05000000000000000000" pitchFamily="2" charset="2"/>
              <a:buChar char="§"/>
            </a:pPr>
            <a:r>
              <a:rPr lang="en-US" sz="1400" dirty="0">
                <a:solidFill>
                  <a:prstClr val="black"/>
                </a:solidFill>
                <a:latin typeface="Times New Roman" panose="02020603050405020304" pitchFamily="18" charset="0"/>
                <a:cs typeface="Times New Roman" panose="02020603050405020304" pitchFamily="18" charset="0"/>
              </a:rPr>
              <a:t>In order to </a:t>
            </a:r>
            <a:r>
              <a:rPr lang="en-US" sz="1400" dirty="0" smtClean="0">
                <a:solidFill>
                  <a:prstClr val="black"/>
                </a:solidFill>
                <a:latin typeface="Times New Roman" panose="02020603050405020304" pitchFamily="18" charset="0"/>
                <a:cs typeface="Times New Roman" panose="02020603050405020304" pitchFamily="18" charset="0"/>
              </a:rPr>
              <a:t>compare the radiation damage induced by neutron irradiation experiments, </a:t>
            </a:r>
            <a:r>
              <a:rPr lang="en-US" sz="1400" dirty="0">
                <a:solidFill>
                  <a:prstClr val="black"/>
                </a:solidFill>
                <a:latin typeface="Times New Roman" panose="02020603050405020304" pitchFamily="18" charset="0"/>
                <a:cs typeface="Times New Roman" panose="02020603050405020304" pitchFamily="18" charset="0"/>
              </a:rPr>
              <a:t>several issues </a:t>
            </a:r>
            <a:r>
              <a:rPr lang="en-US" sz="1400" dirty="0" smtClean="0">
                <a:solidFill>
                  <a:prstClr val="black"/>
                </a:solidFill>
                <a:latin typeface="Times New Roman" panose="02020603050405020304" pitchFamily="18" charset="0"/>
                <a:cs typeface="Times New Roman" panose="02020603050405020304" pitchFamily="18" charset="0"/>
              </a:rPr>
              <a:t>that affect </a:t>
            </a:r>
            <a:r>
              <a:rPr lang="en-US" sz="1400" dirty="0">
                <a:solidFill>
                  <a:prstClr val="black"/>
                </a:solidFill>
                <a:latin typeface="Times New Roman" panose="02020603050405020304" pitchFamily="18" charset="0"/>
                <a:cs typeface="Times New Roman" panose="02020603050405020304" pitchFamily="18" charset="0"/>
              </a:rPr>
              <a:t>the damage dose in the </a:t>
            </a:r>
            <a:r>
              <a:rPr lang="en-US" sz="1400" dirty="0" smtClean="0">
                <a:solidFill>
                  <a:prstClr val="black"/>
                </a:solidFill>
                <a:latin typeface="Times New Roman" panose="02020603050405020304" pitchFamily="18" charset="0"/>
                <a:cs typeface="Times New Roman" panose="02020603050405020304" pitchFamily="18" charset="0"/>
              </a:rPr>
              <a:t>materials have to be considered:</a:t>
            </a:r>
          </a:p>
          <a:p>
            <a:pPr marL="171397" lvl="0" indent="-171397" algn="just">
              <a:buFont typeface="Wingdings" panose="05000000000000000000" pitchFamily="2" charset="2"/>
              <a:buChar char="§"/>
            </a:pPr>
            <a:endParaRPr lang="en-US" sz="1400" dirty="0">
              <a:solidFill>
                <a:prstClr val="black"/>
              </a:solidFill>
              <a:latin typeface="Times New Roman" panose="02020603050405020304" pitchFamily="18" charset="0"/>
              <a:cs typeface="Times New Roman" panose="02020603050405020304" pitchFamily="18" charset="0"/>
            </a:endParaRPr>
          </a:p>
          <a:p>
            <a:pPr marL="447675" lvl="0" indent="-180975" algn="just">
              <a:buFont typeface="Courier New" panose="02070309020205020404" pitchFamily="49" charset="0"/>
              <a:buChar char="o"/>
            </a:pPr>
            <a:r>
              <a:rPr lang="en-US" sz="1400" b="1" dirty="0" smtClean="0">
                <a:solidFill>
                  <a:prstClr val="black"/>
                </a:solidFill>
                <a:latin typeface="Times New Roman" panose="02020603050405020304" pitchFamily="18" charset="0"/>
                <a:cs typeface="Times New Roman" panose="02020603050405020304" pitchFamily="18" charset="0"/>
              </a:rPr>
              <a:t>Calculation of the atomic displacement induced by neutrons</a:t>
            </a:r>
          </a:p>
          <a:p>
            <a:pPr marL="171397" lvl="0" indent="-171397" algn="just">
              <a:buFont typeface="Wingdings" panose="05000000000000000000" pitchFamily="2" charset="2"/>
              <a:buChar char="§"/>
            </a:pPr>
            <a:endParaRPr lang="en-US" sz="1400" dirty="0">
              <a:solidFill>
                <a:prstClr val="black"/>
              </a:solidFill>
              <a:latin typeface="Times New Roman" panose="02020603050405020304" pitchFamily="18" charset="0"/>
              <a:cs typeface="Times New Roman" panose="02020603050405020304" pitchFamily="18" charset="0"/>
            </a:endParaRPr>
          </a:p>
          <a:p>
            <a:pPr marL="714375" lvl="0" indent="-171450" algn="just">
              <a:spcAft>
                <a:spcPts val="600"/>
              </a:spcAft>
              <a:buFont typeface="Arial" panose="020B0604020202020204" pitchFamily="34" charset="0"/>
              <a:buChar char="•"/>
            </a:pPr>
            <a:r>
              <a:rPr lang="en-US" sz="1400" dirty="0" smtClean="0">
                <a:solidFill>
                  <a:prstClr val="black"/>
                </a:solidFill>
                <a:latin typeface="Times New Roman" panose="02020603050405020304" pitchFamily="18" charset="0"/>
                <a:cs typeface="Times New Roman" panose="02020603050405020304" pitchFamily="18" charset="0"/>
              </a:rPr>
              <a:t>Calculation of the </a:t>
            </a:r>
            <a:r>
              <a:rPr lang="en-US" sz="1400" dirty="0">
                <a:solidFill>
                  <a:prstClr val="black"/>
                </a:solidFill>
                <a:latin typeface="Times New Roman" panose="02020603050405020304" pitchFamily="18" charset="0"/>
                <a:cs typeface="Times New Roman" panose="02020603050405020304" pitchFamily="18" charset="0"/>
              </a:rPr>
              <a:t>PKA spectrum induced by different neutron </a:t>
            </a:r>
            <a:r>
              <a:rPr lang="en-US" sz="1400" dirty="0" smtClean="0">
                <a:solidFill>
                  <a:prstClr val="black"/>
                </a:solidFill>
                <a:latin typeface="Times New Roman" panose="02020603050405020304" pitchFamily="18" charset="0"/>
                <a:cs typeface="Times New Roman" panose="02020603050405020304" pitchFamily="18" charset="0"/>
              </a:rPr>
              <a:t>sources </a:t>
            </a:r>
            <a:r>
              <a:rPr lang="en-US" sz="1400" dirty="0">
                <a:solidFill>
                  <a:prstClr val="black"/>
                </a:solidFill>
                <a:latin typeface="Times New Roman" panose="02020603050405020304" pitchFamily="18" charset="0"/>
                <a:cs typeface="Times New Roman" panose="02020603050405020304" pitchFamily="18" charset="0"/>
              </a:rPr>
              <a:t>(MCNP, NJOY,  nuclear data libraries</a:t>
            </a:r>
            <a:r>
              <a:rPr lang="en-US" sz="1400" dirty="0" smtClean="0">
                <a:solidFill>
                  <a:prstClr val="black"/>
                </a:solidFill>
                <a:latin typeface="Times New Roman" panose="02020603050405020304" pitchFamily="18" charset="0"/>
                <a:cs typeface="Times New Roman" panose="02020603050405020304" pitchFamily="18" charset="0"/>
              </a:rPr>
              <a:t>)</a:t>
            </a:r>
          </a:p>
          <a:p>
            <a:pPr marL="714375" lvl="0" indent="-171450" algn="just">
              <a:buFont typeface="Arial" panose="020B0604020202020204" pitchFamily="34" charset="0"/>
              <a:buChar char="•"/>
            </a:pPr>
            <a:r>
              <a:rPr lang="en-US" sz="1400" dirty="0" smtClean="0">
                <a:solidFill>
                  <a:prstClr val="black"/>
                </a:solidFill>
                <a:latin typeface="Times New Roman" panose="02020603050405020304" pitchFamily="18" charset="0"/>
                <a:cs typeface="Times New Roman" panose="02020603050405020304" pitchFamily="18" charset="0"/>
              </a:rPr>
              <a:t>Calculation of the radiation damage associated to the PKA spectrum</a:t>
            </a:r>
          </a:p>
          <a:p>
            <a:pPr marL="714375" lvl="0" indent="-171450" algn="just">
              <a:buFont typeface="Arial" panose="020B0604020202020204" pitchFamily="34" charset="0"/>
              <a:buChar char="•"/>
            </a:pPr>
            <a:endParaRPr lang="en-US" sz="1400" dirty="0">
              <a:solidFill>
                <a:prstClr val="black"/>
              </a:solidFill>
              <a:latin typeface="Times New Roman" panose="02020603050405020304" pitchFamily="18" charset="0"/>
              <a:cs typeface="Times New Roman" panose="02020603050405020304" pitchFamily="18" charset="0"/>
            </a:endParaRPr>
          </a:p>
          <a:p>
            <a:pPr marL="447675" lvl="0" indent="-180975" algn="just">
              <a:buFont typeface="Courier New" panose="02070309020205020404" pitchFamily="49" charset="0"/>
              <a:buChar char="o"/>
            </a:pPr>
            <a:r>
              <a:rPr lang="en-US" sz="1400" b="1" dirty="0" smtClean="0">
                <a:solidFill>
                  <a:prstClr val="black"/>
                </a:solidFill>
                <a:latin typeface="Times New Roman" panose="02020603050405020304" pitchFamily="18" charset="0"/>
                <a:cs typeface="Times New Roman" panose="02020603050405020304" pitchFamily="18" charset="0"/>
              </a:rPr>
              <a:t>Simulation of thermally-activated processes during irradiation</a:t>
            </a:r>
          </a:p>
          <a:p>
            <a:pPr marL="447675" lvl="0" indent="-180975" algn="just">
              <a:buFont typeface="Courier New" panose="02070309020205020404" pitchFamily="49" charset="0"/>
              <a:buChar char="o"/>
            </a:pPr>
            <a:endParaRPr lang="en-US" sz="1400" b="1" dirty="0" smtClean="0">
              <a:solidFill>
                <a:prstClr val="black"/>
              </a:solidFill>
              <a:latin typeface="Times New Roman" panose="02020603050405020304" pitchFamily="18" charset="0"/>
              <a:cs typeface="Times New Roman" panose="02020603050405020304" pitchFamily="18" charset="0"/>
            </a:endParaRPr>
          </a:p>
          <a:p>
            <a:pPr marL="714375" lvl="0" indent="-171450" algn="just">
              <a:buFont typeface="Arial" panose="020B0604020202020204" pitchFamily="34" charset="0"/>
              <a:buChar char="•"/>
            </a:pPr>
            <a:r>
              <a:rPr lang="en-US" sz="1400" dirty="0" smtClean="0">
                <a:solidFill>
                  <a:prstClr val="black"/>
                </a:solidFill>
                <a:latin typeface="Times New Roman" panose="02020603050405020304" pitchFamily="18" charset="0"/>
                <a:cs typeface="Times New Roman" panose="02020603050405020304" pitchFamily="18" charset="0"/>
              </a:rPr>
              <a:t>Identification of atomistic mechanisms and impurities (He, C,…) that play important role</a:t>
            </a:r>
          </a:p>
          <a:p>
            <a:pPr marL="714375" lvl="0" indent="-171450" algn="just">
              <a:buFont typeface="Arial" panose="020B0604020202020204" pitchFamily="34" charset="0"/>
              <a:buChar char="•"/>
            </a:pPr>
            <a:endParaRPr lang="en-US" sz="1400" b="1" dirty="0">
              <a:solidFill>
                <a:prstClr val="black"/>
              </a:solidFill>
              <a:latin typeface="Times New Roman" panose="02020603050405020304" pitchFamily="18" charset="0"/>
              <a:cs typeface="Times New Roman" panose="02020603050405020304" pitchFamily="18" charset="0"/>
            </a:endParaRPr>
          </a:p>
          <a:p>
            <a:pPr marL="714375" lvl="0" indent="-171450" algn="just">
              <a:buFont typeface="Arial" panose="020B0604020202020204" pitchFamily="34" charset="0"/>
              <a:buChar char="•"/>
            </a:pPr>
            <a:r>
              <a:rPr lang="en-US" sz="1400" dirty="0" smtClean="0">
                <a:solidFill>
                  <a:prstClr val="black"/>
                </a:solidFill>
                <a:latin typeface="Times New Roman" panose="02020603050405020304" pitchFamily="18" charset="0"/>
                <a:cs typeface="Times New Roman" panose="02020603050405020304" pitchFamily="18" charset="0"/>
              </a:rPr>
              <a:t>Use of </a:t>
            </a:r>
            <a:r>
              <a:rPr lang="en-US" sz="1400" dirty="0" smtClean="0">
                <a:latin typeface="Times New Roman" panose="02020603050405020304" pitchFamily="18" charset="0"/>
                <a:cs typeface="Times New Roman" panose="02020603050405020304" pitchFamily="18" charset="0"/>
              </a:rPr>
              <a:t>adequate</a:t>
            </a:r>
            <a:r>
              <a:rPr lang="en-US" sz="1400" dirty="0" smtClean="0">
                <a:solidFill>
                  <a:prstClr val="black"/>
                </a:solidFill>
                <a:latin typeface="Times New Roman" panose="02020603050405020304" pitchFamily="18" charset="0"/>
                <a:cs typeface="Times New Roman" panose="02020603050405020304" pitchFamily="18" charset="0"/>
              </a:rPr>
              <a:t> kinetic models (diffusion equations, kinetic Monte Carlo, </a:t>
            </a:r>
            <a:r>
              <a:rPr lang="en-US" sz="1400" dirty="0" err="1" smtClean="0">
                <a:solidFill>
                  <a:prstClr val="black"/>
                </a:solidFill>
                <a:latin typeface="Times New Roman" panose="02020603050405020304" pitchFamily="18" charset="0"/>
                <a:cs typeface="Times New Roman" panose="02020603050405020304" pitchFamily="18" charset="0"/>
              </a:rPr>
              <a:t>etc</a:t>
            </a:r>
            <a:r>
              <a:rPr lang="en-US" sz="1400" dirty="0" smtClean="0">
                <a:solidFill>
                  <a:prstClr val="black"/>
                </a:solidFill>
                <a:latin typeface="Times New Roman" panose="02020603050405020304" pitchFamily="18" charset="0"/>
                <a:cs typeface="Times New Roman" panose="02020603050405020304" pitchFamily="18" charset="0"/>
              </a:rPr>
              <a:t>…)</a:t>
            </a:r>
            <a:endParaRPr lang="en-US" sz="1400" dirty="0">
              <a:solidFill>
                <a:prstClr val="black"/>
              </a:solidFill>
              <a:latin typeface="Times New Roman" panose="02020603050405020304" pitchFamily="18" charset="0"/>
              <a:cs typeface="Times New Roman" panose="02020603050405020304" pitchFamily="18" charset="0"/>
            </a:endParaRPr>
          </a:p>
          <a:p>
            <a:pPr marL="171397" lvl="0" indent="-171397" algn="just">
              <a:buFont typeface="Wingdings" panose="05000000000000000000" pitchFamily="2" charset="2"/>
              <a:buChar char="§"/>
            </a:pPr>
            <a:endParaRPr lang="en-US" sz="1400" dirty="0" smtClean="0">
              <a:solidFill>
                <a:prstClr val="black"/>
              </a:solidFill>
              <a:latin typeface="Times New Roman" panose="02020603050405020304" pitchFamily="18" charset="0"/>
              <a:cs typeface="Times New Roman" panose="02020603050405020304" pitchFamily="18" charset="0"/>
            </a:endParaRPr>
          </a:p>
          <a:p>
            <a:pPr marL="171397" lvl="0" indent="-171397" algn="just">
              <a:buFont typeface="Wingdings" panose="05000000000000000000" pitchFamily="2" charset="2"/>
              <a:buChar char="§"/>
            </a:pPr>
            <a:endParaRPr lang="en-US" sz="1400" dirty="0">
              <a:solidFill>
                <a:prstClr val="black"/>
              </a:solidFill>
              <a:latin typeface="Times New Roman" panose="02020603050405020304" pitchFamily="18" charset="0"/>
              <a:cs typeface="Times New Roman" panose="02020603050405020304" pitchFamily="18" charset="0"/>
            </a:endParaRPr>
          </a:p>
        </p:txBody>
      </p:sp>
      <p:sp>
        <p:nvSpPr>
          <p:cNvPr id="4" name="3 Título"/>
          <p:cNvSpPr>
            <a:spLocks noGrp="1"/>
          </p:cNvSpPr>
          <p:nvPr>
            <p:ph type="title" idx="4294967295"/>
          </p:nvPr>
        </p:nvSpPr>
        <p:spPr>
          <a:xfrm>
            <a:off x="1256147" y="29332"/>
            <a:ext cx="5548101" cy="584775"/>
          </a:xfrm>
          <a:prstGeom prst="rect">
            <a:avLst/>
          </a:prstGeom>
        </p:spPr>
        <p:txBody>
          <a:bodyPr/>
          <a:lstStyle/>
          <a:p>
            <a:pPr>
              <a:lnSpc>
                <a:spcPct val="100000"/>
              </a:lnSpc>
            </a:pPr>
            <a:r>
              <a:rPr lang="en-US" sz="1600" dirty="0"/>
              <a:t>Motivation: Calculation and comparison of radiation damage under DONES and Fusion </a:t>
            </a:r>
            <a:r>
              <a:rPr lang="en-US" sz="1600" dirty="0" smtClean="0"/>
              <a:t>conditions</a:t>
            </a:r>
            <a:endParaRPr lang="es-ES" sz="1600" dirty="0"/>
          </a:p>
        </p:txBody>
      </p:sp>
      <p:sp>
        <p:nvSpPr>
          <p:cNvPr id="7" name="Footer Placeholder 4"/>
          <p:cNvSpPr>
            <a:spLocks noGrp="1"/>
          </p:cNvSpPr>
          <p:nvPr>
            <p:ph type="ftr" sz="quarter" idx="10"/>
          </p:nvPr>
        </p:nvSpPr>
        <p:spPr>
          <a:xfrm>
            <a:off x="468313" y="6525344"/>
            <a:ext cx="8239125" cy="268287"/>
          </a:xfrm>
        </p:spPr>
        <p:txBody>
          <a:bodyPr/>
          <a:lstStyle>
            <a:lvl1pPr algn="r">
              <a:defRPr sz="1100">
                <a:solidFill>
                  <a:schemeClr val="tx1"/>
                </a:solidFill>
                <a:latin typeface="Arial" panose="020B0604020202020204" pitchFamily="34" charset="0"/>
                <a:cs typeface="Arial" panose="020B0604020202020204" pitchFamily="34" charset="0"/>
              </a:defRPr>
            </a:lvl1pPr>
          </a:lstStyle>
          <a:p>
            <a:pPr>
              <a:defRPr/>
            </a:pPr>
            <a:r>
              <a:rPr lang="es-ES_tradnl" dirty="0" smtClean="0">
                <a:solidFill>
                  <a:prstClr val="black"/>
                </a:solidFill>
              </a:rPr>
              <a:t>F. Mota</a:t>
            </a:r>
            <a:r>
              <a:rPr lang="pl-PL" dirty="0" smtClean="0">
                <a:solidFill>
                  <a:prstClr val="black"/>
                </a:solidFill>
              </a:rPr>
              <a:t> </a:t>
            </a:r>
            <a:r>
              <a:rPr lang="en-GB" dirty="0" smtClean="0">
                <a:solidFill>
                  <a:prstClr val="black"/>
                </a:solidFill>
              </a:rPr>
              <a:t>| </a:t>
            </a:r>
            <a:r>
              <a:rPr lang="es-ES_tradnl" b="1" dirty="0" smtClean="0">
                <a:solidFill>
                  <a:prstClr val="black"/>
                </a:solidFill>
              </a:rPr>
              <a:t>IAEA CPR F44003</a:t>
            </a:r>
            <a:r>
              <a:rPr lang="en-GB" b="1" dirty="0" smtClean="0">
                <a:solidFill>
                  <a:prstClr val="black"/>
                </a:solidFill>
              </a:rPr>
              <a:t> </a:t>
            </a:r>
            <a:r>
              <a:rPr lang="en-GB" dirty="0" smtClean="0">
                <a:solidFill>
                  <a:prstClr val="black"/>
                </a:solidFill>
              </a:rPr>
              <a:t>| </a:t>
            </a:r>
            <a:r>
              <a:rPr lang="es-ES_tradnl" dirty="0" smtClean="0">
                <a:solidFill>
                  <a:prstClr val="black"/>
                </a:solidFill>
              </a:rPr>
              <a:t>26</a:t>
            </a:r>
            <a:r>
              <a:rPr lang="es-ES_tradnl" baseline="30000" dirty="0" smtClean="0">
                <a:solidFill>
                  <a:prstClr val="black"/>
                </a:solidFill>
              </a:rPr>
              <a:t>th</a:t>
            </a:r>
            <a:r>
              <a:rPr lang="es-ES_tradnl" dirty="0" smtClean="0">
                <a:solidFill>
                  <a:prstClr val="black"/>
                </a:solidFill>
              </a:rPr>
              <a:t> </a:t>
            </a:r>
            <a:r>
              <a:rPr lang="es-ES_tradnl" dirty="0" err="1" smtClean="0">
                <a:solidFill>
                  <a:prstClr val="black"/>
                </a:solidFill>
              </a:rPr>
              <a:t>November</a:t>
            </a:r>
            <a:r>
              <a:rPr lang="es-ES_tradnl" dirty="0" smtClean="0">
                <a:solidFill>
                  <a:prstClr val="black"/>
                </a:solidFill>
              </a:rPr>
              <a:t> 2017</a:t>
            </a:r>
            <a:r>
              <a:rPr lang="pl-PL" dirty="0" smtClean="0">
                <a:solidFill>
                  <a:prstClr val="black"/>
                </a:solidFill>
              </a:rPr>
              <a:t> </a:t>
            </a:r>
            <a:r>
              <a:rPr lang="en-GB" dirty="0" smtClean="0">
                <a:solidFill>
                  <a:prstClr val="black"/>
                </a:solidFill>
              </a:rPr>
              <a:t>| Page </a:t>
            </a:r>
            <a:fld id="{4F66EC46-2A95-4ACB-80B2-DCC2083C3903}" type="slidenum">
              <a:rPr lang="en-GB" smtClean="0">
                <a:solidFill>
                  <a:prstClr val="black"/>
                </a:solidFill>
              </a:rPr>
              <a:pPr>
                <a:defRPr/>
              </a:pPr>
              <a:t>2</a:t>
            </a:fld>
            <a:endParaRPr lang="en-GB" dirty="0">
              <a:solidFill>
                <a:prstClr val="black"/>
              </a:solidFill>
            </a:endParaRPr>
          </a:p>
        </p:txBody>
      </p:sp>
    </p:spTree>
    <p:extLst>
      <p:ext uri="{BB962C8B-B14F-4D97-AF65-F5344CB8AC3E}">
        <p14:creationId xmlns:p14="http://schemas.microsoft.com/office/powerpoint/2010/main" val="20357150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0"/>
          </p:nvPr>
        </p:nvSpPr>
        <p:spPr/>
        <p:txBody>
          <a:bodyPr/>
          <a:lstStyle/>
          <a:p>
            <a:pPr>
              <a:defRPr/>
            </a:pPr>
            <a:r>
              <a:rPr lang="es-ES_tradnl" smtClean="0">
                <a:solidFill>
                  <a:prstClr val="black"/>
                </a:solidFill>
              </a:rPr>
              <a:t>F. Mota</a:t>
            </a:r>
            <a:r>
              <a:rPr lang="pl-PL" smtClean="0">
                <a:solidFill>
                  <a:prstClr val="black"/>
                </a:solidFill>
              </a:rPr>
              <a:t> </a:t>
            </a:r>
            <a:r>
              <a:rPr lang="en-GB" smtClean="0">
                <a:solidFill>
                  <a:prstClr val="black"/>
                </a:solidFill>
              </a:rPr>
              <a:t>| IAEA CRP F44003 | 26</a:t>
            </a:r>
            <a:r>
              <a:rPr lang="es-ES_tradnl" baseline="30000" smtClean="0">
                <a:solidFill>
                  <a:prstClr val="black"/>
                </a:solidFill>
              </a:rPr>
              <a:t>th</a:t>
            </a:r>
            <a:r>
              <a:rPr lang="es-ES_tradnl" smtClean="0">
                <a:solidFill>
                  <a:prstClr val="black"/>
                </a:solidFill>
              </a:rPr>
              <a:t> November 2017</a:t>
            </a:r>
            <a:r>
              <a:rPr lang="pl-PL" smtClean="0">
                <a:solidFill>
                  <a:prstClr val="black"/>
                </a:solidFill>
              </a:rPr>
              <a:t> </a:t>
            </a:r>
            <a:r>
              <a:rPr lang="en-GB" smtClean="0">
                <a:solidFill>
                  <a:prstClr val="black"/>
                </a:solidFill>
              </a:rPr>
              <a:t>| Page </a:t>
            </a:r>
            <a:fld id="{4F66EC46-2A95-4ACB-80B2-DCC2083C3903}" type="slidenum">
              <a:rPr lang="en-GB" smtClean="0">
                <a:solidFill>
                  <a:prstClr val="black"/>
                </a:solidFill>
              </a:rPr>
              <a:pPr>
                <a:defRPr/>
              </a:pPr>
              <a:t>3</a:t>
            </a:fld>
            <a:endParaRPr lang="en-GB" dirty="0">
              <a:solidFill>
                <a:prstClr val="black"/>
              </a:solidFill>
            </a:endParaRPr>
          </a:p>
        </p:txBody>
      </p:sp>
      <p:sp>
        <p:nvSpPr>
          <p:cNvPr id="4" name="3 Rectángulo"/>
          <p:cNvSpPr/>
          <p:nvPr/>
        </p:nvSpPr>
        <p:spPr>
          <a:xfrm>
            <a:off x="683568" y="1452432"/>
            <a:ext cx="2304256" cy="584775"/>
          </a:xfrm>
          <a:prstGeom prst="rect">
            <a:avLst/>
          </a:prstGeom>
        </p:spPr>
        <p:txBody>
          <a:bodyPr wrap="square">
            <a:spAutoFit/>
          </a:bodyPr>
          <a:lstStyle/>
          <a:p>
            <a:pPr marL="285750" indent="-285750" algn="just">
              <a:buFont typeface="Wingdings" panose="05000000000000000000" pitchFamily="2" charset="2"/>
              <a:buChar char="§"/>
            </a:pPr>
            <a:r>
              <a:rPr lang="en-GB" altLang="es-ES" sz="1600" dirty="0" smtClean="0">
                <a:latin typeface="Times New Roman" panose="02020603050405020304" pitchFamily="18" charset="0"/>
                <a:cs typeface="Times New Roman" panose="02020603050405020304" pitchFamily="18" charset="0"/>
              </a:rPr>
              <a:t>Total dose</a:t>
            </a:r>
          </a:p>
          <a:p>
            <a:pPr marL="285750" indent="-285750" algn="just">
              <a:buFont typeface="Wingdings" panose="05000000000000000000" pitchFamily="2" charset="2"/>
              <a:buChar char="§"/>
            </a:pPr>
            <a:r>
              <a:rPr lang="en-GB" altLang="es-ES" sz="1600" dirty="0" smtClean="0">
                <a:latin typeface="Times New Roman" panose="02020603050405020304" pitchFamily="18" charset="0"/>
                <a:cs typeface="Times New Roman" panose="02020603050405020304" pitchFamily="18" charset="0"/>
              </a:rPr>
              <a:t>Neutron spectrum</a:t>
            </a:r>
            <a:endParaRPr lang="en-GB" altLang="es-ES" sz="1600" dirty="0">
              <a:latin typeface="Times New Roman" panose="02020603050405020304" pitchFamily="18" charset="0"/>
              <a:cs typeface="Times New Roman" panose="02020603050405020304" pitchFamily="18" charset="0"/>
            </a:endParaRPr>
          </a:p>
        </p:txBody>
      </p:sp>
      <p:sp>
        <p:nvSpPr>
          <p:cNvPr id="5" name="4 Rectángulo"/>
          <p:cNvSpPr/>
          <p:nvPr/>
        </p:nvSpPr>
        <p:spPr>
          <a:xfrm>
            <a:off x="3275856" y="1484784"/>
            <a:ext cx="5760640" cy="1077218"/>
          </a:xfrm>
          <a:prstGeom prst="rect">
            <a:avLst/>
          </a:prstGeom>
        </p:spPr>
        <p:txBody>
          <a:bodyPr wrap="square">
            <a:spAutoFit/>
          </a:bodyPr>
          <a:lstStyle/>
          <a:p>
            <a:pPr marL="285750" indent="-285750" algn="just">
              <a:buFont typeface="Courier New" panose="02070309020205020404" pitchFamily="49" charset="0"/>
              <a:buChar char="o"/>
            </a:pPr>
            <a:r>
              <a:rPr lang="en-GB" altLang="es-ES" sz="1600" dirty="0" smtClean="0">
                <a:latin typeface="Times New Roman" panose="02020603050405020304" pitchFamily="18" charset="0"/>
                <a:cs typeface="Times New Roman" panose="02020603050405020304" pitchFamily="18" charset="0"/>
              </a:rPr>
              <a:t>Gas production (H, He)</a:t>
            </a:r>
          </a:p>
          <a:p>
            <a:pPr marL="285750" indent="-285750" algn="just">
              <a:buFont typeface="Courier New" panose="02070309020205020404" pitchFamily="49" charset="0"/>
              <a:buChar char="o"/>
            </a:pPr>
            <a:r>
              <a:rPr lang="en-GB" altLang="es-ES" sz="1600" dirty="0" smtClean="0">
                <a:latin typeface="Times New Roman" panose="02020603050405020304" pitchFamily="18" charset="0"/>
                <a:cs typeface="Times New Roman" panose="02020603050405020304" pitchFamily="18" charset="0"/>
              </a:rPr>
              <a:t>PKA spectrum  -  primary damage and clustering</a:t>
            </a:r>
          </a:p>
          <a:p>
            <a:pPr marL="285750" indent="-285750" algn="just">
              <a:buFont typeface="Courier New" panose="02070309020205020404" pitchFamily="49" charset="0"/>
              <a:buChar char="o"/>
            </a:pPr>
            <a:r>
              <a:rPr lang="en-GB" altLang="es-ES" sz="1600" dirty="0" smtClean="0">
                <a:latin typeface="Times New Roman" panose="02020603050405020304" pitchFamily="18" charset="0"/>
                <a:cs typeface="Times New Roman" panose="02020603050405020304" pitchFamily="18" charset="0"/>
              </a:rPr>
              <a:t>Transmutation Impurities could affects to the macroscopic properties</a:t>
            </a:r>
            <a:endParaRPr lang="en-GB" altLang="es-ES" sz="1600" dirty="0">
              <a:latin typeface="Times New Roman" panose="02020603050405020304" pitchFamily="18" charset="0"/>
              <a:cs typeface="Times New Roman" panose="02020603050405020304" pitchFamily="18" charset="0"/>
            </a:endParaRPr>
          </a:p>
        </p:txBody>
      </p:sp>
      <p:sp>
        <p:nvSpPr>
          <p:cNvPr id="6" name="5 Rectángulo"/>
          <p:cNvSpPr/>
          <p:nvPr/>
        </p:nvSpPr>
        <p:spPr>
          <a:xfrm>
            <a:off x="171899" y="2700209"/>
            <a:ext cx="8864597" cy="584775"/>
          </a:xfrm>
          <a:prstGeom prst="rect">
            <a:avLst/>
          </a:prstGeom>
        </p:spPr>
        <p:txBody>
          <a:bodyPr wrap="square">
            <a:spAutoFit/>
          </a:bodyPr>
          <a:lstStyle/>
          <a:p>
            <a:pPr marL="285750" indent="-285750" algn="just">
              <a:buFont typeface="Wingdings" panose="05000000000000000000" pitchFamily="2" charset="2"/>
              <a:buChar char="§"/>
            </a:pPr>
            <a:r>
              <a:rPr lang="en-US" altLang="es-ES" sz="1600" dirty="0" smtClean="0">
                <a:latin typeface="Times New Roman" panose="02020603050405020304" pitchFamily="18" charset="0"/>
                <a:cs typeface="Times New Roman" panose="02020603050405020304" pitchFamily="18" charset="0"/>
              </a:rPr>
              <a:t>The root cause of the differences between ion irradiation experiments and neutron irradiation experiments</a:t>
            </a:r>
            <a:endParaRPr lang="en-GB" altLang="es-ES" sz="1600" dirty="0">
              <a:latin typeface="Times New Roman" panose="02020603050405020304" pitchFamily="18" charset="0"/>
              <a:cs typeface="Times New Roman" panose="02020603050405020304" pitchFamily="18" charset="0"/>
            </a:endParaRPr>
          </a:p>
        </p:txBody>
      </p:sp>
      <p:sp>
        <p:nvSpPr>
          <p:cNvPr id="7" name="6 Abrir llave"/>
          <p:cNvSpPr/>
          <p:nvPr/>
        </p:nvSpPr>
        <p:spPr>
          <a:xfrm>
            <a:off x="2987824" y="1529028"/>
            <a:ext cx="288032" cy="765448"/>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8" name="7 Rectángulo"/>
          <p:cNvSpPr/>
          <p:nvPr/>
        </p:nvSpPr>
        <p:spPr>
          <a:xfrm>
            <a:off x="755576" y="3429000"/>
            <a:ext cx="8136904" cy="1077218"/>
          </a:xfrm>
          <a:prstGeom prst="rect">
            <a:avLst/>
          </a:prstGeom>
        </p:spPr>
        <p:txBody>
          <a:bodyPr wrap="square">
            <a:spAutoFit/>
          </a:bodyPr>
          <a:lstStyle/>
          <a:p>
            <a:pPr marL="285750" indent="-285750" algn="just">
              <a:buFont typeface="Wingdings" panose="05000000000000000000" pitchFamily="2" charset="2"/>
              <a:buChar char="§"/>
            </a:pPr>
            <a:r>
              <a:rPr lang="en-GB" altLang="es-ES" sz="1600" dirty="0" smtClean="0">
                <a:latin typeface="Times New Roman" panose="02020603050405020304" pitchFamily="18" charset="0"/>
                <a:cs typeface="Times New Roman" panose="02020603050405020304" pitchFamily="18" charset="0"/>
              </a:rPr>
              <a:t>Damage dose rate is different</a:t>
            </a:r>
          </a:p>
          <a:p>
            <a:pPr marL="285750" indent="-285750" algn="just">
              <a:buFont typeface="Wingdings" panose="05000000000000000000" pitchFamily="2" charset="2"/>
              <a:buChar char="§"/>
            </a:pPr>
            <a:r>
              <a:rPr lang="en-GB" altLang="es-ES" sz="1600" dirty="0" smtClean="0">
                <a:latin typeface="Times New Roman" panose="02020603050405020304" pitchFamily="18" charset="0"/>
                <a:cs typeface="Times New Roman" panose="02020603050405020304" pitchFamily="18" charset="0"/>
              </a:rPr>
              <a:t>The PKA spectrum is different</a:t>
            </a:r>
          </a:p>
          <a:p>
            <a:pPr marL="285750" indent="-285750" algn="just">
              <a:buFont typeface="Wingdings" panose="05000000000000000000" pitchFamily="2" charset="2"/>
              <a:buChar char="§"/>
            </a:pPr>
            <a:r>
              <a:rPr lang="en-GB" altLang="es-ES" sz="1600" dirty="0" smtClean="0">
                <a:latin typeface="Times New Roman" panose="02020603050405020304" pitchFamily="18" charset="0"/>
                <a:cs typeface="Times New Roman" panose="02020603050405020304" pitchFamily="18" charset="0"/>
              </a:rPr>
              <a:t>The volume of irradiation is different (The damage induced by ions is more concentrated than the one induced by neutrons)</a:t>
            </a:r>
            <a:endParaRPr lang="en-GB" altLang="es-ES" sz="1600" dirty="0">
              <a:latin typeface="Times New Roman" panose="02020603050405020304" pitchFamily="18" charset="0"/>
              <a:cs typeface="Times New Roman" panose="02020603050405020304" pitchFamily="18" charset="0"/>
            </a:endParaRPr>
          </a:p>
        </p:txBody>
      </p:sp>
      <p:sp>
        <p:nvSpPr>
          <p:cNvPr id="9" name="8 Rectángulo"/>
          <p:cNvSpPr/>
          <p:nvPr/>
        </p:nvSpPr>
        <p:spPr>
          <a:xfrm>
            <a:off x="324299" y="4941168"/>
            <a:ext cx="8712197" cy="584775"/>
          </a:xfrm>
          <a:prstGeom prst="rect">
            <a:avLst/>
          </a:prstGeom>
        </p:spPr>
        <p:txBody>
          <a:bodyPr wrap="square">
            <a:spAutoFit/>
          </a:bodyPr>
          <a:lstStyle/>
          <a:p>
            <a:pPr marL="285750" indent="-285750" algn="just">
              <a:buFont typeface="Wingdings" panose="05000000000000000000" pitchFamily="2" charset="2"/>
              <a:buChar char="§"/>
            </a:pPr>
            <a:r>
              <a:rPr lang="en-US" altLang="es-ES" sz="1600" dirty="0">
                <a:latin typeface="Times New Roman" panose="02020603050405020304" pitchFamily="18" charset="0"/>
                <a:cs typeface="Times New Roman" panose="02020603050405020304" pitchFamily="18" charset="0"/>
              </a:rPr>
              <a:t>But, the most import issue is to identify </a:t>
            </a:r>
            <a:r>
              <a:rPr lang="en-US" altLang="es-ES" sz="1600" dirty="0" smtClean="0">
                <a:latin typeface="Times New Roman" panose="02020603050405020304" pitchFamily="18" charset="0"/>
                <a:cs typeface="Times New Roman" panose="02020603050405020304" pitchFamily="18" charset="0"/>
              </a:rPr>
              <a:t>why all these previous parameters produce different damage. To find the most important magnitudes to compare.</a:t>
            </a:r>
            <a:endParaRPr lang="en-GB" altLang="es-ES" sz="1600" dirty="0">
              <a:latin typeface="Times New Roman" panose="02020603050405020304" pitchFamily="18" charset="0"/>
              <a:cs typeface="Times New Roman" panose="02020603050405020304" pitchFamily="18" charset="0"/>
            </a:endParaRPr>
          </a:p>
        </p:txBody>
      </p:sp>
      <p:sp>
        <p:nvSpPr>
          <p:cNvPr id="10" name="3 Título"/>
          <p:cNvSpPr txBox="1">
            <a:spLocks/>
          </p:cNvSpPr>
          <p:nvPr/>
        </p:nvSpPr>
        <p:spPr>
          <a:xfrm>
            <a:off x="1256147" y="29332"/>
            <a:ext cx="5548101" cy="58477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600" dirty="0" smtClean="0"/>
              <a:t>Issues to reproduce fusion damage in materials with other irradiation facilities</a:t>
            </a:r>
            <a:endParaRPr lang="es-ES" sz="1600" dirty="0"/>
          </a:p>
        </p:txBody>
      </p:sp>
      <p:sp>
        <p:nvSpPr>
          <p:cNvPr id="11" name="10 Rectángulo"/>
          <p:cNvSpPr/>
          <p:nvPr/>
        </p:nvSpPr>
        <p:spPr>
          <a:xfrm>
            <a:off x="324299" y="930206"/>
            <a:ext cx="8864597" cy="338554"/>
          </a:xfrm>
          <a:prstGeom prst="rect">
            <a:avLst/>
          </a:prstGeom>
        </p:spPr>
        <p:txBody>
          <a:bodyPr wrap="square">
            <a:spAutoFit/>
          </a:bodyPr>
          <a:lstStyle/>
          <a:p>
            <a:pPr marL="285750" indent="-285750" algn="just">
              <a:buFont typeface="Wingdings" panose="05000000000000000000" pitchFamily="2" charset="2"/>
              <a:buChar char="§"/>
            </a:pPr>
            <a:r>
              <a:rPr lang="en-US" altLang="es-ES" sz="1600" dirty="0" smtClean="0">
                <a:latin typeface="Times New Roman" panose="02020603050405020304" pitchFamily="18" charset="0"/>
                <a:cs typeface="Times New Roman" panose="02020603050405020304" pitchFamily="18" charset="0"/>
              </a:rPr>
              <a:t>The root cause of the differences between neutron irradiation experiments</a:t>
            </a:r>
            <a:endParaRPr lang="en-GB" altLang="es-E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8399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Rectángulo"/>
          <p:cNvSpPr/>
          <p:nvPr/>
        </p:nvSpPr>
        <p:spPr>
          <a:xfrm>
            <a:off x="171899" y="755993"/>
            <a:ext cx="8864597" cy="646331"/>
          </a:xfrm>
          <a:prstGeom prst="rect">
            <a:avLst/>
          </a:prstGeom>
        </p:spPr>
        <p:txBody>
          <a:bodyPr wrap="square">
            <a:spAutoFit/>
          </a:bodyPr>
          <a:lstStyle/>
          <a:p>
            <a:pPr marL="285750" indent="-285750" algn="just">
              <a:buBlip>
                <a:blip r:embed="rId3"/>
              </a:buBlip>
            </a:pPr>
            <a:r>
              <a:rPr lang="en-GB" altLang="es-ES" dirty="0">
                <a:latin typeface="Times New Roman" panose="02020603050405020304" pitchFamily="18" charset="0"/>
                <a:cs typeface="Times New Roman" panose="02020603050405020304" pitchFamily="18" charset="0"/>
              </a:rPr>
              <a:t>The </a:t>
            </a:r>
            <a:r>
              <a:rPr lang="en-GB" altLang="es-ES" dirty="0" err="1">
                <a:latin typeface="Times New Roman" panose="02020603050405020304" pitchFamily="18" charset="0"/>
                <a:cs typeface="Times New Roman" panose="02020603050405020304" pitchFamily="18" charset="0"/>
              </a:rPr>
              <a:t>dpa</a:t>
            </a:r>
            <a:r>
              <a:rPr lang="en-GB" altLang="es-ES" dirty="0">
                <a:latin typeface="Times New Roman" panose="02020603050405020304" pitchFamily="18" charset="0"/>
                <a:cs typeface="Times New Roman" panose="02020603050405020304" pitchFamily="18" charset="0"/>
              </a:rPr>
              <a:t> is widely used to characterize the primary displacement damage induced by neutron, but currently, there are several concepts of </a:t>
            </a:r>
            <a:r>
              <a:rPr lang="en-GB" altLang="es-ES" dirty="0" err="1">
                <a:latin typeface="Times New Roman" panose="02020603050405020304" pitchFamily="18" charset="0"/>
                <a:cs typeface="Times New Roman" panose="02020603050405020304" pitchFamily="18" charset="0"/>
              </a:rPr>
              <a:t>dpa</a:t>
            </a:r>
            <a:r>
              <a:rPr lang="en-GB" altLang="es-ES" dirty="0">
                <a:latin typeface="Times New Roman" panose="02020603050405020304" pitchFamily="18" charset="0"/>
                <a:cs typeface="Times New Roman" panose="02020603050405020304" pitchFamily="18" charset="0"/>
              </a:rPr>
              <a:t>.</a:t>
            </a:r>
          </a:p>
        </p:txBody>
      </p:sp>
      <p:sp>
        <p:nvSpPr>
          <p:cNvPr id="5" name="4 Rectángulo"/>
          <p:cNvSpPr/>
          <p:nvPr/>
        </p:nvSpPr>
        <p:spPr>
          <a:xfrm>
            <a:off x="369316" y="1477233"/>
            <a:ext cx="2330476" cy="1015663"/>
          </a:xfrm>
          <a:prstGeom prst="rect">
            <a:avLst/>
          </a:prstGeom>
        </p:spPr>
        <p:txBody>
          <a:bodyPr wrap="square">
            <a:spAutoFit/>
          </a:bodyPr>
          <a:lstStyle/>
          <a:p>
            <a:pPr marL="196850" indent="-196850" algn="just">
              <a:buFont typeface="Arial" panose="020B0604020202020204" pitchFamily="34" charset="0"/>
              <a:buChar char="•"/>
            </a:pPr>
            <a:r>
              <a:rPr lang="en-GB" altLang="es-ES" sz="2000" b="1" dirty="0" err="1" smtClean="0">
                <a:latin typeface="Times New Roman" panose="02020603050405020304" pitchFamily="18" charset="0"/>
                <a:cs typeface="Times New Roman" panose="02020603050405020304" pitchFamily="18" charset="0"/>
              </a:rPr>
              <a:t>dpa</a:t>
            </a:r>
            <a:r>
              <a:rPr lang="en-GB" altLang="es-ES" sz="2000" b="1" baseline="-25000" dirty="0" err="1" smtClean="0">
                <a:latin typeface="Times New Roman" panose="02020603050405020304" pitchFamily="18" charset="0"/>
                <a:cs typeface="Times New Roman" panose="02020603050405020304" pitchFamily="18" charset="0"/>
              </a:rPr>
              <a:t>NRT</a:t>
            </a:r>
            <a:endParaRPr lang="en-GB" altLang="es-ES" sz="2000" b="1" baseline="-25000" dirty="0">
              <a:latin typeface="Times New Roman" panose="02020603050405020304" pitchFamily="18" charset="0"/>
              <a:cs typeface="Times New Roman" panose="02020603050405020304" pitchFamily="18" charset="0"/>
            </a:endParaRPr>
          </a:p>
          <a:p>
            <a:pPr marL="196850" indent="-196850" algn="just">
              <a:buFont typeface="Arial" panose="020B0604020202020204" pitchFamily="34" charset="0"/>
              <a:buChar char="•"/>
            </a:pPr>
            <a:r>
              <a:rPr lang="en-GB" altLang="es-ES" sz="2000" b="1" dirty="0" err="1" smtClean="0">
                <a:latin typeface="Times New Roman" panose="02020603050405020304" pitchFamily="18" charset="0"/>
                <a:cs typeface="Times New Roman" panose="02020603050405020304" pitchFamily="18" charset="0"/>
              </a:rPr>
              <a:t>dpa</a:t>
            </a:r>
            <a:r>
              <a:rPr lang="en-GB" altLang="es-ES" sz="2000" b="1" baseline="-25000" dirty="0" err="1" smtClean="0">
                <a:latin typeface="Times New Roman" panose="02020603050405020304" pitchFamily="18" charset="0"/>
                <a:cs typeface="Times New Roman" panose="02020603050405020304" pitchFamily="18" charset="0"/>
              </a:rPr>
              <a:t>arc-dpa</a:t>
            </a:r>
            <a:endParaRPr lang="en-GB" altLang="es-ES" sz="2000" b="1" dirty="0" smtClean="0">
              <a:latin typeface="Times New Roman" panose="02020603050405020304" pitchFamily="18" charset="0"/>
              <a:cs typeface="Times New Roman" panose="02020603050405020304" pitchFamily="18" charset="0"/>
            </a:endParaRPr>
          </a:p>
          <a:p>
            <a:pPr marL="196850" indent="-196850" algn="just">
              <a:buFont typeface="Arial" panose="020B0604020202020204" pitchFamily="34" charset="0"/>
              <a:buChar char="•"/>
            </a:pPr>
            <a:r>
              <a:rPr lang="en-GB" altLang="es-ES" sz="2000" b="1" dirty="0" err="1" smtClean="0">
                <a:latin typeface="Times New Roman" panose="02020603050405020304" pitchFamily="18" charset="0"/>
                <a:cs typeface="Times New Roman" panose="02020603050405020304" pitchFamily="18" charset="0"/>
              </a:rPr>
              <a:t>dpa</a:t>
            </a:r>
            <a:r>
              <a:rPr lang="en-GB" altLang="es-ES" sz="2000" b="1" baseline="-25000" dirty="0" err="1" smtClean="0">
                <a:latin typeface="Times New Roman" panose="02020603050405020304" pitchFamily="18" charset="0"/>
                <a:cs typeface="Times New Roman" panose="02020603050405020304" pitchFamily="18" charset="0"/>
              </a:rPr>
              <a:t>BCA</a:t>
            </a:r>
            <a:endParaRPr lang="en-GB" altLang="es-ES" sz="2000" b="1" dirty="0" smtClean="0">
              <a:latin typeface="Times New Roman" panose="02020603050405020304" pitchFamily="18" charset="0"/>
              <a:cs typeface="Times New Roman" panose="02020603050405020304" pitchFamily="18" charset="0"/>
            </a:endParaRPr>
          </a:p>
        </p:txBody>
      </p:sp>
      <p:sp>
        <p:nvSpPr>
          <p:cNvPr id="7" name="6 CuadroTexto"/>
          <p:cNvSpPr txBox="1"/>
          <p:nvPr/>
        </p:nvSpPr>
        <p:spPr>
          <a:xfrm>
            <a:off x="1641623" y="5113347"/>
            <a:ext cx="5947074" cy="907941"/>
          </a:xfrm>
          <a:prstGeom prst="rect">
            <a:avLst/>
          </a:prstGeom>
          <a:noFill/>
        </p:spPr>
        <p:txBody>
          <a:bodyPr wrap="square" rtlCol="0">
            <a:spAutoFit/>
          </a:bodyPr>
          <a:lstStyle/>
          <a:p>
            <a:pPr marL="542925" indent="-276225" algn="just">
              <a:spcAft>
                <a:spcPts val="300"/>
              </a:spcAft>
              <a:buFont typeface="Courier New" panose="02070309020205020404" pitchFamily="49" charset="0"/>
              <a:buChar char="o"/>
            </a:pPr>
            <a:r>
              <a:rPr lang="en-GB" sz="1600" dirty="0" smtClean="0">
                <a:latin typeface="Times New Roman" panose="02020603050405020304" pitchFamily="18" charset="0"/>
                <a:cs typeface="Times New Roman" panose="02020603050405020304" pitchFamily="18" charset="0"/>
              </a:rPr>
              <a:t>Number of defects (</a:t>
            </a:r>
            <a:r>
              <a:rPr lang="en-GB" sz="1600" dirty="0" err="1" smtClean="0">
                <a:latin typeface="Times New Roman" panose="02020603050405020304" pitchFamily="18" charset="0"/>
                <a:cs typeface="Times New Roman" panose="02020603050405020304" pitchFamily="18" charset="0"/>
              </a:rPr>
              <a:t>Frenkel</a:t>
            </a:r>
            <a:r>
              <a:rPr lang="en-GB" sz="1600" dirty="0" smtClean="0">
                <a:latin typeface="Times New Roman" panose="02020603050405020304" pitchFamily="18" charset="0"/>
                <a:cs typeface="Times New Roman" panose="02020603050405020304" pitchFamily="18" charset="0"/>
              </a:rPr>
              <a:t> pairs) – </a:t>
            </a:r>
            <a:r>
              <a:rPr lang="en-GB" sz="1600" dirty="0" err="1" smtClean="0">
                <a:latin typeface="Times New Roman" panose="02020603050405020304" pitchFamily="18" charset="0"/>
                <a:cs typeface="Times New Roman" panose="02020603050405020304" pitchFamily="18" charset="0"/>
              </a:rPr>
              <a:t>dpa</a:t>
            </a:r>
            <a:r>
              <a:rPr lang="en-GB" sz="1600" baseline="-25000" dirty="0" err="1" smtClean="0">
                <a:latin typeface="Times New Roman" panose="02020603050405020304" pitchFamily="18" charset="0"/>
                <a:cs typeface="Times New Roman" panose="02020603050405020304" pitchFamily="18" charset="0"/>
              </a:rPr>
              <a:t>BCAMD</a:t>
            </a:r>
            <a:r>
              <a:rPr lang="en-GB" sz="1600" baseline="-25000" dirty="0" smtClean="0">
                <a:latin typeface="Times New Roman" panose="02020603050405020304" pitchFamily="18" charset="0"/>
                <a:cs typeface="Times New Roman" panose="02020603050405020304" pitchFamily="18" charset="0"/>
              </a:rPr>
              <a:t>-CIEMAT</a:t>
            </a:r>
            <a:r>
              <a:rPr lang="en-GB" sz="1600" dirty="0" smtClean="0">
                <a:latin typeface="Times New Roman" panose="02020603050405020304" pitchFamily="18" charset="0"/>
                <a:cs typeface="Times New Roman" panose="02020603050405020304" pitchFamily="18" charset="0"/>
              </a:rPr>
              <a:t>)</a:t>
            </a:r>
          </a:p>
          <a:p>
            <a:pPr marL="542925" indent="-276225" algn="just">
              <a:spcAft>
                <a:spcPts val="300"/>
              </a:spcAft>
              <a:buFont typeface="Courier New" panose="02070309020205020404" pitchFamily="49" charset="0"/>
              <a:buChar char="o"/>
            </a:pPr>
            <a:r>
              <a:rPr lang="en-GB" sz="1600" dirty="0" smtClean="0">
                <a:latin typeface="Times New Roman" panose="02020603050405020304" pitchFamily="18" charset="0"/>
                <a:cs typeface="Times New Roman" panose="02020603050405020304" pitchFamily="18" charset="0"/>
              </a:rPr>
              <a:t>Fraction of defects in clusters</a:t>
            </a:r>
          </a:p>
          <a:p>
            <a:pPr marL="542925" indent="-276225" algn="just">
              <a:spcAft>
                <a:spcPts val="300"/>
              </a:spcAft>
              <a:buFont typeface="Courier New" panose="02070309020205020404" pitchFamily="49" charset="0"/>
              <a:buChar char="o"/>
            </a:pPr>
            <a:r>
              <a:rPr lang="en-GB" sz="1600" dirty="0" smtClean="0">
                <a:latin typeface="Times New Roman" panose="02020603050405020304" pitchFamily="18" charset="0"/>
                <a:cs typeface="Times New Roman" panose="02020603050405020304" pitchFamily="18" charset="0"/>
              </a:rPr>
              <a:t>Size distribution of clusters</a:t>
            </a:r>
          </a:p>
        </p:txBody>
      </p:sp>
      <p:sp>
        <p:nvSpPr>
          <p:cNvPr id="8" name="7 Rectángulo"/>
          <p:cNvSpPr/>
          <p:nvPr/>
        </p:nvSpPr>
        <p:spPr>
          <a:xfrm>
            <a:off x="730696" y="6228601"/>
            <a:ext cx="8305800" cy="584775"/>
          </a:xfrm>
          <a:prstGeom prst="rect">
            <a:avLst/>
          </a:prstGeom>
        </p:spPr>
        <p:txBody>
          <a:bodyPr wrap="square">
            <a:spAutoFit/>
          </a:bodyPr>
          <a:lstStyle/>
          <a:p>
            <a:pPr algn="just"/>
            <a:r>
              <a:rPr lang="en-GB" altLang="es-ES" sz="1600" dirty="0">
                <a:latin typeface="Times New Roman" panose="02020603050405020304" pitchFamily="18" charset="0"/>
                <a:cs typeface="Times New Roman" panose="02020603050405020304" pitchFamily="18" charset="0"/>
              </a:rPr>
              <a:t>Therefore, this technique will </a:t>
            </a:r>
            <a:r>
              <a:rPr lang="en-GB" altLang="es-ES" sz="1600" dirty="0" smtClean="0">
                <a:latin typeface="Times New Roman" panose="02020603050405020304" pitchFamily="18" charset="0"/>
                <a:cs typeface="Times New Roman" panose="02020603050405020304" pitchFamily="18" charset="0"/>
              </a:rPr>
              <a:t>give valuable information which could help to </a:t>
            </a:r>
            <a:r>
              <a:rPr lang="en-GB" altLang="es-ES" sz="1600" dirty="0">
                <a:latin typeface="Times New Roman" panose="02020603050405020304" pitchFamily="18" charset="0"/>
                <a:cs typeface="Times New Roman" panose="02020603050405020304" pitchFamily="18" charset="0"/>
              </a:rPr>
              <a:t>design more reliable nuclear fusion equivalent irradiation experiments to test materials.</a:t>
            </a:r>
          </a:p>
        </p:txBody>
      </p:sp>
      <p:sp>
        <p:nvSpPr>
          <p:cNvPr id="9" name="8 Rectángulo"/>
          <p:cNvSpPr/>
          <p:nvPr/>
        </p:nvSpPr>
        <p:spPr>
          <a:xfrm>
            <a:off x="1691680" y="1556792"/>
            <a:ext cx="3914092" cy="954107"/>
          </a:xfrm>
          <a:prstGeom prst="rect">
            <a:avLst/>
          </a:prstGeom>
        </p:spPr>
        <p:txBody>
          <a:bodyPr wrap="square">
            <a:spAutoFit/>
          </a:bodyPr>
          <a:lstStyle/>
          <a:p>
            <a:pPr algn="just"/>
            <a:r>
              <a:rPr lang="en-US" altLang="es-ES" sz="1400" dirty="0">
                <a:latin typeface="Times New Roman" panose="02020603050405020304" pitchFamily="18" charset="0"/>
                <a:cs typeface="Times New Roman" panose="02020603050405020304" pitchFamily="18" charset="0"/>
              </a:rPr>
              <a:t>Therefore, we have to be careful when we use them because the comparison of different irradiation experiments using different </a:t>
            </a:r>
            <a:r>
              <a:rPr lang="en-US" altLang="es-ES" sz="1400" dirty="0" err="1">
                <a:latin typeface="Times New Roman" panose="02020603050405020304" pitchFamily="18" charset="0"/>
                <a:cs typeface="Times New Roman" panose="02020603050405020304" pitchFamily="18" charset="0"/>
              </a:rPr>
              <a:t>dpa</a:t>
            </a:r>
            <a:r>
              <a:rPr lang="en-US" altLang="es-ES" sz="1400" dirty="0">
                <a:latin typeface="Times New Roman" panose="02020603050405020304" pitchFamily="18" charset="0"/>
                <a:cs typeface="Times New Roman" panose="02020603050405020304" pitchFamily="18" charset="0"/>
              </a:rPr>
              <a:t> concepts could give contradictory conclusions. </a:t>
            </a:r>
            <a:endParaRPr lang="en-GB" altLang="es-ES" sz="1400" dirty="0" smtClean="0">
              <a:latin typeface="Times New Roman" panose="02020603050405020304" pitchFamily="18" charset="0"/>
              <a:cs typeface="Times New Roman" panose="02020603050405020304" pitchFamily="18" charset="0"/>
            </a:endParaRPr>
          </a:p>
        </p:txBody>
      </p:sp>
      <p:sp>
        <p:nvSpPr>
          <p:cNvPr id="10" name="9 Rectángulo"/>
          <p:cNvSpPr/>
          <p:nvPr/>
        </p:nvSpPr>
        <p:spPr>
          <a:xfrm>
            <a:off x="611560" y="2564904"/>
            <a:ext cx="5184576" cy="646331"/>
          </a:xfrm>
          <a:prstGeom prst="rect">
            <a:avLst/>
          </a:prstGeom>
        </p:spPr>
        <p:txBody>
          <a:bodyPr wrap="square">
            <a:spAutoFit/>
          </a:bodyPr>
          <a:lstStyle/>
          <a:p>
            <a:pPr algn="just"/>
            <a:r>
              <a:rPr lang="en-GB" altLang="es-ES" dirty="0" smtClean="0">
                <a:latin typeface="Times New Roman" panose="02020603050405020304" pitchFamily="18" charset="0"/>
                <a:cs typeface="Times New Roman" panose="02020603050405020304" pitchFamily="18" charset="0"/>
              </a:rPr>
              <a:t>In addition, any </a:t>
            </a:r>
            <a:r>
              <a:rPr lang="en-GB" altLang="es-ES" dirty="0" err="1" smtClean="0">
                <a:latin typeface="Times New Roman" panose="02020603050405020304" pitchFamily="18" charset="0"/>
                <a:cs typeface="Times New Roman" panose="02020603050405020304" pitchFamily="18" charset="0"/>
              </a:rPr>
              <a:t>dpa</a:t>
            </a:r>
            <a:r>
              <a:rPr lang="en-GB" altLang="es-ES" dirty="0" smtClean="0">
                <a:latin typeface="Times New Roman" panose="02020603050405020304" pitchFamily="18" charset="0"/>
                <a:cs typeface="Times New Roman" panose="02020603050405020304" pitchFamily="18" charset="0"/>
              </a:rPr>
              <a:t> concepts only give information about point defects</a:t>
            </a:r>
          </a:p>
        </p:txBody>
      </p:sp>
      <p:sp>
        <p:nvSpPr>
          <p:cNvPr id="11" name="Rectangle 25"/>
          <p:cNvSpPr>
            <a:spLocks noChangeArrowheads="1"/>
          </p:cNvSpPr>
          <p:nvPr/>
        </p:nvSpPr>
        <p:spPr bwMode="auto">
          <a:xfrm>
            <a:off x="654496" y="4105235"/>
            <a:ext cx="8382000" cy="830997"/>
          </a:xfrm>
          <a:prstGeom prst="rect">
            <a:avLst/>
          </a:prstGeom>
          <a:extLst/>
        </p:spPr>
        <p:txBody>
          <a:bodyPr wrap="square">
            <a:spAutoFit/>
          </a:bodyPr>
          <a:lstStyle/>
          <a:p>
            <a:pPr marL="285750" indent="-285750" algn="just">
              <a:buFont typeface="Wingdings" panose="05000000000000000000" pitchFamily="2" charset="2"/>
              <a:buChar char="§"/>
            </a:pPr>
            <a:r>
              <a:rPr lang="en-GB" altLang="es-ES" sz="1600" dirty="0" smtClean="0">
                <a:latin typeface="Times New Roman" panose="02020603050405020304" pitchFamily="18" charset="0"/>
                <a:cs typeface="Times New Roman" panose="02020603050405020304" pitchFamily="18" charset="0"/>
              </a:rPr>
              <a:t>In order to give more information to the comparison of irradiation experiment We have developed a methodology coupling BCA-MD (BCAMD-CIEMAT methodology) to compare irradiation experiments in order to compare damages functions taking into account:</a:t>
            </a:r>
          </a:p>
        </p:txBody>
      </p:sp>
      <p:sp>
        <p:nvSpPr>
          <p:cNvPr id="12" name="3 Título"/>
          <p:cNvSpPr txBox="1">
            <a:spLocks/>
          </p:cNvSpPr>
          <p:nvPr/>
        </p:nvSpPr>
        <p:spPr>
          <a:xfrm>
            <a:off x="1256147" y="116632"/>
            <a:ext cx="5548101" cy="461665"/>
          </a:xfrm>
          <a:prstGeom prst="rect">
            <a:avLst/>
          </a:prstGeom>
        </p:spPr>
        <p:txBody>
          <a:bodyP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dirty="0" smtClean="0">
                <a:latin typeface="Times New Roman" panose="02020603050405020304" pitchFamily="18" charset="0"/>
                <a:cs typeface="Times New Roman" panose="02020603050405020304" pitchFamily="18" charset="0"/>
              </a:rPr>
              <a:t>How to compare irradiation experiments</a:t>
            </a:r>
            <a:endParaRPr lang="es-ES" sz="2400" dirty="0">
              <a:latin typeface="Times New Roman" panose="02020603050405020304" pitchFamily="18" charset="0"/>
              <a:cs typeface="Times New Roman" panose="02020603050405020304" pitchFamily="18" charset="0"/>
            </a:endParaRPr>
          </a:p>
        </p:txBody>
      </p:sp>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96136" y="1236594"/>
            <a:ext cx="3347864" cy="2192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13 Rectángulo"/>
          <p:cNvSpPr/>
          <p:nvPr/>
        </p:nvSpPr>
        <p:spPr>
          <a:xfrm>
            <a:off x="366464" y="3419708"/>
            <a:ext cx="8382000" cy="646331"/>
          </a:xfrm>
          <a:prstGeom prst="rect">
            <a:avLst/>
          </a:prstGeom>
        </p:spPr>
        <p:txBody>
          <a:bodyPr wrap="square">
            <a:spAutoFit/>
          </a:bodyPr>
          <a:lstStyle/>
          <a:p>
            <a:pPr marL="285750" indent="-285750" algn="just">
              <a:buBlip>
                <a:blip r:embed="rId3"/>
              </a:buBlip>
            </a:pPr>
            <a:r>
              <a:rPr lang="en-GB" altLang="es-ES" dirty="0" smtClean="0">
                <a:latin typeface="Times New Roman" panose="02020603050405020304" pitchFamily="18" charset="0"/>
                <a:cs typeface="Times New Roman" panose="02020603050405020304" pitchFamily="18" charset="0"/>
              </a:rPr>
              <a:t>Therefore, more information about the primary damage would be desirable to compare irradiation experiments</a:t>
            </a:r>
          </a:p>
        </p:txBody>
      </p:sp>
    </p:spTree>
    <p:extLst>
      <p:ext uri="{BB962C8B-B14F-4D97-AF65-F5344CB8AC3E}">
        <p14:creationId xmlns:p14="http://schemas.microsoft.com/office/powerpoint/2010/main" val="184750290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Rectángulo"/>
          <p:cNvSpPr/>
          <p:nvPr/>
        </p:nvSpPr>
        <p:spPr>
          <a:xfrm>
            <a:off x="4572000" y="1968023"/>
            <a:ext cx="4572000" cy="461665"/>
          </a:xfrm>
          <a:prstGeom prst="rect">
            <a:avLst/>
          </a:prstGeom>
        </p:spPr>
        <p:txBody>
          <a:bodyPr>
            <a:spAutoFit/>
          </a:bodyPr>
          <a:lstStyle/>
          <a:p>
            <a:pPr algn="ctr" fontAlgn="base">
              <a:spcBef>
                <a:spcPct val="0"/>
              </a:spcBef>
              <a:spcAft>
                <a:spcPct val="0"/>
              </a:spcAft>
            </a:pPr>
            <a:r>
              <a:rPr lang="en-GB" altLang="es-ES" sz="1200" b="1" dirty="0">
                <a:solidFill>
                  <a:schemeClr val="tx2"/>
                </a:solidFill>
                <a:latin typeface="Times New Roman" panose="02020603050405020304" pitchFamily="18" charset="0"/>
                <a:cs typeface="Times New Roman" panose="02020603050405020304" pitchFamily="18" charset="0"/>
              </a:rPr>
              <a:t>Comparison of  HFTM of IFMIF-DONES with different concept of DEMO (DCLL, WCLL, HCPB) damage functions for Iron</a:t>
            </a:r>
            <a:endParaRPr lang="en-GB" sz="1200" b="1" dirty="0">
              <a:solidFill>
                <a:schemeClr val="tx2"/>
              </a:solidFill>
              <a:latin typeface="Times New Roman" panose="02020603050405020304" pitchFamily="18" charset="0"/>
              <a:cs typeface="Times New Roman" panose="02020603050405020304" pitchFamily="18" charset="0"/>
            </a:endParaRPr>
          </a:p>
        </p:txBody>
      </p:sp>
      <p:sp>
        <p:nvSpPr>
          <p:cNvPr id="12" name="11 Rectángulo"/>
          <p:cNvSpPr/>
          <p:nvPr/>
        </p:nvSpPr>
        <p:spPr>
          <a:xfrm>
            <a:off x="-63499" y="1994881"/>
            <a:ext cx="4572000" cy="461665"/>
          </a:xfrm>
          <a:prstGeom prst="rect">
            <a:avLst/>
          </a:prstGeom>
        </p:spPr>
        <p:txBody>
          <a:bodyPr>
            <a:spAutoFit/>
          </a:bodyPr>
          <a:lstStyle/>
          <a:p>
            <a:pPr algn="ctr" fontAlgn="base">
              <a:spcBef>
                <a:spcPct val="0"/>
              </a:spcBef>
              <a:spcAft>
                <a:spcPct val="0"/>
              </a:spcAft>
            </a:pPr>
            <a:r>
              <a:rPr lang="en-GB" altLang="es-ES" sz="1200" b="1" dirty="0">
                <a:solidFill>
                  <a:schemeClr val="tx2"/>
                </a:solidFill>
                <a:latin typeface="Times New Roman" panose="02020603050405020304" pitchFamily="18" charset="0"/>
                <a:cs typeface="Times New Roman" panose="02020603050405020304" pitchFamily="18" charset="0"/>
              </a:rPr>
              <a:t>Comparison of  different DEMO concepts with Fission facilities damage functions for Iron </a:t>
            </a:r>
            <a:endParaRPr lang="en-GB" sz="1200" b="1" dirty="0">
              <a:solidFill>
                <a:schemeClr val="tx2"/>
              </a:solidFill>
              <a:latin typeface="Times New Roman" panose="02020603050405020304" pitchFamily="18" charset="0"/>
              <a:cs typeface="Times New Roman" panose="02020603050405020304" pitchFamily="18" charset="0"/>
            </a:endParaRPr>
          </a:p>
        </p:txBody>
      </p:sp>
      <p:sp>
        <p:nvSpPr>
          <p:cNvPr id="13" name="12 Rectángulo"/>
          <p:cNvSpPr/>
          <p:nvPr/>
        </p:nvSpPr>
        <p:spPr>
          <a:xfrm>
            <a:off x="88902" y="977423"/>
            <a:ext cx="8864597" cy="923330"/>
          </a:xfrm>
          <a:prstGeom prst="rect">
            <a:avLst/>
          </a:prstGeom>
        </p:spPr>
        <p:txBody>
          <a:bodyPr wrap="square">
            <a:spAutoFit/>
          </a:bodyPr>
          <a:lstStyle/>
          <a:p>
            <a:pPr algn="just"/>
            <a:r>
              <a:rPr lang="en-GB" altLang="es-ES" dirty="0">
                <a:latin typeface="Times New Roman" panose="02020603050405020304" pitchFamily="18" charset="0"/>
                <a:cs typeface="Times New Roman" panose="02020603050405020304" pitchFamily="18" charset="0"/>
              </a:rPr>
              <a:t>The damage functions of number of </a:t>
            </a:r>
            <a:r>
              <a:rPr lang="en-GB" altLang="es-ES" dirty="0" err="1">
                <a:latin typeface="Times New Roman" panose="02020603050405020304" pitchFamily="18" charset="0"/>
                <a:cs typeface="Times New Roman" panose="02020603050405020304" pitchFamily="18" charset="0"/>
              </a:rPr>
              <a:t>Frenkel</a:t>
            </a:r>
            <a:r>
              <a:rPr lang="en-GB" altLang="es-ES" dirty="0">
                <a:latin typeface="Times New Roman" panose="02020603050405020304" pitchFamily="18" charset="0"/>
                <a:cs typeface="Times New Roman" panose="02020603050405020304" pitchFamily="18" charset="0"/>
              </a:rPr>
              <a:t> Pair for different DEMO concepts (DCLL, WCLL, HCPB), IFMIF-DONES and nuclear fission facilities (BR2, HFR-PETTEN) have been compared using this methodology </a:t>
            </a:r>
          </a:p>
        </p:txBody>
      </p:sp>
      <p:sp>
        <p:nvSpPr>
          <p:cNvPr id="14" name="13 Rectángulo"/>
          <p:cNvSpPr/>
          <p:nvPr/>
        </p:nvSpPr>
        <p:spPr>
          <a:xfrm>
            <a:off x="190500" y="5397023"/>
            <a:ext cx="8763000" cy="1200329"/>
          </a:xfrm>
          <a:prstGeom prst="rect">
            <a:avLst/>
          </a:prstGeom>
        </p:spPr>
        <p:txBody>
          <a:bodyPr wrap="square">
            <a:spAutoFit/>
          </a:bodyPr>
          <a:lstStyle/>
          <a:p>
            <a:r>
              <a:rPr lang="en-GB" altLang="es-ES" dirty="0">
                <a:latin typeface="Times New Roman" panose="02020603050405020304" pitchFamily="18" charset="0"/>
                <a:cs typeface="Times New Roman" panose="02020603050405020304" pitchFamily="18" charset="0"/>
              </a:rPr>
              <a:t>As it is expected, as results of the comparison of the damage function of iron for number of </a:t>
            </a:r>
            <a:r>
              <a:rPr lang="en-GB" altLang="es-ES" dirty="0" err="1">
                <a:latin typeface="Times New Roman" panose="02020603050405020304" pitchFamily="18" charset="0"/>
                <a:cs typeface="Times New Roman" panose="02020603050405020304" pitchFamily="18" charset="0"/>
              </a:rPr>
              <a:t>Frenkel</a:t>
            </a:r>
            <a:r>
              <a:rPr lang="en-GB" altLang="es-ES" dirty="0">
                <a:latin typeface="Times New Roman" panose="02020603050405020304" pitchFamily="18" charset="0"/>
                <a:cs typeface="Times New Roman" panose="02020603050405020304" pitchFamily="18" charset="0"/>
              </a:rPr>
              <a:t> pairs is that  , DONES-HFTM resulting an excellent facility to reproduce nuclear fusion conditions for structural materials. Contrary to the results obtained for nuclear fission facilities.</a:t>
            </a:r>
          </a:p>
        </p:txBody>
      </p:sp>
      <p:pic>
        <p:nvPicPr>
          <p:cNvPr id="1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4982" y="2499655"/>
            <a:ext cx="4297905" cy="28115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48200" y="2499656"/>
            <a:ext cx="4357255" cy="2850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1 Título"/>
          <p:cNvSpPr txBox="1">
            <a:spLocks/>
          </p:cNvSpPr>
          <p:nvPr/>
        </p:nvSpPr>
        <p:spPr>
          <a:xfrm>
            <a:off x="1256147" y="158178"/>
            <a:ext cx="6844245" cy="467820"/>
          </a:xfrm>
          <a:prstGeom prst="rect">
            <a:avLst/>
          </a:prstGeom>
        </p:spPr>
        <p:txBody>
          <a:bodyPr>
            <a:spAutoFit/>
          </a:bodyPr>
          <a:lstStyle>
            <a:defPPr>
              <a:defRPr lang="es-ES"/>
            </a:defPPr>
            <a:lvl1pPr algn="ctr">
              <a:spcBef>
                <a:spcPct val="0"/>
              </a:spcBef>
              <a:buNone/>
              <a:defRPr sz="2400">
                <a:latin typeface="Times New Roman" panose="02020603050405020304" pitchFamily="18" charset="0"/>
                <a:ea typeface="+mj-ea"/>
                <a:cs typeface="Times New Roman" panose="02020603050405020304" pitchFamily="18" charset="0"/>
              </a:defRPr>
            </a:lvl1pPr>
          </a:lstStyle>
          <a:p>
            <a:r>
              <a:rPr lang="en-US" dirty="0"/>
              <a:t>Results with BCAMD-CIEMAT</a:t>
            </a:r>
            <a:endParaRPr lang="es-ES" dirty="0"/>
          </a:p>
        </p:txBody>
      </p:sp>
    </p:spTree>
    <p:extLst>
      <p:ext uri="{BB962C8B-B14F-4D97-AF65-F5344CB8AC3E}">
        <p14:creationId xmlns:p14="http://schemas.microsoft.com/office/powerpoint/2010/main" val="31964366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69269" y="1268760"/>
            <a:ext cx="8363172" cy="1323439"/>
          </a:xfrm>
          <a:prstGeom prst="rect">
            <a:avLst/>
          </a:prstGeom>
        </p:spPr>
        <p:txBody>
          <a:bodyPr wrap="square">
            <a:spAutoFit/>
          </a:bodyPr>
          <a:lstStyle/>
          <a:p>
            <a:pPr marL="285750" indent="-285750" algn="just">
              <a:buFont typeface="Wingdings" panose="05000000000000000000" pitchFamily="2" charset="2"/>
              <a:buChar char="§"/>
            </a:pPr>
            <a:r>
              <a:rPr lang="en-GB" altLang="es-ES" sz="2000" dirty="0" smtClean="0">
                <a:latin typeface="Times New Roman" panose="02020603050405020304" pitchFamily="18" charset="0"/>
                <a:cs typeface="Times New Roman" panose="02020603050405020304" pitchFamily="18" charset="0"/>
              </a:rPr>
              <a:t>Therefore, it is important to make a comparison of the different </a:t>
            </a:r>
            <a:r>
              <a:rPr lang="en-GB" altLang="es-ES" sz="2000" dirty="0" err="1" smtClean="0">
                <a:latin typeface="Times New Roman" panose="02020603050405020304" pitchFamily="18" charset="0"/>
                <a:cs typeface="Times New Roman" panose="02020603050405020304" pitchFamily="18" charset="0"/>
              </a:rPr>
              <a:t>dpa</a:t>
            </a:r>
            <a:r>
              <a:rPr lang="en-GB" altLang="es-ES" sz="2000" dirty="0" smtClean="0">
                <a:latin typeface="Times New Roman" panose="02020603050405020304" pitchFamily="18" charset="0"/>
                <a:cs typeface="Times New Roman" panose="02020603050405020304" pitchFamily="18" charset="0"/>
              </a:rPr>
              <a:t> concepts calculated for different irradiation facilities like fission reactor, spallation neutron sources, fusion facilities and DONES-HFTM in order to quantify how far are from each others.   </a:t>
            </a:r>
            <a:endParaRPr lang="en-GB" altLang="es-ES" sz="2000" dirty="0">
              <a:latin typeface="Times New Roman" panose="02020603050405020304" pitchFamily="18" charset="0"/>
              <a:cs typeface="Times New Roman" panose="02020603050405020304" pitchFamily="18" charset="0"/>
            </a:endParaRPr>
          </a:p>
        </p:txBody>
      </p:sp>
      <p:sp>
        <p:nvSpPr>
          <p:cNvPr id="5" name="4 CuadroTexto"/>
          <p:cNvSpPr txBox="1"/>
          <p:nvPr/>
        </p:nvSpPr>
        <p:spPr>
          <a:xfrm>
            <a:off x="1331640" y="116632"/>
            <a:ext cx="3672408" cy="523220"/>
          </a:xfrm>
          <a:prstGeom prst="rect">
            <a:avLst/>
          </a:prstGeom>
          <a:noFill/>
        </p:spPr>
        <p:txBody>
          <a:bodyPr wrap="square" rtlCol="0">
            <a:spAutoFit/>
          </a:bodyPr>
          <a:lstStyle/>
          <a:p>
            <a:r>
              <a:rPr lang="en-GB" sz="2800" dirty="0" smtClean="0">
                <a:latin typeface="Times New Roman" panose="02020603050405020304" pitchFamily="18" charset="0"/>
                <a:cs typeface="Times New Roman" panose="02020603050405020304" pitchFamily="18" charset="0"/>
              </a:rPr>
              <a:t>Proposal</a:t>
            </a:r>
            <a:endParaRPr lang="en-GB" sz="2800" dirty="0">
              <a:latin typeface="Times New Roman" panose="02020603050405020304" pitchFamily="18" charset="0"/>
              <a:cs typeface="Times New Roman" panose="02020603050405020304" pitchFamily="18" charset="0"/>
            </a:endParaRPr>
          </a:p>
        </p:txBody>
      </p:sp>
      <p:sp>
        <p:nvSpPr>
          <p:cNvPr id="6" name="5 Rectángulo"/>
          <p:cNvSpPr/>
          <p:nvPr/>
        </p:nvSpPr>
        <p:spPr>
          <a:xfrm>
            <a:off x="301679" y="4437112"/>
            <a:ext cx="8363172" cy="1323439"/>
          </a:xfrm>
          <a:prstGeom prst="rect">
            <a:avLst/>
          </a:prstGeom>
        </p:spPr>
        <p:txBody>
          <a:bodyPr wrap="square">
            <a:spAutoFit/>
          </a:bodyPr>
          <a:lstStyle/>
          <a:p>
            <a:pPr marL="285750" indent="-285750" algn="just">
              <a:buFont typeface="Wingdings" panose="05000000000000000000" pitchFamily="2" charset="2"/>
              <a:buChar char="§"/>
            </a:pPr>
            <a:r>
              <a:rPr lang="en-GB" altLang="es-ES" sz="2000" dirty="0" smtClean="0">
                <a:latin typeface="Times New Roman" panose="02020603050405020304" pitchFamily="18" charset="0"/>
                <a:cs typeface="Times New Roman" panose="02020603050405020304" pitchFamily="18" charset="0"/>
              </a:rPr>
              <a:t>In addition, to comment that the BCAMD-CIEMAT methodology could give valuable information to try to solve this question, whether two irradiation experiments are equivalent or not, because both, the defect formation calculation is more realistic and information about the clustering is provided.</a:t>
            </a:r>
            <a:endParaRPr lang="en-GB" altLang="es-ES" sz="2000" dirty="0">
              <a:latin typeface="Times New Roman" panose="02020603050405020304" pitchFamily="18" charset="0"/>
              <a:cs typeface="Times New Roman" panose="02020603050405020304" pitchFamily="18" charset="0"/>
            </a:endParaRPr>
          </a:p>
        </p:txBody>
      </p:sp>
      <p:sp>
        <p:nvSpPr>
          <p:cNvPr id="7" name="6 Rectángulo"/>
          <p:cNvSpPr/>
          <p:nvPr/>
        </p:nvSpPr>
        <p:spPr>
          <a:xfrm>
            <a:off x="321669" y="2996952"/>
            <a:ext cx="8363172" cy="1015663"/>
          </a:xfrm>
          <a:prstGeom prst="rect">
            <a:avLst/>
          </a:prstGeom>
        </p:spPr>
        <p:txBody>
          <a:bodyPr wrap="square">
            <a:spAutoFit/>
          </a:bodyPr>
          <a:lstStyle/>
          <a:p>
            <a:pPr marL="285750" indent="-285750" algn="just">
              <a:buFont typeface="Wingdings" panose="05000000000000000000" pitchFamily="2" charset="2"/>
              <a:buChar char="§"/>
            </a:pPr>
            <a:r>
              <a:rPr lang="en-US" altLang="es-ES" sz="2000" dirty="0">
                <a:latin typeface="Times New Roman" panose="02020603050405020304" pitchFamily="18" charset="0"/>
                <a:cs typeface="Times New Roman" panose="02020603050405020304" pitchFamily="18" charset="0"/>
              </a:rPr>
              <a:t>But the most important issue is to identify the minimum amount of parameters representative of the damage is needed </a:t>
            </a:r>
            <a:r>
              <a:rPr lang="en-US" altLang="es-ES" sz="2000" dirty="0" smtClean="0">
                <a:latin typeface="Times New Roman" panose="02020603050405020304" pitchFamily="18" charset="0"/>
                <a:cs typeface="Times New Roman" panose="02020603050405020304" pitchFamily="18" charset="0"/>
              </a:rPr>
              <a:t>to compare, </a:t>
            </a:r>
            <a:r>
              <a:rPr lang="en-US" altLang="es-ES" sz="2000" dirty="0">
                <a:latin typeface="Times New Roman" panose="02020603050405020304" pitchFamily="18" charset="0"/>
                <a:cs typeface="Times New Roman" panose="02020603050405020304" pitchFamily="18" charset="0"/>
              </a:rPr>
              <a:t>with the aim </a:t>
            </a:r>
            <a:r>
              <a:rPr lang="en-US" altLang="es-ES" sz="2000" dirty="0" smtClean="0">
                <a:latin typeface="Times New Roman" panose="02020603050405020304" pitchFamily="18" charset="0"/>
                <a:cs typeface="Times New Roman" panose="02020603050405020304" pitchFamily="18" charset="0"/>
              </a:rPr>
              <a:t>to figure </a:t>
            </a:r>
            <a:r>
              <a:rPr lang="en-US" altLang="es-ES" sz="2000" dirty="0">
                <a:latin typeface="Times New Roman" panose="02020603050405020304" pitchFamily="18" charset="0"/>
                <a:cs typeface="Times New Roman" panose="02020603050405020304" pitchFamily="18" charset="0"/>
              </a:rPr>
              <a:t>out whether two irradiation experiments are similar or not</a:t>
            </a:r>
            <a:r>
              <a:rPr lang="en-US" altLang="es-ES" sz="2000" dirty="0" smtClean="0">
                <a:latin typeface="Times New Roman" panose="02020603050405020304" pitchFamily="18" charset="0"/>
                <a:cs typeface="Times New Roman" panose="02020603050405020304" pitchFamily="18" charset="0"/>
              </a:rPr>
              <a:t>.</a:t>
            </a:r>
            <a:endParaRPr lang="en-GB" altLang="es-E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394589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703</TotalTime>
  <Words>746</Words>
  <Application>Microsoft Office PowerPoint</Application>
  <PresentationFormat>Presentación en pantalla (4:3)</PresentationFormat>
  <Paragraphs>62</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Presentación de PowerPoint</vt:lpstr>
      <vt:lpstr>Motivation: Calculation and comparison of radiation damage under DONES and Fusion conditions</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admin</dc:creator>
  <cp:lastModifiedBy>admin</cp:lastModifiedBy>
  <cp:revision>34</cp:revision>
  <dcterms:created xsi:type="dcterms:W3CDTF">2017-10-29T11:39:21Z</dcterms:created>
  <dcterms:modified xsi:type="dcterms:W3CDTF">2017-11-05T06:32:29Z</dcterms:modified>
</cp:coreProperties>
</file>