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1" r:id="rId1"/>
  </p:sldMasterIdLst>
  <p:notesMasterIdLst>
    <p:notesMasterId r:id="rId6"/>
  </p:notesMasterIdLst>
  <p:handoutMasterIdLst>
    <p:handoutMasterId r:id="rId7"/>
  </p:handoutMasterIdLst>
  <p:sldIdLst>
    <p:sldId id="427" r:id="rId2"/>
    <p:sldId id="444" r:id="rId3"/>
    <p:sldId id="468" r:id="rId4"/>
    <p:sldId id="469" r:id="rId5"/>
  </p:sldIdLst>
  <p:sldSz cx="9906000" cy="6858000" type="A4"/>
  <p:notesSz cx="6807200" cy="9945688"/>
  <p:defaultTextStyle>
    <a:defPPr>
      <a:defRPr lang="ja-JP"/>
    </a:defPPr>
    <a:lvl1pPr marL="0" algn="l" defTabSz="4571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4571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4571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4571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4571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4571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4571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4571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4571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00FF"/>
    <a:srgbClr val="CC0000"/>
    <a:srgbClr val="EEB4C5"/>
    <a:srgbClr val="FF99FF"/>
    <a:srgbClr val="FF4B4B"/>
    <a:srgbClr val="C52525"/>
    <a:srgbClr val="DD4B4B"/>
    <a:srgbClr val="FF2929"/>
    <a:srgbClr val="FFFF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12" autoAdjust="0"/>
    <p:restoredTop sz="95355" autoAdjust="0"/>
  </p:normalViewPr>
  <p:slideViewPr>
    <p:cSldViewPr snapToGrid="0">
      <p:cViewPr>
        <p:scale>
          <a:sx n="150" d="100"/>
          <a:sy n="150" d="100"/>
        </p:scale>
        <p:origin x="-1656" y="-33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2" d="100"/>
        <a:sy n="5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7285"/>
          </a:xfrm>
          <a:prstGeom prst="rect">
            <a:avLst/>
          </a:prstGeom>
        </p:spPr>
        <p:txBody>
          <a:bodyPr vert="horz" lIns="95720" tIns="47860" rIns="95720" bIns="4786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7285"/>
          </a:xfrm>
          <a:prstGeom prst="rect">
            <a:avLst/>
          </a:prstGeom>
        </p:spPr>
        <p:txBody>
          <a:bodyPr vert="horz" lIns="95720" tIns="47860" rIns="95720" bIns="47860" rtlCol="0"/>
          <a:lstStyle>
            <a:lvl1pPr algn="r">
              <a:defRPr sz="1300"/>
            </a:lvl1pPr>
          </a:lstStyle>
          <a:p>
            <a:fld id="{F49D71B0-2A5B-FF4E-A9FF-34802B7CB7ED}" type="datetimeFigureOut">
              <a:rPr kumimoji="1" lang="ja-JP" altLang="en-US" smtClean="0"/>
              <a:pPr/>
              <a:t>17/11/02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6678"/>
            <a:ext cx="2949786" cy="497285"/>
          </a:xfrm>
          <a:prstGeom prst="rect">
            <a:avLst/>
          </a:prstGeom>
        </p:spPr>
        <p:txBody>
          <a:bodyPr vert="horz" lIns="95720" tIns="47860" rIns="95720" bIns="4786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6678"/>
            <a:ext cx="2949786" cy="497285"/>
          </a:xfrm>
          <a:prstGeom prst="rect">
            <a:avLst/>
          </a:prstGeom>
        </p:spPr>
        <p:txBody>
          <a:bodyPr vert="horz" lIns="95720" tIns="47860" rIns="95720" bIns="47860" rtlCol="0" anchor="b"/>
          <a:lstStyle>
            <a:lvl1pPr algn="r">
              <a:defRPr sz="1300"/>
            </a:lvl1pPr>
          </a:lstStyle>
          <a:p>
            <a:fld id="{4FA30D54-81BB-2C48-98C9-0BB83A109F1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58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7285"/>
          </a:xfrm>
          <a:prstGeom prst="rect">
            <a:avLst/>
          </a:prstGeom>
        </p:spPr>
        <p:txBody>
          <a:bodyPr vert="horz" lIns="95720" tIns="47860" rIns="95720" bIns="4786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7285"/>
          </a:xfrm>
          <a:prstGeom prst="rect">
            <a:avLst/>
          </a:prstGeom>
        </p:spPr>
        <p:txBody>
          <a:bodyPr vert="horz" lIns="95720" tIns="47860" rIns="95720" bIns="47860" rtlCol="0"/>
          <a:lstStyle>
            <a:lvl1pPr algn="r">
              <a:defRPr sz="1300"/>
            </a:lvl1pPr>
          </a:lstStyle>
          <a:p>
            <a:fld id="{DFFCCDC1-EA6F-4D1D-8EAF-C8B54580F3C8}" type="datetimeFigureOut">
              <a:rPr kumimoji="1" lang="ja-JP" altLang="en-US" smtClean="0"/>
              <a:pPr/>
              <a:t>17/11/02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6125"/>
            <a:ext cx="53848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20" tIns="47860" rIns="95720" bIns="4786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4202"/>
            <a:ext cx="5445760" cy="4475560"/>
          </a:xfrm>
          <a:prstGeom prst="rect">
            <a:avLst/>
          </a:prstGeom>
        </p:spPr>
        <p:txBody>
          <a:bodyPr vert="horz" lIns="95720" tIns="47860" rIns="95720" bIns="4786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6678"/>
            <a:ext cx="2949786" cy="497285"/>
          </a:xfrm>
          <a:prstGeom prst="rect">
            <a:avLst/>
          </a:prstGeom>
        </p:spPr>
        <p:txBody>
          <a:bodyPr vert="horz" lIns="95720" tIns="47860" rIns="95720" bIns="4786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9" y="9446678"/>
            <a:ext cx="2949786" cy="497285"/>
          </a:xfrm>
          <a:prstGeom prst="rect">
            <a:avLst/>
          </a:prstGeom>
        </p:spPr>
        <p:txBody>
          <a:bodyPr vert="horz" lIns="95720" tIns="47860" rIns="95720" bIns="47860" rtlCol="0" anchor="b"/>
          <a:lstStyle>
            <a:lvl1pPr algn="r">
              <a:defRPr sz="1300"/>
            </a:lvl1pPr>
          </a:lstStyle>
          <a:p>
            <a:fld id="{069F939E-0F86-4028-AAF1-E2CCBC38FD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4301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lIns="68415" tIns="34208" rIns="68415" bIns="34208"/>
          <a:lstStyle/>
          <a:p>
            <a:fld id="{CFD7C4F2-885B-2C4A-A58D-E357726B62D5}" type="datetime1">
              <a:rPr lang="ja-JP" altLang="en-US" smtClean="0"/>
              <a:t>17/11/02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Meeting of the ITPA Topical Group on Diagnostics, 16-19 October, 2017, ITER Organization, France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C241-3864-344C-967A-D0F14181B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5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lIns="68415" tIns="34208" rIns="68415" bIns="34208"/>
          <a:lstStyle/>
          <a:p>
            <a:fld id="{A37AE675-0A9E-8649-BB57-C051287BC075}" type="datetime1">
              <a:rPr lang="ja-JP" altLang="en-US" smtClean="0"/>
              <a:t>17/11/02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Meeting of the ITPA Topical Group on Diagnostics, 16-19 October, 2017, ITER Organization, France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C241-3864-344C-967A-D0F14181B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6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lIns="68415" tIns="34208" rIns="68415" bIns="34208"/>
          <a:lstStyle/>
          <a:p>
            <a:fld id="{8796E075-4681-4C46-886D-519F89E48FB5}" type="datetime1">
              <a:rPr lang="ja-JP" altLang="en-US" smtClean="0"/>
              <a:t>17/11/02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Meeting of the ITPA Topical Group on Diagnostics, 16-19 October, 2017, ITER Organization, France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C241-3864-344C-967A-D0F14181B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4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lIns="68415" tIns="34208" rIns="68415" bIns="34208"/>
          <a:lstStyle/>
          <a:p>
            <a:fld id="{0B40CD01-AE77-E64C-A690-6F958C0B6D85}" type="datetime1">
              <a:rPr lang="ja-JP" altLang="en-US" smtClean="0"/>
              <a:t>17/11/02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Meeting of the ITPA Topical Group on Diagnostics, 16-19 October, 2017, ITER Organization, France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C241-3864-344C-967A-D0F14181B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5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lIns="68415" tIns="34208" rIns="68415" bIns="34208"/>
          <a:lstStyle/>
          <a:p>
            <a:fld id="{9B1DAA4A-330B-A546-B6D8-8943FEAFEADB}" type="datetime1">
              <a:rPr lang="ja-JP" altLang="en-US" smtClean="0"/>
              <a:t>17/11/02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Meeting of the ITPA Topical Group on Diagnostics, 16-19 October, 2017, ITER Organization, France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C241-3864-344C-967A-D0F14181B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4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lIns="68415" tIns="34208" rIns="68415" bIns="34208"/>
          <a:lstStyle/>
          <a:p>
            <a:fld id="{F39DBE63-3029-B84D-8C45-063A02735943}" type="datetime1">
              <a:rPr lang="ja-JP" altLang="en-US" smtClean="0"/>
              <a:t>17/11/02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Meeting of the ITPA Topical Group on Diagnostics, 16-19 October, 2017, ITER Organization, France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C241-3864-344C-967A-D0F14181B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2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lIns="68415" tIns="34208" rIns="68415" bIns="34208"/>
          <a:lstStyle/>
          <a:p>
            <a:fld id="{95307FB3-D31C-4D41-A5E6-D8C256C8DF22}" type="datetime1">
              <a:rPr lang="ja-JP" altLang="en-US" smtClean="0"/>
              <a:t>17/11/02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Meeting of the ITPA Topical Group on Diagnostics, 16-19 October, 2017, ITER Organization, France</a:t>
            </a:r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C241-3864-344C-967A-D0F14181B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2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lIns="68415" tIns="34208" rIns="68415" bIns="34208"/>
          <a:lstStyle/>
          <a:p>
            <a:fld id="{3BF1B18F-FC29-514F-B2C5-99B7C2CA88AE}" type="datetime1">
              <a:rPr lang="ja-JP" altLang="en-US" smtClean="0"/>
              <a:t>17/11/02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Meeting of the ITPA Topical Group on Diagnostics, 16-19 October, 2017, ITER Organization, France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C241-3864-344C-967A-D0F14181B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2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lIns="68415" tIns="34208" rIns="68415" bIns="34208"/>
          <a:lstStyle/>
          <a:p>
            <a:fld id="{84FBD99E-7633-7D41-B98B-9D05F0A02F84}" type="datetime1">
              <a:rPr lang="ja-JP" altLang="en-US" smtClean="0"/>
              <a:t>17/11/02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Meeting of the ITPA Topical Group on Diagnostics, 16-19 October, 2017, ITER Organization, France</a:t>
            </a:r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C241-3864-344C-967A-D0F14181B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0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lIns="68415" tIns="34208" rIns="68415" bIns="34208"/>
          <a:lstStyle/>
          <a:p>
            <a:fld id="{CC0A8025-18E6-B840-AB2D-FFDDB63CF543}" type="datetime1">
              <a:rPr lang="ja-JP" altLang="en-US" smtClean="0"/>
              <a:t>17/11/02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Meeting of the ITPA Topical Group on Diagnostics, 16-19 October, 2017, ITER Organization, France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C241-3864-344C-967A-D0F14181B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1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7" indent="0">
              <a:buNone/>
              <a:defRPr sz="2800"/>
            </a:lvl2pPr>
            <a:lvl3pPr marL="914235" indent="0">
              <a:buNone/>
              <a:defRPr sz="2400"/>
            </a:lvl3pPr>
            <a:lvl4pPr marL="1371353" indent="0">
              <a:buNone/>
              <a:defRPr sz="2000"/>
            </a:lvl4pPr>
            <a:lvl5pPr marL="1828470" indent="0">
              <a:buNone/>
              <a:defRPr sz="2000"/>
            </a:lvl5pPr>
            <a:lvl6pPr marL="2285588" indent="0">
              <a:buNone/>
              <a:defRPr sz="2000"/>
            </a:lvl6pPr>
            <a:lvl7pPr marL="2742705" indent="0">
              <a:buNone/>
              <a:defRPr sz="2000"/>
            </a:lvl7pPr>
            <a:lvl8pPr marL="3199823" indent="0">
              <a:buNone/>
              <a:defRPr sz="2000"/>
            </a:lvl8pPr>
            <a:lvl9pPr marL="365694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lIns="68415" tIns="34208" rIns="68415" bIns="34208"/>
          <a:lstStyle/>
          <a:p>
            <a:fld id="{DE4DBF2F-B8E6-CA4B-85F1-E5013E97CE26}" type="datetime1">
              <a:rPr lang="ja-JP" altLang="en-US" smtClean="0"/>
              <a:t>17/11/02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Meeting of the ITPA Topical Group on Diagnostics, 16-19 October, 2017, ITER Organization, France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C241-3864-344C-967A-D0F14181B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0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23" tIns="45712" rIns="91423" bIns="45712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23" tIns="45712" rIns="91423" bIns="45712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marL="2057029" marR="0" lvl="4" indent="-228559" algn="l" defTabSz="45711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/>
            </a:pPr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253067" y="6451599"/>
            <a:ext cx="6824133" cy="406401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marL="0" marR="0" indent="0" algn="ctr" defTabSz="457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33rd Meeting of the ITPA Topical Group on Diagnostics, 16-19 October, 2017, ITER Organization, France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331200" y="6392333"/>
            <a:ext cx="1079500" cy="391281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C241-3864-344C-967A-D0F14181B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42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45711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8" indent="-342838" algn="l" defTabSz="457117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6" indent="-285699" algn="l" defTabSz="457117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4" indent="-228559" algn="l" defTabSz="457117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1" indent="-228559" algn="l" defTabSz="457117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29" indent="-228559" algn="l" defTabSz="457117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47" indent="-228559" algn="l" defTabSz="457117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64" indent="-228559" algn="l" defTabSz="457117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82" indent="-228559" algn="l" defTabSz="457117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99" indent="-228559" algn="l" defTabSz="457117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1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45711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45711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45711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45711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45711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45711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45711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45711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93134" y="728133"/>
            <a:ext cx="9694333" cy="1718733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101600" stA="26000" endPos="20000" dist="12700" dir="5400000" sy="-100000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2" rIns="91423" bIns="45712" spcCol="0" rtlCol="0" anchor="ctr"/>
          <a:lstStyle/>
          <a:p>
            <a:pPr algn="ctr"/>
            <a:r>
              <a:rPr lang="en-US" altLang="ja-JP" sz="3600" dirty="0" smtClean="0">
                <a:latin typeface="Arial"/>
                <a:cs typeface="Arial"/>
              </a:rPr>
              <a:t>Comment</a:t>
            </a:r>
            <a:r>
              <a:rPr lang="ja-JP" altLang="en-US" sz="3600" dirty="0" smtClean="0">
                <a:latin typeface="Arial"/>
                <a:cs typeface="Arial"/>
              </a:rPr>
              <a:t> </a:t>
            </a:r>
            <a:r>
              <a:rPr lang="en-US" altLang="ja-JP" sz="3600" dirty="0" smtClean="0">
                <a:latin typeface="Arial"/>
                <a:cs typeface="Arial"/>
              </a:rPr>
              <a:t>on</a:t>
            </a:r>
            <a:r>
              <a:rPr lang="ja-JP" altLang="en-US" sz="3600" dirty="0" smtClean="0">
                <a:latin typeface="Arial"/>
                <a:cs typeface="Arial"/>
              </a:rPr>
              <a:t> </a:t>
            </a:r>
            <a:r>
              <a:rPr lang="en-US" altLang="ja-JP" sz="3600" dirty="0" smtClean="0">
                <a:latin typeface="Arial"/>
                <a:cs typeface="Arial"/>
              </a:rPr>
              <a:t>the</a:t>
            </a:r>
            <a:r>
              <a:rPr lang="ja-JP" altLang="en-US" sz="3600" dirty="0" smtClean="0">
                <a:latin typeface="Arial"/>
                <a:cs typeface="Arial"/>
              </a:rPr>
              <a:t> </a:t>
            </a:r>
            <a:r>
              <a:rPr lang="en-US" altLang="ja-JP" sz="3600" dirty="0" smtClean="0">
                <a:latin typeface="Arial"/>
                <a:cs typeface="Arial"/>
              </a:rPr>
              <a:t>middle</a:t>
            </a:r>
            <a:r>
              <a:rPr lang="ja-JP" altLang="en-US" sz="3600" dirty="0" smtClean="0">
                <a:latin typeface="Arial"/>
                <a:cs typeface="Arial"/>
              </a:rPr>
              <a:t> </a:t>
            </a:r>
            <a:r>
              <a:rPr lang="en-US" altLang="ja-JP" sz="3600" dirty="0" smtClean="0">
                <a:latin typeface="Arial"/>
                <a:cs typeface="Arial"/>
              </a:rPr>
              <a:t>flux</a:t>
            </a:r>
            <a:r>
              <a:rPr lang="ja-JP" altLang="en-US" sz="3600" dirty="0" smtClean="0">
                <a:latin typeface="Arial"/>
                <a:cs typeface="Arial"/>
              </a:rPr>
              <a:t> </a:t>
            </a:r>
            <a:r>
              <a:rPr lang="en-US" altLang="ja-JP" sz="3600" dirty="0" smtClean="0">
                <a:latin typeface="Arial"/>
                <a:cs typeface="Arial"/>
              </a:rPr>
              <a:t>module</a:t>
            </a:r>
          </a:p>
          <a:p>
            <a:pPr algn="ctr"/>
            <a:r>
              <a:rPr lang="en-US" altLang="ja-JP" sz="3200" dirty="0" smtClean="0">
                <a:latin typeface="Arial"/>
                <a:cs typeface="Arial"/>
              </a:rPr>
              <a:t>- Proposal of the blanket functional tests -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818694" y="3852076"/>
            <a:ext cx="8471961" cy="1107979"/>
          </a:xfrm>
          <a:prstGeom prst="rect">
            <a:avLst/>
          </a:prstGeom>
        </p:spPr>
        <p:txBody>
          <a:bodyPr wrap="square" lIns="91423" tIns="45712" rIns="91423" bIns="45712">
            <a:spAutoFit/>
          </a:bodyPr>
          <a:lstStyle/>
          <a:p>
            <a:pPr algn="ctr"/>
            <a:r>
              <a:rPr lang="en-US" altLang="ja-JP" sz="2400" u="sng" dirty="0">
                <a:latin typeface="Arial"/>
                <a:cs typeface="Arial"/>
              </a:rPr>
              <a:t>Takeo </a:t>
            </a:r>
            <a:r>
              <a:rPr lang="en-US" altLang="ja-JP" sz="2400" u="sng" dirty="0" smtClean="0">
                <a:latin typeface="Arial"/>
                <a:cs typeface="Arial"/>
              </a:rPr>
              <a:t>Nishitani</a:t>
            </a:r>
            <a:r>
              <a:rPr lang="en-US" altLang="ja-JP" sz="2400" dirty="0">
                <a:latin typeface="Arial"/>
                <a:cs typeface="Arial"/>
              </a:rPr>
              <a:t> </a:t>
            </a:r>
            <a:endParaRPr lang="en-US" altLang="ja-JP" sz="2400" dirty="0" smtClean="0">
              <a:latin typeface="Arial"/>
              <a:cs typeface="Arial"/>
            </a:endParaRPr>
          </a:p>
          <a:p>
            <a:endParaRPr lang="ja-JP" altLang="ja-JP" sz="2400" dirty="0">
              <a:latin typeface="Arial"/>
              <a:cs typeface="Arial"/>
            </a:endParaRPr>
          </a:p>
          <a:p>
            <a:r>
              <a:rPr lang="en-US" altLang="ja-JP" i="1" baseline="30000" dirty="0" smtClean="0">
                <a:latin typeface="Arial"/>
                <a:cs typeface="Arial"/>
              </a:rPr>
              <a:t>1</a:t>
            </a:r>
            <a:r>
              <a:rPr lang="en-US" altLang="ja-JP" i="1" dirty="0" smtClean="0">
                <a:latin typeface="Arial"/>
                <a:cs typeface="Arial"/>
              </a:rPr>
              <a:t>National </a:t>
            </a:r>
            <a:r>
              <a:rPr lang="en-US" altLang="ja-JP" i="1" dirty="0">
                <a:latin typeface="Arial"/>
                <a:cs typeface="Arial"/>
              </a:rPr>
              <a:t>Institute for Fusion Science, 322-6 </a:t>
            </a:r>
            <a:r>
              <a:rPr lang="en-US" altLang="ja-JP" i="1" dirty="0" err="1">
                <a:latin typeface="Arial"/>
                <a:cs typeface="Arial"/>
              </a:rPr>
              <a:t>Oroshi-cho</a:t>
            </a:r>
            <a:r>
              <a:rPr lang="en-US" altLang="ja-JP" i="1" dirty="0">
                <a:latin typeface="Arial"/>
                <a:cs typeface="Arial"/>
              </a:rPr>
              <a:t>, Toki 509-5292, </a:t>
            </a:r>
            <a:r>
              <a:rPr lang="en-US" altLang="ja-JP" i="1" dirty="0" smtClean="0">
                <a:latin typeface="Arial"/>
                <a:cs typeface="Arial"/>
              </a:rPr>
              <a:t>Japan</a:t>
            </a:r>
            <a:endParaRPr lang="ja-JP" altLang="ja-JP" dirty="0">
              <a:latin typeface="Arial"/>
              <a:cs typeface="Arial"/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66" y="36759"/>
            <a:ext cx="790489" cy="560970"/>
          </a:xfrm>
          <a:prstGeom prst="rect">
            <a:avLst/>
          </a:prstGeom>
        </p:spPr>
      </p:pic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Workshop on Advanced Neutron Source and its </a:t>
            </a:r>
            <a:r>
              <a:rPr lang="en-US" dirty="0" smtClean="0"/>
              <a:t>Application, Aomori, 4-5 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4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66" y="36759"/>
            <a:ext cx="790489" cy="560970"/>
          </a:xfrm>
          <a:prstGeom prst="rect">
            <a:avLst/>
          </a:prstGeom>
        </p:spPr>
      </p:pic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Meeting of the ITPA Topical Group on Diagnostics, 16-19 October, 2017, ITER Organization, France</a:t>
            </a:r>
            <a:endParaRPr lang="en-US"/>
          </a:p>
        </p:txBody>
      </p:sp>
      <p:pic>
        <p:nvPicPr>
          <p:cNvPr id="7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554" y="1140116"/>
            <a:ext cx="8671580" cy="535890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015999" y="220133"/>
            <a:ext cx="84176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2"/>
              <a:buChar char="l"/>
            </a:pPr>
            <a:r>
              <a:rPr lang="en-US" sz="2000" b="1" dirty="0" smtClean="0">
                <a:latin typeface="Arial"/>
                <a:cs typeface="Arial"/>
              </a:rPr>
              <a:t>ITER program is delayed. Substantial TMB test is later than 2038.</a:t>
            </a:r>
          </a:p>
          <a:p>
            <a:pPr marL="342900" indent="-342900">
              <a:buFont typeface="Wingdings" charset="2"/>
              <a:buChar char="l"/>
            </a:pPr>
            <a:r>
              <a:rPr lang="en-US" sz="2000" b="1" dirty="0" smtClean="0">
                <a:latin typeface="Arial"/>
                <a:cs typeface="Arial"/>
              </a:rPr>
              <a:t>Nuclear functional test of the blanket is required much earlier.</a:t>
            </a:r>
          </a:p>
        </p:txBody>
      </p:sp>
    </p:spTree>
    <p:extLst>
      <p:ext uri="{BB962C8B-B14F-4D97-AF65-F5344CB8AC3E}">
        <p14:creationId xmlns:p14="http://schemas.microsoft.com/office/powerpoint/2010/main" val="153992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66" y="36759"/>
            <a:ext cx="790489" cy="560970"/>
          </a:xfrm>
          <a:prstGeom prst="rect">
            <a:avLst/>
          </a:prstGeom>
        </p:spPr>
      </p:pic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Meeting of the ITPA Topical Group on Diagnostics, 16-19 October, 2017, ITER Organization, France</a:t>
            </a:r>
            <a:endParaRPr 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04332" y="634999"/>
            <a:ext cx="9228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l"/>
            </a:pPr>
            <a:r>
              <a:rPr lang="en-US" sz="2000" b="1" dirty="0" smtClean="0">
                <a:latin typeface="Arial"/>
                <a:cs typeface="Arial"/>
              </a:rPr>
              <a:t>Tritium Release Test Module (from Intermediate Eng. Design Report</a:t>
            </a:r>
            <a:r>
              <a:rPr lang="en-US" sz="2000" b="1" dirty="0" smtClean="0">
                <a:latin typeface="Arial"/>
                <a:cs typeface="Arial"/>
              </a:rPr>
              <a:t>)</a:t>
            </a:r>
            <a:endParaRPr lang="en-US" sz="2000" b="1" dirty="0" smtClean="0">
              <a:latin typeface="Arial"/>
              <a:cs typeface="Arial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134" y="1595422"/>
            <a:ext cx="8483600" cy="484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5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66" y="36759"/>
            <a:ext cx="790489" cy="560970"/>
          </a:xfrm>
          <a:prstGeom prst="rect">
            <a:avLst/>
          </a:prstGeom>
        </p:spPr>
      </p:pic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33rd Meeting of the ITPA Topical Group on Diagnostics, 16-19 October, 2017, ITER Organization, France</a:t>
            </a:r>
            <a:endParaRPr 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48732" y="1532465"/>
            <a:ext cx="92286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/>
                <a:cs typeface="Arial"/>
              </a:rPr>
              <a:t>Partial </a:t>
            </a:r>
            <a:r>
              <a:rPr lang="en-US" sz="2000" b="1" dirty="0" smtClean="0">
                <a:latin typeface="Arial"/>
                <a:cs typeface="Arial"/>
              </a:rPr>
              <a:t>model of the blanket or small scale blanket module should be </a:t>
            </a:r>
            <a:r>
              <a:rPr lang="en-US" sz="2000" b="1" dirty="0" smtClean="0">
                <a:latin typeface="Arial"/>
                <a:cs typeface="Arial"/>
              </a:rPr>
              <a:t>considered</a:t>
            </a:r>
            <a:r>
              <a:rPr lang="en-US" sz="2000" b="1" dirty="0" smtClean="0">
                <a:latin typeface="Arial"/>
                <a:cs typeface="Arial"/>
              </a:rPr>
              <a:t>.</a:t>
            </a:r>
          </a:p>
          <a:p>
            <a:pPr marL="342900" indent="-342900">
              <a:buFont typeface="Wingdings" charset="2"/>
              <a:buChar char="l"/>
            </a:pPr>
            <a:endParaRPr lang="en-US" sz="2000" b="1" dirty="0">
              <a:latin typeface="Arial"/>
              <a:cs typeface="Arial"/>
            </a:endParaRPr>
          </a:p>
          <a:p>
            <a:pPr marL="342900" indent="-342900">
              <a:buFont typeface="Wingdings" charset="2"/>
              <a:buChar char="l"/>
            </a:pPr>
            <a:r>
              <a:rPr lang="en-US" sz="2000" b="1" dirty="0" smtClean="0">
                <a:latin typeface="Arial"/>
                <a:cs typeface="Arial"/>
              </a:rPr>
              <a:t>for</a:t>
            </a:r>
            <a:r>
              <a:rPr lang="en-US" sz="2000" b="1" dirty="0" smtClean="0">
                <a:latin typeface="Arial"/>
                <a:cs typeface="Arial"/>
              </a:rPr>
              <a:t> </a:t>
            </a:r>
            <a:r>
              <a:rPr lang="en-US" sz="2000" b="1" dirty="0" smtClean="0">
                <a:latin typeface="Arial"/>
                <a:cs typeface="Arial"/>
              </a:rPr>
              <a:t>the blanket functional test, not only tritium release but also nuclear heating</a:t>
            </a:r>
            <a:r>
              <a:rPr lang="en-US" sz="2000" b="1" dirty="0" smtClean="0">
                <a:latin typeface="Arial"/>
                <a:cs typeface="Arial"/>
              </a:rPr>
              <a:t>.</a:t>
            </a:r>
          </a:p>
          <a:p>
            <a:pPr marL="342900" indent="-342900">
              <a:buFont typeface="Wingdings" charset="2"/>
              <a:buChar char="l"/>
            </a:pPr>
            <a:r>
              <a:rPr lang="en-US" sz="2000" b="1" dirty="0" smtClean="0">
                <a:latin typeface="Arial"/>
                <a:cs typeface="Arial"/>
              </a:rPr>
              <a:t>to assess irradiation effect in the breeding/multiplying materials including impact on the </a:t>
            </a:r>
            <a:r>
              <a:rPr lang="en-US" sz="2000" b="1" smtClean="0">
                <a:latin typeface="Arial"/>
                <a:cs typeface="Arial"/>
              </a:rPr>
              <a:t>tritium permeation</a:t>
            </a:r>
          </a:p>
          <a:p>
            <a:endParaRPr lang="en-US" sz="2000" b="1" dirty="0" smtClean="0">
              <a:latin typeface="Arial"/>
              <a:cs typeface="Arial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02934" y="364067"/>
            <a:ext cx="5340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 smtClean="0">
                <a:latin typeface="Arial"/>
                <a:cs typeface="Arial"/>
              </a:rPr>
              <a:t>Comment</a:t>
            </a:r>
            <a:r>
              <a:rPr lang="ja-JP" altLang="en-US" sz="3600" b="1" dirty="0" smtClean="0">
                <a:latin typeface="Arial"/>
                <a:cs typeface="Arial"/>
              </a:rPr>
              <a:t> </a:t>
            </a:r>
            <a:r>
              <a:rPr lang="en-US" altLang="ja-JP" sz="3600" b="1" dirty="0" smtClean="0">
                <a:latin typeface="Arial"/>
                <a:cs typeface="Arial"/>
              </a:rPr>
              <a:t>and</a:t>
            </a:r>
            <a:r>
              <a:rPr lang="ja-JP" altLang="en-US" sz="3600" b="1" dirty="0" smtClean="0">
                <a:latin typeface="Arial"/>
                <a:cs typeface="Arial"/>
              </a:rPr>
              <a:t> </a:t>
            </a:r>
            <a:r>
              <a:rPr lang="en-US" altLang="ja-JP" sz="3600" b="1" dirty="0" smtClean="0">
                <a:latin typeface="Arial"/>
                <a:cs typeface="Arial"/>
              </a:rPr>
              <a:t>proposal</a:t>
            </a:r>
            <a:endParaRPr lang="en-US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227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30402</TotalTime>
  <Words>179</Words>
  <Application>Microsoft Macintosh PowerPoint</Application>
  <PresentationFormat>A4 210x297 mm</PresentationFormat>
  <Paragraphs>17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核融合科学研究所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Sagara</dc:creator>
  <cp:lastModifiedBy>Takeo Nishitani</cp:lastModifiedBy>
  <cp:revision>699</cp:revision>
  <cp:lastPrinted>2015-10-26T01:01:32Z</cp:lastPrinted>
  <dcterms:created xsi:type="dcterms:W3CDTF">2013-10-14T06:50:56Z</dcterms:created>
  <dcterms:modified xsi:type="dcterms:W3CDTF">2017-11-02T02:08:11Z</dcterms:modified>
</cp:coreProperties>
</file>