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7" r:id="rId2"/>
    <p:sldId id="443" r:id="rId3"/>
    <p:sldId id="444" r:id="rId4"/>
    <p:sldId id="446" r:id="rId5"/>
    <p:sldId id="416" r:id="rId6"/>
    <p:sldId id="419" r:id="rId7"/>
    <p:sldId id="418" r:id="rId8"/>
    <p:sldId id="447" r:id="rId9"/>
  </p:sldIdLst>
  <p:sldSz cx="9144000" cy="6858000" type="screen4x3"/>
  <p:notesSz cx="9893300" cy="674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032"/>
    <a:srgbClr val="003399"/>
    <a:srgbClr val="C00000"/>
    <a:srgbClr val="E3E3E3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9876" autoAdjust="0"/>
  </p:normalViewPr>
  <p:slideViewPr>
    <p:cSldViewPr>
      <p:cViewPr varScale="1">
        <p:scale>
          <a:sx n="70" d="100"/>
          <a:sy n="70" d="100"/>
        </p:scale>
        <p:origin x="420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124"/>
    </p:cViewPr>
  </p:sorterViewPr>
  <p:notesViewPr>
    <p:cSldViewPr>
      <p:cViewPr varScale="1">
        <p:scale>
          <a:sx n="105" d="100"/>
          <a:sy n="105" d="100"/>
        </p:scale>
        <p:origin x="-342" y="-96"/>
      </p:cViewPr>
      <p:guideLst>
        <p:guide orient="horz" pos="2124"/>
        <p:guide pos="3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03698" y="2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04946DF-4975-4919-9F53-A6393498ED6F}" type="datetimeFigureOut">
              <a:rPr lang="en-GB"/>
              <a:pPr>
                <a:defRPr/>
              </a:pPr>
              <a:t>02/11/2017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05836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03698" y="6405836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1D4E74-62C5-4E1F-A9B8-8508045D6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03698" y="2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D93AC8-4DA6-4744-A836-F665BECFF98E}" type="datetimeFigureOut">
              <a:rPr lang="en-GB"/>
              <a:pPr>
                <a:defRPr/>
              </a:pPr>
              <a:t>02/11/2017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6413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45" tIns="47523" rIns="95045" bIns="4752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8890" y="3202918"/>
            <a:ext cx="7915525" cy="3034508"/>
          </a:xfrm>
          <a:prstGeom prst="rect">
            <a:avLst/>
          </a:prstGeom>
        </p:spPr>
        <p:txBody>
          <a:bodyPr vert="horz" lIns="95045" tIns="47523" rIns="95045" bIns="47523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05836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03698" y="6405836"/>
            <a:ext cx="4287392" cy="336819"/>
          </a:xfrm>
          <a:prstGeom prst="rect">
            <a:avLst/>
          </a:prstGeom>
        </p:spPr>
        <p:txBody>
          <a:bodyPr vert="horz" lIns="95045" tIns="47523" rIns="95045" bIns="475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7F0E5B5-8C1E-427C-8B43-5C98F1169A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E5B5-8C1E-427C-8B43-5C98F1169A8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65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s-E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5536" y="5691683"/>
            <a:ext cx="1295375" cy="905669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625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72738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  <a:endParaRPr lang="en-GB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  <a:endParaRPr lang="en-GB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C8FD0FA-3FA7-4D0C-B286-1790BE42FDDC}" type="datetimeFigureOut">
              <a:rPr lang="en-GB"/>
              <a:pPr>
                <a:defRPr/>
              </a:pPr>
              <a:t>02/11/2017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2BFE7A-63C3-4696-BA76-19E63631F2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s://www.ifj.edu.pl/publ/reports/2016/209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899592" y="620688"/>
            <a:ext cx="7344816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b="0" dirty="0" err="1" smtClean="0">
                <a:latin typeface="+mn-lt"/>
              </a:rPr>
              <a:t>Further</a:t>
            </a:r>
            <a:r>
              <a:rPr lang="pl-PL" b="0" dirty="0" smtClean="0">
                <a:latin typeface="+mn-lt"/>
              </a:rPr>
              <a:t> </a:t>
            </a:r>
            <a:r>
              <a:rPr lang="pl-PL" b="0" dirty="0" err="1" smtClean="0">
                <a:latin typeface="+mn-lt"/>
              </a:rPr>
              <a:t>potential</a:t>
            </a:r>
            <a:r>
              <a:rPr lang="pl-PL" b="0" dirty="0" smtClean="0">
                <a:latin typeface="+mn-lt"/>
              </a:rPr>
              <a:t> for </a:t>
            </a:r>
            <a:r>
              <a:rPr lang="pl-PL" b="0" dirty="0" err="1" smtClean="0">
                <a:latin typeface="+mn-lt"/>
              </a:rPr>
              <a:t>using</a:t>
            </a:r>
            <a:r>
              <a:rPr lang="pl-PL" b="0" dirty="0" smtClean="0">
                <a:latin typeface="+mn-lt"/>
              </a:rPr>
              <a:t> fast neutron </a:t>
            </a:r>
            <a:r>
              <a:rPr lang="pl-PL" b="0" dirty="0" err="1" smtClean="0">
                <a:latin typeface="+mn-lt"/>
              </a:rPr>
              <a:t>sources</a:t>
            </a:r>
            <a:endParaRPr lang="pl-PL" b="0" dirty="0" smtClean="0">
              <a:latin typeface="+mn-lt"/>
            </a:endParaRPr>
          </a:p>
          <a:p>
            <a:endParaRPr lang="pl-PL" b="0" dirty="0">
              <a:latin typeface="+mn-lt"/>
            </a:endParaRPr>
          </a:p>
          <a:p>
            <a:endParaRPr lang="pl-PL" b="0" dirty="0" smtClean="0">
              <a:latin typeface="+mn-lt"/>
            </a:endParaRPr>
          </a:p>
          <a:p>
            <a:r>
              <a:rPr lang="pl-PL" sz="3200" b="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Complementary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Experiments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at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DONES</a:t>
            </a:r>
            <a:endParaRPr lang="en-US" sz="3200" dirty="0">
              <a:latin typeface="+mn-lt"/>
            </a:endParaRPr>
          </a:p>
        </p:txBody>
      </p:sp>
      <p:sp>
        <p:nvSpPr>
          <p:cNvPr id="21" name="AutoShape 2" descr="data:image/jpeg;base64,/9j/4AAQSkZJRgABAQAAAQABAAD/2wCEAAkGBxAPEBQUEBQQFBAWFBQWFRcVDxYUGBUYFBQWGBUWGBUYHCggGBolGxQUIT0lKCkrLi4uFyAzODMsNyo5LisBCgoKDg0OGxAQGiwmICQsLCw0LCwsLSw0LC8sLCwsLCwsLCwsLCwsLywsLCwsNywsLCwsLCwsLCwsLC8sLzQ0LP/AABEIAOEA4QMBEQACEQEDEQH/xAAcAAEAAQUBAQAAAAAAAAAAAAAABQECAwYHBAj/xABGEAABAwICBgcDCgMGBwEAAAABAAIDBBEFIQYSMUFRYQcTInGRocEygbEUIzNCQ3KCktHwUmLhJHOissLxFRZTg6PS4gj/xAAaAQEAAgMBAAAAAAAAAAAAAAAAAQIDBAUG/8QAMxEBAAICAQMACQIFBAMAAAAAAAECAxEEEiExBRMyQVFhobHwInEUQoGR0TNS4fEVI8H/2gAMAwEAAhEDEQA/AO4oCAgICAgICAgICAgICAgICAgICAgICAgICAgICAgICAgICAgIPPV1sUIvLJHG3i97WjxJQQtTpxhsZsZw4/yMe/za0jzQeN3SLh+4zHuiPqguZ0iYcdr5G98Lz/lBQSNHpdh81tSphudge7qyfc+xQTTXAi4IIOwg3QVQEBAQEBAQEBAQEBAQEBAQEBAQEBBrGkenFJREsv1s4+zjIOqf53bG92Z5INLqNJcWxAkQAwx8IxY25ynO/MaqClPoLLIdeol7R2nN7j3kn1QSsGhVI3b1ju9wA+Hqg9H/ACrRD7L/ABu9CgxS6J0Z+oR3PPrdBFVmgkDvo5HtP8wDvhZBE/8AL+JUJ1qOV9tto3kX+9GcneBQSeEdKdRTu1MRh1wMi+Nuo8feYey49xb3IOl4HjtNXR9ZTStkbvAyc0nc5hzae8IJFAQEBAQEBAQEBAQEBAQEBAQYayqjhY6SVzWRtF3OcbABBy7HdMarEnmCgD44dheMnv7z9RvIZ8bZhB68B0KhhAdN238Nw/f7ug2a7WCwAAGwNFre5BCYnpTTw3BkbrcG9t3vA2e9buD0dyc3etO3xnt9/wD4w35GOnmWuTacGQ6sEU8juANvJgcunX0BeI3lyRX6/fTXnmxPs1mfz+rC7GMSdsoaq391OfPUVv8AxHEjzyI/vX/J/FZf9n3/AMMTsbrmZvpapg46szPixP8Aw3Ht7GePpP2sj+LvHmn5/ZkpdMzfNzx95ocPEZrBl9BcinesxP0+/b6r15uOfO4TdHpOx/tAd7DfxacwuTlwZMM6yVmP3bVb1v7M7eyrpaatZ2gyQbLj2h79o7isSzR8U0ZqsPk+UUEjwW3zae00bw4bHN5EEcQEG9aA9JUdc5tPVhsNZsadkcx4Nv7L/wCU7dxOwB0JAQEBAQEBAQEBAQEBAQEGGsqo4Y3SSuDY2Auc47AAg5FimJVOO1GpHrMo2O7Ldmz67+L7HuaDYXJzDdMIwmKlYGRgczbMoMGOY5FSN7Zu8jJjTmeZ/hHP4rc4nBy8mf09o+P55YcueuOO/n4NejoMQxLN7vk9MdgsRrDk3Iv95A4LsV/g+F7Mdd/j+do/pufi05tlzee0J/C9CKGG2tH1zuMvaH5PZ8itXN6T5GTxPTHy/wA+V6cfHX3b/dssDGsFmBrW8GgNHgFzrTNp3M7bEdmTWUaNrS5TpG3gxDDaeoHz0UUnNzASO520LPizZMfsWmP2lS1a28w1PE9AoT2qV7onbmuJe3x9pvie5dPH6UtMdOasWj893ifo17YIid0nTWp4qqjkAkDmO3OGx3cdjhy8QseX0dhz16+NOp+H53j7L05NqTrJ/dO4VjzZCGyWbJuP1Xfof3yXDyY7Y7dN41LfraLRuEJploe2cGWnGrMMy0Za1s7i2w/sZ7aJTvRZ0hOncKGvd/ahlFI77YAew8/9QDYfrDmO0HUkBAQEBAQEBAQEBAQEBBybTjGZMTqxRUxPURu7ZGx7wczza05Dnc7gUG14LhTKWJscY7zxP7ug8ukWNfJ/moe1UOtbK+rfZlvJ3D39/R4PB9d+u/asfX/j5/ka2fP0fpr5eTA9HQ13XVPzk5OtZx1g08T/ABO57Bu4rf5HM3Hq8Xasfn9IalMffqt3ls4cubpsbZA5V0na4OUaTs1k0bULlOjawuU6V2xOcrRCJl5quBkrSyRoc07QR+7HmstLWpPVWdSpbU+WiY/o8YO0y7oTv3svudxHP9noW9XzadF+1o8T+fZira2Gdx4X4HjBuIZj2vqOO/g0njwPu2rgZsN8N5pfy6VLxeNwhNP9HNcfKae7ZWEOdqmxuDcPBGwg53458ViXdF6K9M/+K0tpSPlkOq2YWtr5dmUDg6xuNzgd1kG7ICAgICAgICAgICAg1bpF0gNDRnUNp5bxx22tuO2/8I8y1BrugOBing6x4+cf5Dh6ePFBseL14pIC/IyOyYDx4nkNvgN62uJxpz5On3e/8+bDmy+rrv3oTAcOLSZpbumfc57Wg7/vHyGS63JyxMerp7MOfSP5p8p5rlpTDNEsgcq6TteHKultq6yjRtXWTSdqFynSNrC5TpG1jnK0Qrtic5WiFZlhkAIIIBByIO8FXjt3hWWkaQ4NqHs+yc2Hgf4SVt5sccvFr+aPz6oxZPVW+T1YFiPyiMtf9I3svBHtDZcjnmDzBXnpiYnUuq0qSpfgGLR1Md/k7jaQD60Tz843mRYOHNg4qB9GwTNka17CHMcA5pBuCHC4IPAgoL0BAQEBAQEBAQEBByLSaY4ljIiBvDT9jiLtN5D369mnlGg6BRwAkNA7IHkNgQazWy/LKsuOcMeTeBsfU3PcAu/hp/D4NfzT+fT7uXlv6y+/dCVa5a8wRLI1yrpO14co0tteHKuk7V1k0nZrJo2oXJpG1pcp0jawuVtI2sc5TEK7YnOV4hWXlrYRKwtPu5HcVlx2mltqz3aNUuNJUNl2NJ1JB8fhf8K0/SWGIvGSvifv/wAt3iZN16Z9zPp1hYqaR1vbZ2mn4+7Yfcua22y9BOPmqw3qXm8tK7q8zn1bu1ESN1u2z/toOkICAgICAgICAgIPPiNW2CGSV3sxxvee5jS4/BBynoyp3PM1RJm9zjc8SbknxL0G+10/U0sjx7Tuy335X91yfctji4/WZaxP7/2Ys1+mky1/C4tSMcXZ/p5WXYzW6rOXHZ7muWGYW2vDlXS214co0na4OUaTtdrKNJ2ayaNqayaRtaXKdG1pcp0jbGXK2ldrHOVohXajRdJka7pbQazH2HtN1h95n65eKtePW4LV98f9smO3RkiXlwKoE1M3WzyLHc7ZebbeK4TqILohqjRY9NTEnVnZI0DcXx/ONPg2Ye9B39AQEBAQEBAQEBBrHSVUmPC6gja4MZ7pJGtd5EoIDQGDUoWfzXd45+pQTWlR+ZgYPrHW8B/9rpejY/Va3wj8+zT5k9oh5zHYWG5bHU1JhZsVkLg5Ro2uDlGltrg5Ro2rrKNJ2ayaNmsmja0uU6RtaXKdI2tJVtIVa1RMmmVjFSZXiHlxiG8YPB3kR/ssmC36tIvHZpOjB1HVEX8EmXm3/QFxb16bTX4TLqVndYlr9XKabSKilGWtPCD917msf5SOVVn0ggICAgICAgICAg0vpcdbDTzliHmT6IPPoqLUUH9234IJPSVt5acbrDzc39F0+D2x3n88NHle1Va5ivEsMwxOYrxKswxFittGltipQrdNBrKNGzWTRs1k0bUUioao2aXtYomUxDK1ipMrxDM1ipMrRDDijPmXfh/zBXwz/wCyEXj9Ln2HZVtSO4+f9VzuT/q2/dvYf9OGr6cnVxGicNofEf8Ayt/RYWV9LoCAgICAgICAgINO6WY74ZIf4ZIj4yBv+pBH6JSa1FD9xo8ggm9IdtO7db4Fp9V0eFP6bx+e9pcr2qyvcxTEqTDE5itEq6Y3MVtq6WFittGlpjU7RpbqKdo0dWmzSoYo2nS4MUbNLwxRtbS9rFWZTplaxVmVohlaxUmVoh58V+iPMtHnf0WTB7auT2XNsNOtWVTuD9Xwc4f6VoZ53ktPzbuKNUj9mtaWN63FqGMb5oW/mlZb4rEyPpZAQEBAQEBAQEBBBacUnXYdVMtc9U54HEx9tvm0INJ6PqnXpNXe1xHnl5WQbfiTespWHex1j3Zj/wBVt8K2smvi1uVXdN/BlidrNB4gFZbRqZhijvGwsSJRpjLFbaNLCxTtGlpjU7RpTq1O0aOrTZpURqNp0qI02aXhirtOl4Yq7W0yBqjadLwFVKMx6cMZnsaHPPc0f7rPh7btLHl76rDnOjQJjfI72nvJ8P6ly5kzudujEa7IbAoflmk1O212xP1zy6hjnA/mbH4hQPoxAQEBAQEBAQEBBRzQQQcwcj70HGtFGmirqikdfsvcG33gHsn3t6s+9B0XDXB7XxH6wuO/YfQ+5WpbptFlb16qzDHhziAWHa0n45+fxXRzd9Wj3tDH/tn3PWQsLKoWqUaWlqnaNKaibNKainaNHVps0aijadLg1NmlQ1RtOlwChOlQEFwChLRukDEbRFrfalIjaB/CM3H37PxK+aejF0++VMUdeTfuhC3FNT527DM+Z/q4+a0G8w//AJ/w0zVVZXOBsAIWE7y8h7/eGti/Mg7ggICAgICAgICAgIOW9KeHupqqCujGTrMkt/E0HVPe5lx+AIJrDq4OayVhBvY9/Hx9UEtV5ObKz2Xbf3+8wt3j36q9EtPPTpt1w9TSCLjYVE9p1KY7lkCyIUsp2KWTYWTYrZNhZBWyhKoCCoChLz184Y217EjwG8rJjrudz4hjyTqNQ5fPUfLKsy/Yx9mPnbf49r8q1c2Trtts4sfRXSA6QsT1IhAy5fIcwMzbcLb738wsTK7T0eaO/wDDMOhgIHW215jxkk7T899smg8GhBsiAgICAgICAgICAg8GPYUytp5IJPZe217ZtcM2uHMEA+5ByfRmrkpJn0dT2XscQOF9uXIghw5Hkg3rD6oC7H+w7yP6KYmYncImImNS9cZMTrH2T+7reiYy13HlpTE451Ph7ViZCyk0pZAsmwsgWTYrZAsoNK2RKyaUMFzt3DiprWbSi1orDn+luMOmcaeE3ccpXDYBvZ+vhxUZskRHRVOHHMz12RkskdJCXHJrR4n+q1WyjuirAH4riLq6cf2enfdgIyfMM2N7mAh/I6gzQd7QEBAQEBAQEBAQEBAQaT0jaKGrYKimH9qiGwbZGDOw/nGZHHMbxYNa0bx0Tt1H5StyPP8Af75htdJXC2pJs3HhyKtW01ncK2rFo1L3xSlnNv72Lbi1cn7tWa2x/s9sbw7YqTEx5XiYnwusoSpZEFkFbIksgrZNjBPUtaDsJ78h3lXrSZ7ypa+vDR8f0jdKTHTG7jk6TcBwZ+vhxVMmbUdNF6YpmeqyLoqMRjLMnaeP9FrNhI4toa6spDre3tDRe4HHmeXrkg1DQXSupwKpNNUte+he6+QLjEXfaMttad7d+0Z3Dq2tFY3MsuLDky26cdZmflDsMWnGGOdqiqhvzu0fmcAPNUjPj+Lat6L5cRucc/ny8p9jw4AtIIIuCDcEHYQVlaMxMTqVyIEBAQEBAQEBAQEBBz/TrQl0jjVUI1aj2pIxl1nFzd2vxGx3ftDXMF0hEnzc3YlGRuCMxkRY5g8tqDZaetczm3hf4FBIQVzTsOfgVnrnmO1u7DbDHmvZ7oa/mD35FZImlvEscxevmHqbUjeCE9XJ1wu69nHyKjosnrgNQ3n4J0SjrhhmrmtFzYDi5wAU9GvMo69+IQWI6URNyaTIeDcm+9x9LqJyUr47rRjvbz2aziFbPVZPOpH/AANy8ePv8FhvktbyzUx1r4eWWWKnZdxDW+Z/VY11+C4pHOA+M5g5g7Qg3PCsSv3oPJpXorDXN12ghwN3agGsRftFoORPL37dtb1i0alm4+e+DJGTHOpj81KIf0YUMkWtBPUaxHZc4sc2/NoaD5rkZojHOpd/H6ezzO7Vrr5b/wAz9kHorpNUYJUmmrA40+tmNupc/SR8WnaR6rLxuTr9vs3edwsXPxeuw+19/lPz/PDtVLUMlY18bmuY4Atc03BB2EFdOJiY3Dx96Wpaa2jUwyqVRAQEBAQEBAQEBAQavpZoTT193j5qp3SNGTrbBI363ftFhnbJBzyrbXYY7VqmF0V7NeO0x3c/jyNig99HjMMux1jwKCQbUu3G48UF4rnDYSO5xCmJmPCJiJ8hxOXc93irest8VeivwYJcQmP2j/c4j4KOu3xT0V+DxSDWN3Ek8zdVWYZZWR5uLW9/7ughMQ0mYzKIazibA7rnZYb0EjgHR5XYk8S17n09Pt1SLSvHAMP0fe4X/lzug8OmWiVRglQJ6XXfRPcADtMRJ+jk4t4O37DnYui1orEzLJhxWy5K46+ZnTYcBxIVEfWMBFjquyNg617X7lFbxaNwtnwXwXmmSNTH52bXhuIKzCkWFl3OZlrW1uBcL3IHHj3Lhel89YtFY8w2sFZ1tD6VaMRYhDY5StF2OAzB9RxG/vXIw8iaWdLicy/Hv8mh6JaT1GCVBpqsONMTmNupf7SPi07x65L0HG5MRHydXncLHzsfrcXtff5T+fR22lqGSsa+NzXMcAWuabgg7CCunE77w8helqWmto1MMqlUQEBAQEBAQEBAQEFksTXtLXAOaRYggEEcCDtQafjHRxRzXdDrU7/5O0y/92dnc0hBrNVoLicF+peyZu7Vk1XHvD7AfmQR8sOJxZSU0/eIXOH5mgjzQed2I1I2wvHfG8eiCnyqsf7EEp+7A93wCDNFgWMVHswyMB3v1Yrd4cQfJBLUHRVPIb1lQ1o3tiBefzuAAP4Sg3jANEKGgsYIm9Z/1H9uTnZx9m/BtggnkGt9I0TnYXVBm3q9b8LXNc//AAhyxZo/RLe9G2iOVSZ+P/TTuh+SKShnhdYu68ucN+q6Nga7xY5cz10443Dqem8czmrafGtfWf8ALaGYQxpuXEjha3if9liz+lrRXVY1PxceuDv3Umrm+yy1hllsHILz972vbqs6WPjzEbmHppahQxZMaO0t0ZixGKx7MouWOAzB9Qd43962ePyJxz8mTicy/Ht8mhaJaT1GCVBpqsONMTmNupf7WPi07x65L0PG5Ma+Tqc7hY+bj9bi9r7/ACl26lqWSsa+NzXxuALXNNwQdhBXTid94eStWazNbRqYZVKogICAgICAgICAgICAgICAgICAgILZGBwLXAFpBBBFwQciCOCJiZidw4XphoxU4JUCopHPFOT2XAm7Ln6KTi07jv71zOTxu3yet4POx8ynq8sR1ff5wkMN0kdWsuZHaw9phdsPcNo5rzfIw3x21b+7bjjY8c/prCUpqha7HkxpalqFLQyY0xS1CNDJjRulujEWIxZ9mUXLHAZg+oO8b+9bPH5E45+S/E5duPb5NA0R0oqMDqDTVYcaYnMbdS/2sfFp3j1yXouNyY1uPDp83h05tPW4va+/yl3ClqWSsa+NzXxuALXNNwQdhBXSid94eUtWazNbR3hlUqiAgICAgICAgICAgICAgICAgICAgw1dMyZjo5WtfG4EOa4XBB3FRMb7StW01mLVnUw4VptojPg8wnpi51KT2XbdS/2cnEcDv71zeTxYmNT4+z1no/0hXk16L+1H1+cPbguLMqWXbk8e02+YPqOa81nwWxW1Pj4t+YTlNULA18mNLUtQpaGTGmKWoRoZMaN0u0YixGGx7MouWOAzafUHeN/etnj8icU/Jfi8q2C3yc/0R0oqMDqDTVgcaYuzG3Uv9rHxad49cl6PjcmNbjw6PN4dOZT1mP2vv8pdxpalkrGvjc18bgHNc03BB2EFdGJ34eWtWazNbR3hlUqiAgICAgICAgICAgICAgICAgICAgw1dMyZjo5WtfG4EOa4XBB3FRMb7StW01mLVnvDhGm+iM+DTiemLnUpPZdt1L/ZycRwO/vXN5PFiY1Ph6rgekI5EdNvaj6vdguLsqWXbk8e02+YPqOa83yOPbDbU+PdLozCdpqha7XyY0tS1CloZMaYpahGhkxozS/ReHEobHsyi5Y8DNp9Qd43962uPyJxT8luLyrYLa9zn+iGlNRgdQaasDjTF2Y26lz9LHxad49cl6PjciNbjw6HM4dOXT1mP2vv8pdypahkrGvjcHRuAc1wNwQRcEFdGJ28vas1nU+WVECAgICAgICAgICAgICAgICAgICAgw1dKyZjo5WtfG4FrmuFwQdxUTG+0rVtNZ6qz3cH030QnwacT0xc6lcey7bqX+zk4jgd/eudyeLW0anw9TwOfGeOm3tR9XvwTF2VLLtyePabfMH1HNea5HHthtqfHul0fKdpqha7BkxpelqFLQyY0vS1CNDJja70l4NDUUUkpAEkTXPa7eLC5HcQCLcbHct3hZZrkivulm4OW1MnT7lvQbXPkoZY3EkRTHU5Ne0OLR+LWP4l6njz+nTD6YpEZotHvh0hbDkCAgICAgICAgICAgICAgICAgICAgIMNXSxzRujla18bgWua4XBB3FRMbWraazuPLgunGiE+DTiemLnUpPZdt1L/ZycRwO/vXP5PGraup8PTcHnxnjpt7UfVI4HjDKpms3J49pt8wfUc15nkce2G2p8e6XUidp2mqFrsGTGl6WoUtDJja90m6QNipOoafnZsrcGD2ie/Z7+S3/R+KbX6/dCOLg/X1fBsXQ3hDqbDQ94s6d5lA4MIDWeIbrfiXqcFdVcv0pmjJn1Hu7N6WZzhAQEBAQEBAQEBAQEBAQEBAQEBAQEBBhq6WOaN0crWvjeC1zXC4IO4pMbTW01nceXBNONEJ8FnE9MXOpXO7Ltupf7OTiOB39653J41bV1MdnpuDz4zR029qPq9WF6S08rAXPbG/e1zrWPInIhedy8LLS2ojcfGHT6omF2I6bQQNIiPWybrXDRzLt/u8lkw+j8lp/V2hgtWJYtB9EKjGaj5VW6wpQ65JuOt1T9HHwZuJHMDO5HoOPxorEREdmhzObXBXop7X2d5Y0AAAAACwAFgANgAW+82qgICAgICAgICAgICAgICAgICAgICAgICDFV0zJmOjla18bgQ5rhcEHcQUmNpraazuHOcR6GaGR5dDLPC0n2LiRo5NLu1bvJWCcFXTp6VyxGpiJe/A+ijDaZwdIJKhw2CUjUB+40AHudcK1cNYY8vpLNeNR2/ZvbGhoAAAAFgALAAbAAsrnqoCAgICAgICAgICAgICA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AutoShape 4" descr="data:image/jpeg;base64,/9j/4AAQSkZJRgABAQAAAQABAAD/2wCEAAkGBxAPEBQUEBQQFBAWFBQWFRcVDxYUGBUYFBQWGBUWGBUYHCggGBolGxQUIT0lKCkrLi4uFyAzODMsNyo5LisBCgoKDg0OGxAQGiwmICQsLCw0LCwsLSw0LC8sLCwsLCwsLCwsLCwsLywsLCwsNywsLCwsLCwsLCwsLC8sLzQ0LP/AABEIAOEA4QMBEQACEQEDEQH/xAAcAAEAAQUBAQAAAAAAAAAAAAAABQECAwYHBAj/xABGEAABAwICBgcDCgMGBwEAAAABAAIDBBEFIQYSMUFRYQcTInGRocEygbEUIzNCQ3KCktHwUmLhJHOissLxFRZTg6PS4gj/xAAaAQEAAgMBAAAAAAAAAAAAAAAAAQIDBAUG/8QAMxEBAAICAQMACQIFBAMAAAAAAAECAxEEEiExBRMyQVFhobHwInEUQoGR0TNS4fEVI8H/2gAMAwEAAhEDEQA/AO4oCAgICAgICAgICAgICAgICAgICAgICAgICAgICAgICAgICAgIPPV1sUIvLJHG3i97WjxJQQtTpxhsZsZw4/yMe/za0jzQeN3SLh+4zHuiPqguZ0iYcdr5G98Lz/lBQSNHpdh81tSphudge7qyfc+xQTTXAi4IIOwg3QVQEBAQEBAQEBAQEBAQEBAQEBAQEBBrGkenFJREsv1s4+zjIOqf53bG92Z5INLqNJcWxAkQAwx8IxY25ynO/MaqClPoLLIdeol7R2nN7j3kn1QSsGhVI3b1ju9wA+Hqg9H/ACrRD7L/ABu9CgxS6J0Z+oR3PPrdBFVmgkDvo5HtP8wDvhZBE/8AL+JUJ1qOV9tto3kX+9GcneBQSeEdKdRTu1MRh1wMi+Nuo8feYey49xb3IOl4HjtNXR9ZTStkbvAyc0nc5hzae8IJFAQEBAQEBAQEBAQEBAQEBAQYayqjhY6SVzWRtF3OcbABBy7HdMarEnmCgD44dheMnv7z9RvIZ8bZhB68B0KhhAdN238Nw/f7ug2a7WCwAAGwNFre5BCYnpTTw3BkbrcG9t3vA2e9buD0dyc3etO3xnt9/wD4w35GOnmWuTacGQ6sEU8juANvJgcunX0BeI3lyRX6/fTXnmxPs1mfz+rC7GMSdsoaq391OfPUVv8AxHEjzyI/vX/J/FZf9n3/AMMTsbrmZvpapg46szPixP8Aw3Ht7GePpP2sj+LvHmn5/ZkpdMzfNzx95ocPEZrBl9BcinesxP0+/b6r15uOfO4TdHpOx/tAd7DfxacwuTlwZMM6yVmP3bVb1v7M7eyrpaatZ2gyQbLj2h79o7isSzR8U0ZqsPk+UUEjwW3zae00bw4bHN5EEcQEG9aA9JUdc5tPVhsNZsadkcx4Nv7L/wCU7dxOwB0JAQEBAQEBAQEBAQEBAQEGGsqo4Y3SSuDY2Auc47AAg5FimJVOO1GpHrMo2O7Ldmz67+L7HuaDYXJzDdMIwmKlYGRgczbMoMGOY5FSN7Zu8jJjTmeZ/hHP4rc4nBy8mf09o+P55YcueuOO/n4NejoMQxLN7vk9MdgsRrDk3Iv95A4LsV/g+F7Mdd/j+do/pufi05tlzee0J/C9CKGG2tH1zuMvaH5PZ8itXN6T5GTxPTHy/wA+V6cfHX3b/dssDGsFmBrW8GgNHgFzrTNp3M7bEdmTWUaNrS5TpG3gxDDaeoHz0UUnNzASO520LPizZMfsWmP2lS1a28w1PE9AoT2qV7onbmuJe3x9pvie5dPH6UtMdOasWj893ifo17YIid0nTWp4qqjkAkDmO3OGx3cdjhy8QseX0dhz16+NOp+H53j7L05NqTrJ/dO4VjzZCGyWbJuP1Xfof3yXDyY7Y7dN41LfraLRuEJploe2cGWnGrMMy0Za1s7i2w/sZ7aJTvRZ0hOncKGvd/ahlFI77YAew8/9QDYfrDmO0HUkBAQEBAQEBAQEBAQEBBybTjGZMTqxRUxPURu7ZGx7wczza05Dnc7gUG14LhTKWJscY7zxP7ug8ukWNfJ/moe1UOtbK+rfZlvJ3D39/R4PB9d+u/asfX/j5/ka2fP0fpr5eTA9HQ13XVPzk5OtZx1g08T/ABO57Bu4rf5HM3Hq8Xasfn9IalMffqt3ls4cubpsbZA5V0na4OUaTs1k0bULlOjawuU6V2xOcrRCJl5quBkrSyRoc07QR+7HmstLWpPVWdSpbU+WiY/o8YO0y7oTv3svudxHP9noW9XzadF+1o8T+fZira2Gdx4X4HjBuIZj2vqOO/g0njwPu2rgZsN8N5pfy6VLxeNwhNP9HNcfKae7ZWEOdqmxuDcPBGwg53458ViXdF6K9M/+K0tpSPlkOq2YWtr5dmUDg6xuNzgd1kG7ICAgICAgICAgICAg1bpF0gNDRnUNp5bxx22tuO2/8I8y1BrugOBing6x4+cf5Dh6ePFBseL14pIC/IyOyYDx4nkNvgN62uJxpz5On3e/8+bDmy+rrv3oTAcOLSZpbumfc57Wg7/vHyGS63JyxMerp7MOfSP5p8p5rlpTDNEsgcq6TteHKultq6yjRtXWTSdqFynSNrC5TpG1jnK0Qrtic5WiFZlhkAIIIBByIO8FXjt3hWWkaQ4NqHs+yc2Hgf4SVt5sccvFr+aPz6oxZPVW+T1YFiPyiMtf9I3svBHtDZcjnmDzBXnpiYnUuq0qSpfgGLR1Md/k7jaQD60Tz843mRYOHNg4qB9GwTNka17CHMcA5pBuCHC4IPAgoL0BAQEBAQEBAQEBByLSaY4ljIiBvDT9jiLtN5D369mnlGg6BRwAkNA7IHkNgQazWy/LKsuOcMeTeBsfU3PcAu/hp/D4NfzT+fT7uXlv6y+/dCVa5a8wRLI1yrpO14co0tteHKuk7V1k0nZrJo2oXJpG1pcp0jawuVtI2sc5TEK7YnOV4hWXlrYRKwtPu5HcVlx2mltqz3aNUuNJUNl2NJ1JB8fhf8K0/SWGIvGSvifv/wAt3iZN16Z9zPp1hYqaR1vbZ2mn4+7Yfcua22y9BOPmqw3qXm8tK7q8zn1bu1ESN1u2z/toOkICAgICAgICAgIPPiNW2CGSV3sxxvee5jS4/BBynoyp3PM1RJm9zjc8SbknxL0G+10/U0sjx7Tuy335X91yfctji4/WZaxP7/2Ys1+mky1/C4tSMcXZ/p5WXYzW6rOXHZ7muWGYW2vDlXS214co0na4OUaTtdrKNJ2ayaNqayaRtaXKdG1pcp0jbGXK2ldrHOVohXajRdJka7pbQazH2HtN1h95n65eKtePW4LV98f9smO3RkiXlwKoE1M3WzyLHc7ZebbeK4TqILohqjRY9NTEnVnZI0DcXx/ONPg2Ye9B39AQEBAQEBAQEBBrHSVUmPC6gja4MZ7pJGtd5EoIDQGDUoWfzXd45+pQTWlR+ZgYPrHW8B/9rpejY/Va3wj8+zT5k9oh5zHYWG5bHU1JhZsVkLg5Ro2uDlGltrg5Ro2rrKNJ2ayaNmsmja0uU6RtaXKdI2tJVtIVa1RMmmVjFSZXiHlxiG8YPB3kR/ssmC36tIvHZpOjB1HVEX8EmXm3/QFxb16bTX4TLqVndYlr9XKabSKilGWtPCD917msf5SOVVn0ggICAgICAgICAg0vpcdbDTzliHmT6IPPoqLUUH9234IJPSVt5acbrDzc39F0+D2x3n88NHle1Va5ivEsMwxOYrxKswxFittGltipQrdNBrKNGzWTRs1k0bUUioao2aXtYomUxDK1ipMrxDM1ipMrRDDijPmXfh/zBXwz/wCyEXj9Ln2HZVtSO4+f9VzuT/q2/dvYf9OGr6cnVxGicNofEf8Ayt/RYWV9LoCAgICAgICAgINO6WY74ZIf4ZIj4yBv+pBH6JSa1FD9xo8ggm9IdtO7db4Fp9V0eFP6bx+e9pcr2qyvcxTEqTDE5itEq6Y3MVtq6WFittGlpjU7RpbqKdo0dWmzSoYo2nS4MUbNLwxRtbS9rFWZTplaxVmVohlaxUmVoh58V+iPMtHnf0WTB7auT2XNsNOtWVTuD9Xwc4f6VoZ53ktPzbuKNUj9mtaWN63FqGMb5oW/mlZb4rEyPpZAQEBAQEBAQEBBBacUnXYdVMtc9U54HEx9tvm0INJ6PqnXpNXe1xHnl5WQbfiTespWHex1j3Zj/wBVt8K2smvi1uVXdN/BlidrNB4gFZbRqZhijvGwsSJRpjLFbaNLCxTtGlpjU7RpTq1O0aOrTZpURqNp0qI02aXhirtOl4Yq7W0yBqjadLwFVKMx6cMZnsaHPPc0f7rPh7btLHl76rDnOjQJjfI72nvJ8P6ly5kzudujEa7IbAoflmk1O212xP1zy6hjnA/mbH4hQPoxAQEBAQEBAQEBBRzQQQcwcj70HGtFGmirqikdfsvcG33gHsn3t6s+9B0XDXB7XxH6wuO/YfQ+5WpbptFlb16qzDHhziAWHa0n45+fxXRzd9Wj3tDH/tn3PWQsLKoWqUaWlqnaNKaibNKainaNHVps0aijadLg1NmlQ1RtOlwChOlQEFwChLRukDEbRFrfalIjaB/CM3H37PxK+aejF0++VMUdeTfuhC3FNT527DM+Z/q4+a0G8w//AJ/w0zVVZXOBsAIWE7y8h7/eGti/Mg7ggICAgICAgICAgIOW9KeHupqqCujGTrMkt/E0HVPe5lx+AIJrDq4OayVhBvY9/Hx9UEtV5ObKz2Xbf3+8wt3j36q9EtPPTpt1w9TSCLjYVE9p1KY7lkCyIUsp2KWTYWTYrZNhZBWyhKoCCoChLz184Y217EjwG8rJjrudz4hjyTqNQ5fPUfLKsy/Yx9mPnbf49r8q1c2Trtts4sfRXSA6QsT1IhAy5fIcwMzbcLb738wsTK7T0eaO/wDDMOhgIHW215jxkk7T899smg8GhBsiAgICAgICAgICAg8GPYUytp5IJPZe217ZtcM2uHMEA+5ByfRmrkpJn0dT2XscQOF9uXIghw5Hkg3rD6oC7H+w7yP6KYmYncImImNS9cZMTrH2T+7reiYy13HlpTE451Ph7ViZCyk0pZAsmwsgWTYrZAsoNK2RKyaUMFzt3DiprWbSi1orDn+luMOmcaeE3ccpXDYBvZ+vhxUZskRHRVOHHMz12RkskdJCXHJrR4n+q1WyjuirAH4riLq6cf2enfdgIyfMM2N7mAh/I6gzQd7QEBAQEBAQEBAQEBAQaT0jaKGrYKimH9qiGwbZGDOw/nGZHHMbxYNa0bx0Tt1H5StyPP8Af75htdJXC2pJs3HhyKtW01ncK2rFo1L3xSlnNv72Lbi1cn7tWa2x/s9sbw7YqTEx5XiYnwusoSpZEFkFbIksgrZNjBPUtaDsJ78h3lXrSZ7ypa+vDR8f0jdKTHTG7jk6TcBwZ+vhxVMmbUdNF6YpmeqyLoqMRjLMnaeP9FrNhI4toa6spDre3tDRe4HHmeXrkg1DQXSupwKpNNUte+he6+QLjEXfaMttad7d+0Z3Dq2tFY3MsuLDky26cdZmflDsMWnGGOdqiqhvzu0fmcAPNUjPj+Lat6L5cRucc/ny8p9jw4AtIIIuCDcEHYQVlaMxMTqVyIEBAQEBAQEBAQEBBz/TrQl0jjVUI1aj2pIxl1nFzd2vxGx3ftDXMF0hEnzc3YlGRuCMxkRY5g8tqDZaetczm3hf4FBIQVzTsOfgVnrnmO1u7DbDHmvZ7oa/mD35FZImlvEscxevmHqbUjeCE9XJ1wu69nHyKjosnrgNQ3n4J0SjrhhmrmtFzYDi5wAU9GvMo69+IQWI6URNyaTIeDcm+9x9LqJyUr47rRjvbz2aziFbPVZPOpH/AANy8ePv8FhvktbyzUx1r4eWWWKnZdxDW+Z/VY11+C4pHOA+M5g5g7Qg3PCsSv3oPJpXorDXN12ghwN3agGsRftFoORPL37dtb1i0alm4+e+DJGTHOpj81KIf0YUMkWtBPUaxHZc4sc2/NoaD5rkZojHOpd/H6ezzO7Vrr5b/wAz9kHorpNUYJUmmrA40+tmNupc/SR8WnaR6rLxuTr9vs3edwsXPxeuw+19/lPz/PDtVLUMlY18bmuY4Atc03BB2EFdOJiY3Dx96Wpaa2jUwyqVRAQEBAQEBAQEBAQavpZoTT193j5qp3SNGTrbBI363ftFhnbJBzyrbXYY7VqmF0V7NeO0x3c/jyNig99HjMMux1jwKCQbUu3G48UF4rnDYSO5xCmJmPCJiJ8hxOXc93irest8VeivwYJcQmP2j/c4j4KOu3xT0V+DxSDWN3Ek8zdVWYZZWR5uLW9/7ughMQ0mYzKIazibA7rnZYb0EjgHR5XYk8S17n09Pt1SLSvHAMP0fe4X/lzug8OmWiVRglQJ6XXfRPcADtMRJ+jk4t4O37DnYui1orEzLJhxWy5K46+ZnTYcBxIVEfWMBFjquyNg617X7lFbxaNwtnwXwXmmSNTH52bXhuIKzCkWFl3OZlrW1uBcL3IHHj3Lhel89YtFY8w2sFZ1tD6VaMRYhDY5StF2OAzB9RxG/vXIw8iaWdLicy/Hv8mh6JaT1GCVBpqsONMTmNupf7SPi07x65L0HG5MRHydXncLHzsfrcXtff5T+fR22lqGSsa+NzXMcAWuabgg7CCunE77w8helqWmto1MMqlUQEBAQEBAQEBAQEFksTXtLXAOaRYggEEcCDtQafjHRxRzXdDrU7/5O0y/92dnc0hBrNVoLicF+peyZu7Vk1XHvD7AfmQR8sOJxZSU0/eIXOH5mgjzQed2I1I2wvHfG8eiCnyqsf7EEp+7A93wCDNFgWMVHswyMB3v1Yrd4cQfJBLUHRVPIb1lQ1o3tiBefzuAAP4Sg3jANEKGgsYIm9Z/1H9uTnZx9m/BtggnkGt9I0TnYXVBm3q9b8LXNc//AAhyxZo/RLe9G2iOVSZ+P/TTuh+SKShnhdYu68ucN+q6Nga7xY5cz10443Dqem8czmrafGtfWf8ALaGYQxpuXEjha3if9liz+lrRXVY1PxceuDv3Umrm+yy1hllsHILz972vbqs6WPjzEbmHppahQxZMaO0t0ZixGKx7MouWOAzB9Qd43962ePyJxz8mTicy/Ht8mhaJaT1GCVBpqsONMTmNupf7WPi07x65L0PG5Ma+Tqc7hY+bj9bi9r7/ACl26lqWSsa+NzXxuALXNNwQdhBXTid94eStWazNbRqYZVKogICAgICAgICAgICAgICAgICAgILZGBwLXAFpBBBFwQciCOCJiZidw4XphoxU4JUCopHPFOT2XAm7Ln6KTi07jv71zOTxu3yet4POx8ynq8sR1ff5wkMN0kdWsuZHaw9phdsPcNo5rzfIw3x21b+7bjjY8c/prCUpqha7HkxpalqFLQyY0xS1CNDJjRulujEWIxZ9mUXLHAZg+oO8b+9bPH5E45+S/E5duPb5NA0R0oqMDqDTVYcaYnMbdS/2sfFp3j1yXouNyY1uPDp83h05tPW4va+/yl3ClqWSsa+NzXxuALXNNwQdhBXSid94eUtWazNbR3hlUqiAgICAgICAgICAgICAgICAgICAgw1dMyZjo5WtfG4EOa4XBB3FRMb7StW01mLVnUw4VptojPg8wnpi51KT2XbdS/2cnEcDv71zeTxYmNT4+z1no/0hXk16L+1H1+cPbguLMqWXbk8e02+YPqOa81nwWxW1Pj4t+YTlNULA18mNLUtQpaGTGmKWoRoZMaN0u0YixGGx7MouWOAzafUHeN/etnj8icU/Jfi8q2C3yc/0R0oqMDqDTVgcaYuzG3Uv9rHxad49cl6PjcmNbjw6PN4dOZT1mP2vv8pdxpalkrGvjc18bgHNc03BB2EFdGJ34eWtWazNbR3hlUqiAgICAgICAgICAgICAgICAgICAgw1dMyZjo5WtfG4EOa4XBB3FRMb7StW01mLVnvDhGm+iM+DTiemLnUpPZdt1L/ZycRwO/vXN5PFiY1Ph6rgekI5EdNvaj6vdguLsqWXbk8e02+YPqOa83yOPbDbU+PdLozCdpqha7XyY0tS1CloZMaYpahGhkxozS/ReHEobHsyi5Y8DNp9Qd43962uPyJxT8luLyrYLa9zn+iGlNRgdQaasDjTF2Y26lz9LHxad49cl6PjciNbjw6HM4dOXT1mP2vv8pdypahkrGvjcHRuAc1wNwQRcEFdGJ28vas1nU+WVECAgICAgICAgICAgICAgICAgICAgw1dKyZjo5WtfG4FrmuFwQdxUTG+0rVtNZ6qz3cH030QnwacT0xc6lcey7bqX+zk4jgd/eudyeLW0anw9TwOfGeOm3tR9XvwTF2VLLtyePabfMH1HNea5HHthtqfHul0fKdpqha7BkxpelqFLQyY0vS1CNDJja70l4NDUUUkpAEkTXPa7eLC5HcQCLcbHct3hZZrkivulm4OW1MnT7lvQbXPkoZY3EkRTHU5Ne0OLR+LWP4l6njz+nTD6YpEZotHvh0hbDkCAgICAgICAgICAgICAgICAgICAgIMNXSxzRujla18bgWua4XBB3FRMbWraazuPLgunGiE+DTiemLnUpPZdt1L/ZycRwO/vXP5PGraup8PTcHnxnjpt7UfVI4HjDKpms3J49pt8wfUc15nkce2G2p8e6XUidp2mqFrsGTGl6WoUtDJja90m6QNipOoafnZsrcGD2ie/Z7+S3/R+KbX6/dCOLg/X1fBsXQ3hDqbDQ94s6d5lA4MIDWeIbrfiXqcFdVcv0pmjJn1Hu7N6WZzhAQEBAQEBAQEBAQEBAQEBAQEBAQEBBhq6WOaN0crWvjeC1zXC4IO4pMbTW01nceXBNONEJ8FnE9MXOpXO7Ltupf7OTiOB39653J41bV1MdnpuDz4zR029qPq9WF6S08rAXPbG/e1zrWPInIhedy8LLS2ojcfGHT6omF2I6bQQNIiPWybrXDRzLt/u8lkw+j8lp/V2hgtWJYtB9EKjGaj5VW6wpQ65JuOt1T9HHwZuJHMDO5HoOPxorEREdmhzObXBXop7X2d5Y0AAAAACwAFgANgAW+82qgICAgICAgICAgICAgICAgICAgICAgICDFV0zJmOjla18bgQ5rhcEHcQUmNpraazuHOcR6GaGR5dDLPC0n2LiRo5NLu1bvJWCcFXTp6VyxGpiJe/A+ijDaZwdIJKhw2CUjUB+40AHudcK1cNYY8vpLNeNR2/ZvbGhoAAAAFgALAAbAAsrnqoCAgICAgICAgICAgICA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79983" y="4049196"/>
            <a:ext cx="8440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 smtClean="0">
                <a:solidFill>
                  <a:srgbClr val="002060"/>
                </a:solidFill>
              </a:rPr>
              <a:t>Activities</a:t>
            </a:r>
            <a:r>
              <a:rPr lang="pl-PL" dirty="0" smtClean="0">
                <a:solidFill>
                  <a:srgbClr val="002060"/>
                </a:solidFill>
              </a:rPr>
              <a:t> of the </a:t>
            </a:r>
            <a:r>
              <a:rPr lang="en-US" dirty="0" err="1" smtClean="0">
                <a:solidFill>
                  <a:srgbClr val="002060"/>
                </a:solidFill>
              </a:rPr>
              <a:t>WPENS</a:t>
            </a:r>
            <a:r>
              <a:rPr lang="en-US" b="1" dirty="0" smtClean="0">
                <a:solidFill>
                  <a:srgbClr val="002060"/>
                </a:solidFill>
              </a:rPr>
              <a:t> Early Neutron Source </a:t>
            </a:r>
            <a:r>
              <a:rPr lang="en-US" dirty="0" smtClean="0">
                <a:solidFill>
                  <a:srgbClr val="002060"/>
                </a:solidFill>
              </a:rPr>
              <a:t>work package (2015-20)</a:t>
            </a:r>
            <a:r>
              <a:rPr lang="pl-PL" dirty="0" smtClean="0">
                <a:solidFill>
                  <a:srgbClr val="002060"/>
                </a:solidFill>
              </a:rPr>
              <a:t> of </a:t>
            </a:r>
            <a:r>
              <a:rPr lang="pl-PL" dirty="0" err="1" smtClean="0">
                <a:solidFill>
                  <a:srgbClr val="002060"/>
                </a:solidFill>
              </a:rPr>
              <a:t>EUROfusion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endParaRPr lang="pl-PL" sz="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White Book on the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Complementary Scientific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IFMIF-DONES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(2016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sz="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Decision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xtension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DONES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scope by adding </a:t>
            </a:r>
            <a:r>
              <a:rPr lang="en-US" b="1" i="1" dirty="0">
                <a:solidFill>
                  <a:srgbClr val="FF0000"/>
                </a:solidFill>
              </a:rPr>
              <a:t>„Complementary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Experiments”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areas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encrypted-tbn3.gstatic.com/images?q=tbn:ANd9GcTfltoZH7CJMCPYD09oZgc9CmEHeYImOTVWMfsspBhdMgQtyZ_7lwjhM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50627"/>
            <a:ext cx="2391817" cy="6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04" y="2650873"/>
            <a:ext cx="2232248" cy="4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803695" y="2281541"/>
            <a:ext cx="37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W. Królas, A. </a:t>
            </a:r>
            <a:r>
              <a:rPr lang="pl-PL" dirty="0" err="1" smtClean="0">
                <a:solidFill>
                  <a:srgbClr val="002060"/>
                </a:solidFill>
              </a:rPr>
              <a:t>Ibarra</a:t>
            </a:r>
            <a:r>
              <a:rPr lang="pl-PL" dirty="0" smtClean="0">
                <a:solidFill>
                  <a:srgbClr val="002060"/>
                </a:solidFill>
              </a:rPr>
              <a:t>, A. Maj, F. </a:t>
            </a:r>
            <a:r>
              <a:rPr lang="pl-PL" dirty="0" err="1" smtClean="0">
                <a:solidFill>
                  <a:srgbClr val="002060"/>
                </a:solidFill>
              </a:rPr>
              <a:t>Arbeiter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50" y="2707266"/>
            <a:ext cx="1300773" cy="37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99" y="2698436"/>
            <a:ext cx="821457" cy="41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EurofusionDisc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93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2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1259632" y="44624"/>
            <a:ext cx="6696744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err="1" smtClean="0">
                <a:latin typeface="+mn-lt"/>
              </a:rPr>
              <a:t>DONES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Complementary</a:t>
            </a:r>
            <a:r>
              <a:rPr lang="pl-PL" dirty="0" smtClean="0">
                <a:latin typeface="+mn-lt"/>
              </a:rPr>
              <a:t> Science Program</a:t>
            </a:r>
            <a:endParaRPr lang="es-ES" dirty="0">
              <a:latin typeface="+mn-lt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893033"/>
            <a:ext cx="8424937" cy="13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</a:rPr>
              <a:t>ELAMAT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Consortium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which was preparing the bid to site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DONES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in Poland proposed </a:t>
            </a:r>
            <a:r>
              <a:rPr lang="pl-PL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to extend the objectives of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IFMIF-DONES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beyond fusion materials studies</a:t>
            </a:r>
            <a:endParaRPr lang="pl-PL" sz="1600" dirty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endParaRPr lang="en-US" sz="1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An international science committee was formed, meetings were held during which various scientific areas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were considered as complementary research topics.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80728"/>
            <a:ext cx="1152128" cy="6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92" y="2764859"/>
            <a:ext cx="2987824" cy="20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znesistyl.pl/resize.php?plik=_foty_news/5868_Politechnika_7.jpg&amp;x=750&amp;y=400&amp;jak=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3452"/>
            <a:ext cx="3168352" cy="16897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320"/>
            <a:ext cx="1046728" cy="107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1259632" y="44624"/>
            <a:ext cx="6696744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err="1" smtClean="0">
                <a:latin typeface="+mn-lt"/>
              </a:rPr>
              <a:t>DONES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Complementary</a:t>
            </a:r>
            <a:r>
              <a:rPr lang="pl-PL" dirty="0" smtClean="0">
                <a:latin typeface="+mn-lt"/>
              </a:rPr>
              <a:t> Science Program</a:t>
            </a:r>
            <a:endParaRPr lang="es-ES" dirty="0">
              <a:latin typeface="+mn-lt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893033"/>
            <a:ext cx="8424937" cy="13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</a:rPr>
              <a:t>ELAMAT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Consortium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which was preparing the bid to site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DONES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in Poland proposed </a:t>
            </a:r>
            <a:r>
              <a:rPr lang="pl-PL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to extend the objectives of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IFMIF-DONES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beyond fusion materials studies</a:t>
            </a:r>
            <a:endParaRPr lang="pl-PL" sz="1600" dirty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endParaRPr lang="en-US" sz="1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An international science committee was formed, meetings were held during which various scientific areas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were considered as complementary research topics.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80728"/>
            <a:ext cx="1152128" cy="6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5" y="2423698"/>
            <a:ext cx="4299534" cy="13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0" y="4788553"/>
            <a:ext cx="4279996" cy="177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54" y="2420888"/>
            <a:ext cx="4309358" cy="13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10" y="4783946"/>
            <a:ext cx="4292724" cy="17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CuadroTexto"/>
          <p:cNvSpPr txBox="1"/>
          <p:nvPr/>
        </p:nvSpPr>
        <p:spPr>
          <a:xfrm rot="21230201">
            <a:off x="1998451" y="3906306"/>
            <a:ext cx="495847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i="1" dirty="0" err="1" smtClean="0"/>
              <a:t>Their</a:t>
            </a:r>
            <a:r>
              <a:rPr lang="pl-PL" sz="2000" b="1" i="1" dirty="0" smtClean="0"/>
              <a:t> </a:t>
            </a:r>
            <a:r>
              <a:rPr lang="es-ES" sz="2000" b="1" i="1" dirty="0" smtClean="0"/>
              <a:t>feasibility</a:t>
            </a:r>
            <a:r>
              <a:rPr lang="pl-PL" sz="2000" b="1" i="1" dirty="0" smtClean="0"/>
              <a:t> and </a:t>
            </a:r>
            <a:r>
              <a:rPr lang="pl-PL" sz="2000" b="1" i="1" dirty="0" err="1" smtClean="0"/>
              <a:t>compatibility</a:t>
            </a:r>
            <a:r>
              <a:rPr lang="pl-PL" sz="2000" b="1" i="1" dirty="0" smtClean="0"/>
              <a:t> with </a:t>
            </a:r>
          </a:p>
          <a:p>
            <a:pPr algn="ctr"/>
            <a:r>
              <a:rPr lang="pl-PL" sz="2000" b="1" i="1" dirty="0" smtClean="0"/>
              <a:t>the </a:t>
            </a:r>
            <a:r>
              <a:rPr lang="pl-PL" sz="2000" b="1" i="1" dirty="0" err="1" smtClean="0"/>
              <a:t>main</a:t>
            </a:r>
            <a:r>
              <a:rPr lang="pl-PL" sz="2000" b="1" i="1" dirty="0" smtClean="0"/>
              <a:t> DONES role </a:t>
            </a:r>
            <a:r>
              <a:rPr lang="pl-PL" sz="2000" b="1" i="1" dirty="0" err="1" smtClean="0"/>
              <a:t>must</a:t>
            </a:r>
            <a:r>
              <a:rPr lang="pl-PL" sz="2000" b="1" i="1" dirty="0" smtClean="0"/>
              <a:t> be </a:t>
            </a:r>
            <a:r>
              <a:rPr lang="pl-PL" sz="2000" b="1" i="1" dirty="0" err="1" smtClean="0"/>
              <a:t>evaluated</a:t>
            </a:r>
            <a:endParaRPr lang="es-ES" sz="2000" b="1" i="1" dirty="0"/>
          </a:p>
        </p:txBody>
      </p:sp>
    </p:spTree>
    <p:extLst>
      <p:ext uri="{BB962C8B-B14F-4D97-AF65-F5344CB8AC3E}">
        <p14:creationId xmlns:p14="http://schemas.microsoft.com/office/powerpoint/2010/main" val="38083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320"/>
            <a:ext cx="1046728" cy="107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1259632" y="44624"/>
            <a:ext cx="6696744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err="1" smtClean="0">
                <a:latin typeface="+mn-lt"/>
              </a:rPr>
              <a:t>DONES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Complementary</a:t>
            </a:r>
            <a:r>
              <a:rPr lang="pl-PL" dirty="0" smtClean="0">
                <a:latin typeface="+mn-lt"/>
              </a:rPr>
              <a:t> Science Program</a:t>
            </a:r>
            <a:endParaRPr lang="es-ES" dirty="0">
              <a:latin typeface="+mn-lt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893033"/>
            <a:ext cx="8424937" cy="13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</a:rPr>
              <a:t>ELAMAT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Consortium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which was preparing the bid to site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DONES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in Poland proposed </a:t>
            </a:r>
            <a:r>
              <a:rPr lang="pl-PL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to extend the objectives of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IFMIF-DONES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beyond fusion materials studies</a:t>
            </a:r>
            <a:endParaRPr lang="pl-PL" sz="1600" dirty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endParaRPr lang="en-US" sz="1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An international science committee was formed, meetings were held during which various scientific areas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were considered as complementary research topics.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80728"/>
            <a:ext cx="1152128" cy="6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5" y="2423698"/>
            <a:ext cx="4299534" cy="13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0" y="4788553"/>
            <a:ext cx="4279996" cy="177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54" y="2420888"/>
            <a:ext cx="4309358" cy="13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10" y="4783946"/>
            <a:ext cx="4292724" cy="17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179365" y="2420888"/>
            <a:ext cx="8774147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2000" b="1" i="1" dirty="0" smtClean="0">
                <a:solidFill>
                  <a:srgbClr val="FF0000"/>
                </a:solidFill>
              </a:rPr>
              <a:t>„</a:t>
            </a:r>
            <a:r>
              <a:rPr lang="en-US" sz="2000" b="1" i="1" dirty="0" smtClean="0">
                <a:solidFill>
                  <a:srgbClr val="FF0000"/>
                </a:solidFill>
              </a:rPr>
              <a:t>A </a:t>
            </a:r>
            <a:r>
              <a:rPr lang="en-US" sz="2000" b="1" i="1" dirty="0">
                <a:solidFill>
                  <a:srgbClr val="FF0000"/>
                </a:solidFill>
              </a:rPr>
              <a:t>White Book report on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the</a:t>
            </a:r>
          </a:p>
          <a:p>
            <a:pPr algn="ctr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Complementary Scientific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Programme</a:t>
            </a:r>
            <a:r>
              <a:rPr lang="pl-PL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at IFMIF-DONES”</a:t>
            </a:r>
          </a:p>
          <a:p>
            <a:pPr algn="ctr">
              <a:buNone/>
            </a:pPr>
            <a:endParaRPr lang="pl-PL" sz="12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12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12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err="1">
                <a:solidFill>
                  <a:srgbClr val="002060"/>
                </a:solidFill>
              </a:rPr>
              <a:t>IFJ</a:t>
            </a:r>
            <a:r>
              <a:rPr lang="en-US" b="1" dirty="0">
                <a:solidFill>
                  <a:srgbClr val="002060"/>
                </a:solidFill>
              </a:rPr>
              <a:t> PAN Report No. 2094/PL, </a:t>
            </a:r>
            <a:r>
              <a:rPr lang="pl-PL" b="1" dirty="0" smtClean="0">
                <a:solidFill>
                  <a:srgbClr val="002060"/>
                </a:solidFill>
              </a:rPr>
              <a:t>2016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ds. A. Maj, </a:t>
            </a:r>
            <a:r>
              <a:rPr lang="en-US" dirty="0" err="1" smtClean="0">
                <a:solidFill>
                  <a:srgbClr val="002060"/>
                </a:solidFill>
              </a:rPr>
              <a:t>M.N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Harakeh</a:t>
            </a:r>
            <a:r>
              <a:rPr lang="en-US" dirty="0" smtClean="0">
                <a:solidFill>
                  <a:srgbClr val="002060"/>
                </a:solidFill>
              </a:rPr>
              <a:t>, M. </a:t>
            </a:r>
            <a:r>
              <a:rPr lang="en-US" dirty="0" err="1" smtClean="0">
                <a:solidFill>
                  <a:srgbClr val="002060"/>
                </a:solidFill>
              </a:rPr>
              <a:t>Lewitowicz</a:t>
            </a:r>
            <a:r>
              <a:rPr lang="en-US" dirty="0" smtClean="0">
                <a:solidFill>
                  <a:srgbClr val="002060"/>
                </a:solidFill>
              </a:rPr>
              <a:t>, A. Ibarra, W. Królas </a:t>
            </a:r>
          </a:p>
          <a:p>
            <a:pPr algn="ctr">
              <a:buNone/>
            </a:pPr>
            <a:r>
              <a:rPr lang="en-US" sz="1200" dirty="0" smtClean="0">
                <a:solidFill>
                  <a:srgbClr val="002060"/>
                </a:solidFill>
                <a:hlinkClick r:id="rId9"/>
              </a:rPr>
              <a:t>https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://</a:t>
            </a:r>
            <a:r>
              <a:rPr lang="en-US" sz="1200" dirty="0" err="1" smtClean="0">
                <a:solidFill>
                  <a:srgbClr val="002060"/>
                </a:solidFill>
                <a:hlinkClick r:id="rId9"/>
              </a:rPr>
              <a:t>www.ifj.edu.pl</a:t>
            </a:r>
            <a:r>
              <a:rPr lang="en-US" sz="1200" dirty="0" smtClean="0">
                <a:solidFill>
                  <a:srgbClr val="002060"/>
                </a:solidFill>
                <a:hlinkClick r:id="rId9"/>
              </a:rPr>
              <a:t>/</a:t>
            </a:r>
            <a:r>
              <a:rPr lang="en-US" sz="1200" dirty="0" err="1" smtClean="0">
                <a:solidFill>
                  <a:srgbClr val="002060"/>
                </a:solidFill>
                <a:hlinkClick r:id="rId9"/>
              </a:rPr>
              <a:t>publ</a:t>
            </a:r>
            <a:r>
              <a:rPr lang="en-US" sz="1200" dirty="0" smtClean="0">
                <a:solidFill>
                  <a:srgbClr val="002060"/>
                </a:solidFill>
                <a:hlinkClick r:id="rId9"/>
              </a:rPr>
              <a:t>/reports/2016/</a:t>
            </a:r>
            <a:r>
              <a:rPr lang="en-US" sz="1200" dirty="0" err="1" smtClean="0">
                <a:solidFill>
                  <a:srgbClr val="002060"/>
                </a:solidFill>
                <a:hlinkClick r:id="rId9"/>
              </a:rPr>
              <a:t>2094.pdf</a:t>
            </a:r>
            <a:endParaRPr lang="pl-PL" sz="1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pl-PL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err="1" smtClean="0">
                <a:solidFill>
                  <a:srgbClr val="002060"/>
                </a:solidFill>
              </a:rPr>
              <a:t>Adapted</a:t>
            </a:r>
            <a:r>
              <a:rPr lang="pl-PL" dirty="0" smtClean="0">
                <a:solidFill>
                  <a:srgbClr val="002060"/>
                </a:solidFill>
              </a:rPr>
              <a:t> by the </a:t>
            </a:r>
            <a:r>
              <a:rPr lang="pl-PL" dirty="0" err="1" smtClean="0">
                <a:solidFill>
                  <a:srgbClr val="002060"/>
                </a:solidFill>
              </a:rPr>
              <a:t>EUROfusion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b="1" dirty="0" smtClean="0">
                <a:solidFill>
                  <a:srgbClr val="002060"/>
                </a:solidFill>
              </a:rPr>
              <a:t>WPENS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work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package</a:t>
            </a:r>
            <a:r>
              <a:rPr lang="pl-PL" dirty="0">
                <a:solidFill>
                  <a:srgbClr val="002060"/>
                </a:solidFill>
              </a:rPr>
              <a:t> </a:t>
            </a: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as Technical </a:t>
            </a:r>
            <a:r>
              <a:rPr lang="pl-PL" dirty="0">
                <a:solidFill>
                  <a:srgbClr val="002060"/>
                </a:solidFill>
              </a:rPr>
              <a:t>Report </a:t>
            </a:r>
            <a:r>
              <a:rPr lang="pl-PL" i="1" u="sng" dirty="0" smtClean="0">
                <a:solidFill>
                  <a:srgbClr val="002060"/>
                </a:solidFill>
              </a:rPr>
              <a:t>EFDA_D_2MP66K</a:t>
            </a:r>
          </a:p>
          <a:p>
            <a:pPr algn="ctr">
              <a:buNone/>
            </a:pPr>
            <a:endParaRPr lang="pl-PL" i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pl-PL" i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1259632" y="44624"/>
            <a:ext cx="6696744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+mn-lt"/>
              </a:rPr>
              <a:t>Complementary Experiments: </a:t>
            </a:r>
            <a:r>
              <a:rPr lang="en-US" dirty="0" err="1" smtClean="0">
                <a:latin typeface="+mn-lt"/>
              </a:rPr>
              <a:t>Boundry</a:t>
            </a:r>
            <a:r>
              <a:rPr lang="en-US" dirty="0" smtClean="0">
                <a:latin typeface="+mn-lt"/>
              </a:rPr>
              <a:t> conditions</a:t>
            </a:r>
            <a:endParaRPr lang="en-US" dirty="0">
              <a:latin typeface="+mn-lt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6"/>
          <p:cNvSpPr>
            <a:spLocks noGrp="1"/>
          </p:cNvSpPr>
          <p:nvPr>
            <p:ph idx="1"/>
          </p:nvPr>
        </p:nvSpPr>
        <p:spPr>
          <a:xfrm>
            <a:off x="251520" y="908720"/>
            <a:ext cx="806489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Main </a:t>
            </a:r>
            <a:r>
              <a:rPr lang="en-US" sz="20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DONES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mission: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irradiation of fusion materials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Symbol zastępczy zawartości 6"/>
          <p:cNvSpPr txBox="1">
            <a:spLocks/>
          </p:cNvSpPr>
          <p:nvPr/>
        </p:nvSpPr>
        <p:spPr bwMode="auto">
          <a:xfrm>
            <a:off x="251520" y="1412776"/>
            <a:ext cx="806489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360000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Complementary experiments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could use: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Deuterons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extracted from </a:t>
            </a:r>
            <a:b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accelerator beam but only </a:t>
            </a:r>
            <a:b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small fraction (a few percent)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Neutrons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available behind the</a:t>
            </a:r>
            <a:b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Irradiation Module either inside </a:t>
            </a:r>
            <a:b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Test Cell or in a dedicated additional experimental hall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feld 1"/>
          <p:cNvSpPr txBox="1">
            <a:spLocks noChangeArrowheads="1"/>
          </p:cNvSpPr>
          <p:nvPr/>
        </p:nvSpPr>
        <p:spPr bwMode="auto">
          <a:xfrm>
            <a:off x="395536" y="6021288"/>
            <a:ext cx="873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Calibri" pitchFamily="34" charset="0"/>
              </a:rPr>
              <a:t>Flux region behind High Flux Test Module with </a:t>
            </a:r>
            <a:r>
              <a:rPr lang="en-US" altLang="en-US" sz="1800" dirty="0" err="1" smtClean="0">
                <a:solidFill>
                  <a:srgbClr val="002060"/>
                </a:solidFill>
                <a:latin typeface="Calibri" pitchFamily="34" charset="0"/>
              </a:rPr>
              <a:t>HFTM</a:t>
            </a:r>
            <a:r>
              <a:rPr lang="en-US" altLang="en-US" sz="1800" dirty="0" smtClean="0">
                <a:solidFill>
                  <a:srgbClr val="002060"/>
                </a:solidFill>
                <a:latin typeface="Calibri" pitchFamily="34" charset="0"/>
              </a:rPr>
              <a:t> in place and removed </a:t>
            </a:r>
            <a:endParaRPr lang="en-US" altLang="en-US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5795"/>
            <a:ext cx="6192688" cy="316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948264" y="5138028"/>
            <a:ext cx="108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en-US" sz="1400" dirty="0" smtClean="0"/>
              <a:t>of U. Fischer</a:t>
            </a:r>
            <a:endParaRPr lang="en-US" sz="1400" dirty="0"/>
          </a:p>
        </p:txBody>
      </p:sp>
      <p:pic>
        <p:nvPicPr>
          <p:cNvPr id="9" name="Picture 3" descr="EurofusionDisc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93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395536" y="44624"/>
            <a:ext cx="8640960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+mn-lt"/>
              </a:rPr>
              <a:t>Complementary Experiments Areas: White Book proposal</a:t>
            </a:r>
            <a:endParaRPr lang="en-US" dirty="0">
              <a:latin typeface="+mn-lt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Complementary Exp\complementary 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8899"/>
            <a:ext cx="6480547" cy="44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380139" y="3531570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</a:t>
            </a:r>
            <a:endParaRPr lang="en-US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59832" y="5589240"/>
            <a:ext cx="608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A. </a:t>
            </a:r>
            <a:r>
              <a:rPr lang="en-US" dirty="0" smtClean="0">
                <a:solidFill>
                  <a:srgbClr val="002060"/>
                </a:solidFill>
              </a:rPr>
              <a:t>Irradiation facility and </a:t>
            </a:r>
            <a:r>
              <a:rPr lang="en-US" dirty="0" err="1" smtClean="0">
                <a:solidFill>
                  <a:srgbClr val="002060"/>
                </a:solidFill>
              </a:rPr>
              <a:t>ISOL</a:t>
            </a:r>
            <a:r>
              <a:rPr lang="en-US" dirty="0" smtClean="0">
                <a:solidFill>
                  <a:srgbClr val="002060"/>
                </a:solidFill>
              </a:rPr>
              <a:t> RIB facility behind the </a:t>
            </a:r>
            <a:r>
              <a:rPr lang="en-US" dirty="0" err="1" smtClean="0">
                <a:solidFill>
                  <a:srgbClr val="002060"/>
                </a:solidFill>
              </a:rPr>
              <a:t>HFTM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Collimated beam facility with an 8 m long neutron line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99753" y="3359894"/>
            <a:ext cx="34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B. </a:t>
            </a:r>
            <a:r>
              <a:rPr lang="en-US" sz="1600" dirty="0" smtClean="0">
                <a:solidFill>
                  <a:srgbClr val="002060"/>
                </a:solidFill>
              </a:rPr>
              <a:t>A 5 MeV d</a:t>
            </a:r>
            <a:r>
              <a:rPr lang="pl-PL" sz="1600" dirty="0" smtClean="0">
                <a:solidFill>
                  <a:srgbClr val="002060"/>
                </a:solidFill>
              </a:rPr>
              <a:t>e</a:t>
            </a:r>
            <a:r>
              <a:rPr lang="en-US" sz="1600" dirty="0" err="1" smtClean="0">
                <a:solidFill>
                  <a:srgbClr val="002060"/>
                </a:solidFill>
              </a:rPr>
              <a:t>ut</a:t>
            </a:r>
            <a:r>
              <a:rPr lang="pl-PL" sz="1600" dirty="0" smtClean="0">
                <a:solidFill>
                  <a:srgbClr val="002060"/>
                </a:solidFill>
              </a:rPr>
              <a:t>e</a:t>
            </a:r>
            <a:r>
              <a:rPr lang="en-US" sz="1600" dirty="0" err="1" smtClean="0">
                <a:solidFill>
                  <a:srgbClr val="002060"/>
                </a:solidFill>
              </a:rPr>
              <a:t>ron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beam line using 1/100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beam-pulse selector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a low-energy irradiation facility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779739" y="330073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B.</a:t>
            </a:r>
            <a:endParaRPr lang="en-US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514863" y="2049019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C.</a:t>
            </a:r>
            <a:endParaRPr lang="en-US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79512" y="1098610"/>
            <a:ext cx="345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C. </a:t>
            </a:r>
            <a:r>
              <a:rPr lang="en-US" sz="1600" dirty="0" smtClean="0">
                <a:solidFill>
                  <a:srgbClr val="002060"/>
                </a:solidFill>
              </a:rPr>
              <a:t>A second 40 MeV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err="1" smtClean="0">
                <a:solidFill>
                  <a:srgbClr val="002060"/>
                </a:solidFill>
              </a:rPr>
              <a:t>deut</a:t>
            </a:r>
            <a:r>
              <a:rPr lang="pl-PL" sz="1600" dirty="0" smtClean="0">
                <a:solidFill>
                  <a:srgbClr val="002060"/>
                </a:solidFill>
              </a:rPr>
              <a:t>e</a:t>
            </a:r>
            <a:r>
              <a:rPr lang="en-US" sz="1600" dirty="0" err="1" smtClean="0">
                <a:solidFill>
                  <a:srgbClr val="002060"/>
                </a:solidFill>
              </a:rPr>
              <a:t>ron</a:t>
            </a:r>
            <a:r>
              <a:rPr lang="en-US" sz="1600" dirty="0" smtClean="0">
                <a:solidFill>
                  <a:srgbClr val="002060"/>
                </a:solidFill>
              </a:rPr>
              <a:t> beam line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using 1/100 to 1/1000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beam-pulse selector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a neutron Time-of-Flight </a:t>
            </a:r>
            <a:r>
              <a:rPr lang="pl-PL" sz="1600" dirty="0" smtClean="0">
                <a:solidFill>
                  <a:srgbClr val="002060"/>
                </a:solidFill>
              </a:rPr>
              <a:t/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facility – feasibility must be verified!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5" name="Picture 3" descr="EurofusionDisc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93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1282849" y="36837"/>
            <a:ext cx="6696744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>
                <a:latin typeface="+mn-lt"/>
              </a:rPr>
              <a:t>Complementary Experiments Area (option A)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incorporated into the DONES </a:t>
            </a:r>
            <a:r>
              <a:rPr lang="pl-PL" sz="2000" dirty="0" err="1" smtClean="0">
                <a:latin typeface="+mn-lt"/>
              </a:rPr>
              <a:t>building</a:t>
            </a:r>
            <a:r>
              <a:rPr lang="pl-PL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design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User\Dropbox\Mazurian\rooms first fl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25" y="976957"/>
            <a:ext cx="5833864" cy="39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 flipV="1">
            <a:off x="2752750" y="4048269"/>
            <a:ext cx="2088232" cy="360040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23528" y="4184501"/>
            <a:ext cx="303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40 MeV </a:t>
            </a:r>
            <a:r>
              <a:rPr lang="en-US" sz="1600" dirty="0" err="1" smtClean="0">
                <a:solidFill>
                  <a:srgbClr val="002060"/>
                </a:solidFill>
              </a:rPr>
              <a:t>deut</a:t>
            </a:r>
            <a:r>
              <a:rPr lang="pl-PL" sz="1600" dirty="0" smtClean="0">
                <a:solidFill>
                  <a:srgbClr val="002060"/>
                </a:solidFill>
              </a:rPr>
              <a:t>e</a:t>
            </a:r>
            <a:r>
              <a:rPr lang="en-US" sz="1600" dirty="0" err="1" smtClean="0">
                <a:solidFill>
                  <a:srgbClr val="002060"/>
                </a:solidFill>
              </a:rPr>
              <a:t>ron</a:t>
            </a:r>
            <a:r>
              <a:rPr lang="en-US" sz="1600" dirty="0" smtClean="0">
                <a:solidFill>
                  <a:srgbClr val="002060"/>
                </a:solidFill>
              </a:rPr>
              <a:t> beam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arrives from this direction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831457" y="3936648"/>
            <a:ext cx="0" cy="2897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635896" y="490284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Part of the </a:t>
            </a:r>
            <a:r>
              <a:rPr lang="en-US" sz="1600" dirty="0" err="1" smtClean="0">
                <a:solidFill>
                  <a:srgbClr val="002060"/>
                </a:solidFill>
              </a:rPr>
              <a:t>DONES</a:t>
            </a:r>
            <a:r>
              <a:rPr lang="en-US" sz="1600" dirty="0" smtClean="0">
                <a:solidFill>
                  <a:srgbClr val="002060"/>
                </a:solidFill>
              </a:rPr>
              <a:t> first floor plan (as in the </a:t>
            </a:r>
            <a:r>
              <a:rPr lang="en-US" sz="1600" dirty="0" err="1" smtClean="0">
                <a:solidFill>
                  <a:srgbClr val="002060"/>
                </a:solidFill>
              </a:rPr>
              <a:t>PEDR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36500" y="908720"/>
            <a:ext cx="30393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Complementary </a:t>
            </a:r>
            <a:r>
              <a:rPr lang="en-US" sz="2000" b="1" dirty="0" err="1" smtClean="0">
                <a:solidFill>
                  <a:srgbClr val="FF0000"/>
                </a:solidFill>
              </a:rPr>
              <a:t>Exp</a:t>
            </a:r>
            <a:r>
              <a:rPr lang="en-US" sz="2000" b="1" dirty="0" smtClean="0">
                <a:solidFill>
                  <a:srgbClr val="FF0000"/>
                </a:solidFill>
              </a:rPr>
              <a:t> Area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Room </a:t>
            </a:r>
            <a:r>
              <a:rPr lang="en-US" sz="1600" dirty="0" err="1" smtClean="0">
                <a:solidFill>
                  <a:srgbClr val="002060"/>
                </a:solidFill>
              </a:rPr>
              <a:t>R160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Dimensions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29.00 m x 11.40 m,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height 8.00 m, 330.60 </a:t>
            </a:r>
            <a:r>
              <a:rPr lang="en-US" sz="1600" dirty="0" err="1" smtClean="0">
                <a:solidFill>
                  <a:srgbClr val="002060"/>
                </a:solidFill>
              </a:rPr>
              <a:t>m</a:t>
            </a:r>
            <a:r>
              <a:rPr lang="en-US" sz="1600" baseline="30000" dirty="0" err="1" smtClean="0">
                <a:solidFill>
                  <a:srgbClr val="002060"/>
                </a:solidFill>
              </a:rPr>
              <a:t>2</a:t>
            </a:r>
            <a:endParaRPr lang="en-US" sz="1600" baseline="30000" dirty="0" smtClean="0">
              <a:solidFill>
                <a:srgbClr val="002060"/>
              </a:solidFill>
            </a:endParaRP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Auxiliary Room </a:t>
            </a:r>
            <a:r>
              <a:rPr lang="en-US" sz="1600" dirty="0" err="1" smtClean="0">
                <a:solidFill>
                  <a:srgbClr val="002060"/>
                </a:solidFill>
              </a:rPr>
              <a:t>R163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7.00 m x 5.07 m, 35.37 </a:t>
            </a:r>
            <a:r>
              <a:rPr lang="en-US" sz="1600" dirty="0" err="1" smtClean="0">
                <a:solidFill>
                  <a:srgbClr val="002060"/>
                </a:solidFill>
              </a:rPr>
              <a:t>m</a:t>
            </a:r>
            <a:r>
              <a:rPr lang="en-US" sz="1600" baseline="30000" dirty="0" err="1" smtClean="0">
                <a:solidFill>
                  <a:srgbClr val="002060"/>
                </a:solidFill>
              </a:rPr>
              <a:t>2</a:t>
            </a:r>
            <a:endParaRPr lang="en-US" sz="1600" baseline="30000" dirty="0">
              <a:solidFill>
                <a:srgbClr val="00206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79512" y="5406896"/>
            <a:ext cx="893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Ongoing discussion on shielding, arrangement of experimental setups in </a:t>
            </a:r>
            <a:r>
              <a:rPr lang="en-US" b="1" dirty="0" err="1" smtClean="0">
                <a:solidFill>
                  <a:srgbClr val="002060"/>
                </a:solidFill>
              </a:rPr>
              <a:t>R160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Other remaining proposals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deut</a:t>
            </a:r>
            <a:r>
              <a:rPr lang="pl-PL" dirty="0" smtClean="0">
                <a:solidFill>
                  <a:srgbClr val="002060"/>
                </a:solidFill>
              </a:rPr>
              <a:t>e</a:t>
            </a:r>
            <a:r>
              <a:rPr lang="en-US" dirty="0" err="1" smtClean="0">
                <a:solidFill>
                  <a:srgbClr val="002060"/>
                </a:solidFill>
              </a:rPr>
              <a:t>ron</a:t>
            </a:r>
            <a:r>
              <a:rPr lang="en-US" dirty="0" smtClean="0">
                <a:solidFill>
                  <a:srgbClr val="002060"/>
                </a:solidFill>
              </a:rPr>
              <a:t> beam kicker at 5 or 40 MeV) </a:t>
            </a:r>
            <a:r>
              <a:rPr lang="en-US" b="1" dirty="0" smtClean="0">
                <a:solidFill>
                  <a:srgbClr val="002060"/>
                </a:solidFill>
              </a:rPr>
              <a:t>are on-hold </a:t>
            </a:r>
            <a:r>
              <a:rPr lang="pl-PL" b="1" dirty="0" smtClean="0">
                <a:solidFill>
                  <a:srgbClr val="002060"/>
                </a:solidFill>
              </a:rPr>
              <a:t/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pending feasibility confirmation and external user interest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 flipV="1">
            <a:off x="2752750" y="1315731"/>
            <a:ext cx="2610326" cy="19380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urofusionDisc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93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NFS Are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28700"/>
            <a:ext cx="2010314" cy="13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1177320" y="36837"/>
            <a:ext cx="7571144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>
                <a:latin typeface="+mn-lt"/>
              </a:rPr>
              <a:t>For </a:t>
            </a:r>
            <a:r>
              <a:rPr lang="pl-PL" dirty="0" err="1" smtClean="0">
                <a:latin typeface="+mn-lt"/>
              </a:rPr>
              <a:t>comparison</a:t>
            </a:r>
            <a:r>
              <a:rPr lang="pl-PL" dirty="0" smtClean="0">
                <a:latin typeface="+mn-lt"/>
              </a:rPr>
              <a:t>: </a:t>
            </a:r>
            <a:r>
              <a:rPr lang="pl-PL" dirty="0" err="1" smtClean="0">
                <a:latin typeface="+mn-lt"/>
              </a:rPr>
              <a:t>NFS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Neutrons</a:t>
            </a:r>
            <a:r>
              <a:rPr lang="pl-PL" dirty="0" smtClean="0">
                <a:latin typeface="+mn-lt"/>
              </a:rPr>
              <a:t> for Science </a:t>
            </a:r>
            <a:r>
              <a:rPr lang="pl-PL" dirty="0" err="1" smtClean="0">
                <a:latin typeface="+mn-lt"/>
              </a:rPr>
              <a:t>facility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at</a:t>
            </a:r>
            <a:r>
              <a:rPr lang="pl-PL" dirty="0" smtClean="0">
                <a:latin typeface="+mn-lt"/>
              </a:rPr>
              <a:t> GANIL</a:t>
            </a:r>
            <a:endParaRPr lang="en-US" dirty="0">
              <a:latin typeface="+mn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00956" y="4077071"/>
            <a:ext cx="320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solidFill>
                  <a:srgbClr val="002060"/>
                </a:solidFill>
              </a:rPr>
              <a:t>Courtesy</a:t>
            </a:r>
            <a:r>
              <a:rPr lang="pl-PL" sz="1200" dirty="0" smtClean="0">
                <a:solidFill>
                  <a:srgbClr val="002060"/>
                </a:solidFill>
              </a:rPr>
              <a:t> of X. </a:t>
            </a:r>
            <a:r>
              <a:rPr lang="pl-PL" sz="1200" dirty="0" err="1" smtClean="0">
                <a:solidFill>
                  <a:srgbClr val="002060"/>
                </a:solidFill>
              </a:rPr>
              <a:t>Ledoux</a:t>
            </a:r>
            <a:r>
              <a:rPr lang="pl-PL" sz="1200" dirty="0" smtClean="0">
                <a:solidFill>
                  <a:srgbClr val="002060"/>
                </a:solidFill>
              </a:rPr>
              <a:t> and</a:t>
            </a:r>
            <a:r>
              <a:rPr lang="pl-PL" sz="1200" dirty="0">
                <a:solidFill>
                  <a:srgbClr val="002060"/>
                </a:solidFill>
              </a:rPr>
              <a:t> </a:t>
            </a:r>
            <a:r>
              <a:rPr lang="pl-PL" sz="1200" dirty="0" smtClean="0">
                <a:solidFill>
                  <a:srgbClr val="002060"/>
                </a:solidFill>
              </a:rPr>
              <a:t>the </a:t>
            </a:r>
            <a:r>
              <a:rPr lang="pl-PL" sz="1200" dirty="0" err="1" smtClean="0">
                <a:solidFill>
                  <a:srgbClr val="002060"/>
                </a:solidFill>
              </a:rPr>
              <a:t>NFS</a:t>
            </a:r>
            <a:r>
              <a:rPr lang="pl-PL" sz="1200" dirty="0" smtClean="0">
                <a:solidFill>
                  <a:srgbClr val="002060"/>
                </a:solidFill>
              </a:rPr>
              <a:t> </a:t>
            </a:r>
            <a:r>
              <a:rPr lang="pl-PL" sz="1200" dirty="0" err="1" smtClean="0">
                <a:solidFill>
                  <a:srgbClr val="002060"/>
                </a:solidFill>
              </a:rPr>
              <a:t>collaboration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9544" y="836712"/>
            <a:ext cx="5610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40 MeV deuteron </a:t>
            </a:r>
            <a:r>
              <a:rPr lang="pl-PL" dirty="0" err="1" smtClean="0">
                <a:solidFill>
                  <a:srgbClr val="002060"/>
                </a:solidFill>
              </a:rPr>
              <a:t>or</a:t>
            </a:r>
            <a:r>
              <a:rPr lang="pl-PL" b="1" dirty="0" smtClean="0">
                <a:solidFill>
                  <a:srgbClr val="002060"/>
                </a:solidFill>
              </a:rPr>
              <a:t> 33 MeV proton </a:t>
            </a:r>
            <a:r>
              <a:rPr lang="pl-PL" dirty="0" smtClean="0">
                <a:solidFill>
                  <a:srgbClr val="002060"/>
                </a:solidFill>
              </a:rPr>
              <a:t>beam from </a:t>
            </a:r>
            <a:r>
              <a:rPr lang="pl-PL" dirty="0" err="1" smtClean="0">
                <a:solidFill>
                  <a:srgbClr val="002060"/>
                </a:solidFill>
              </a:rPr>
              <a:t>LINAG</a:t>
            </a:r>
            <a:r>
              <a:rPr lang="pl-PL" dirty="0" smtClean="0">
                <a:solidFill>
                  <a:srgbClr val="002060"/>
                </a:solidFill>
              </a:rPr>
              <a:t>: </a:t>
            </a:r>
          </a:p>
          <a:p>
            <a:r>
              <a:rPr lang="pl-PL" sz="1600" i="1" dirty="0" smtClean="0">
                <a:solidFill>
                  <a:srgbClr val="002060"/>
                </a:solidFill>
              </a:rPr>
              <a:t>	I</a:t>
            </a:r>
            <a:r>
              <a:rPr lang="pl-PL" sz="1600" dirty="0" smtClean="0">
                <a:solidFill>
                  <a:srgbClr val="002060"/>
                </a:solidFill>
              </a:rPr>
              <a:t> = 50 </a:t>
            </a:r>
            <a:r>
              <a:rPr lang="pl-PL" sz="16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pl-PL" sz="1600" dirty="0" err="1" smtClean="0">
                <a:solidFill>
                  <a:srgbClr val="002060"/>
                </a:solidFill>
              </a:rPr>
              <a:t>A</a:t>
            </a:r>
            <a:r>
              <a:rPr lang="pl-PL" sz="1600" dirty="0" smtClean="0">
                <a:solidFill>
                  <a:srgbClr val="002060"/>
                </a:solidFill>
              </a:rPr>
              <a:t> – 5 </a:t>
            </a:r>
            <a:r>
              <a:rPr lang="pl-PL" sz="1600" dirty="0" err="1" smtClean="0">
                <a:solidFill>
                  <a:srgbClr val="002060"/>
                </a:solidFill>
              </a:rPr>
              <a:t>mA</a:t>
            </a:r>
            <a:r>
              <a:rPr lang="pl-PL" sz="1600" dirty="0" smtClean="0">
                <a:solidFill>
                  <a:srgbClr val="002060"/>
                </a:solidFill>
              </a:rPr>
              <a:t>, </a:t>
            </a:r>
            <a:r>
              <a:rPr lang="pl-PL" sz="1600" dirty="0" err="1" smtClean="0">
                <a:solidFill>
                  <a:srgbClr val="002060"/>
                </a:solidFill>
              </a:rPr>
              <a:t>pulsed</a:t>
            </a:r>
            <a:r>
              <a:rPr lang="pl-PL" sz="1600" dirty="0" smtClean="0">
                <a:solidFill>
                  <a:srgbClr val="002060"/>
                </a:solidFill>
              </a:rPr>
              <a:t> beam </a:t>
            </a:r>
            <a:r>
              <a:rPr lang="pl-PL" sz="1600" i="1" dirty="0" smtClean="0">
                <a:solidFill>
                  <a:srgbClr val="002060"/>
                </a:solidFill>
              </a:rPr>
              <a:t>T</a:t>
            </a:r>
            <a:r>
              <a:rPr lang="pl-PL" sz="1600" dirty="0" smtClean="0">
                <a:solidFill>
                  <a:srgbClr val="002060"/>
                </a:solidFill>
              </a:rPr>
              <a:t> = 11 ns</a:t>
            </a:r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 smtClean="0">
                <a:solidFill>
                  <a:srgbClr val="002060"/>
                </a:solidFill>
              </a:rPr>
              <a:t>	40 MeV d + Be, on </a:t>
            </a:r>
            <a:r>
              <a:rPr lang="pl-PL" sz="1600" dirty="0" err="1" smtClean="0">
                <a:solidFill>
                  <a:srgbClr val="002060"/>
                </a:solidFill>
              </a:rPr>
              <a:t>rotating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</a:rPr>
              <a:t>thick</a:t>
            </a:r>
            <a:r>
              <a:rPr lang="pl-PL" sz="1600" dirty="0" smtClean="0">
                <a:solidFill>
                  <a:srgbClr val="002060"/>
                </a:solidFill>
              </a:rPr>
              <a:t> Be target (2000 </a:t>
            </a:r>
            <a:r>
              <a:rPr lang="pl-PL" sz="1600" dirty="0" err="1" smtClean="0">
                <a:solidFill>
                  <a:srgbClr val="002060"/>
                </a:solidFill>
              </a:rPr>
              <a:t>rpm</a:t>
            </a:r>
            <a:r>
              <a:rPr lang="pl-PL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2418"/>
            <a:ext cx="3456384" cy="22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ompa_flux_tof"/>
          <p:cNvPicPr>
            <a:picLocks noChangeAspect="1" noChangeArrowheads="1"/>
          </p:cNvPicPr>
          <p:nvPr/>
        </p:nvPicPr>
        <p:blipFill>
          <a:blip r:embed="rId5" cstate="print"/>
          <a:srcRect r="7590"/>
          <a:stretch>
            <a:fillRect/>
          </a:stretch>
        </p:blipFill>
        <p:spPr bwMode="auto">
          <a:xfrm>
            <a:off x="3869325" y="1700808"/>
            <a:ext cx="3727011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25" y="2492896"/>
            <a:ext cx="1258405" cy="11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50" y="3881934"/>
            <a:ext cx="3482186" cy="1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395536" y="4509120"/>
            <a:ext cx="8748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 </a:t>
            </a:r>
            <a:r>
              <a:rPr lang="pl-PL" b="1" dirty="0" err="1" smtClean="0">
                <a:solidFill>
                  <a:srgbClr val="FF0000"/>
                </a:solidFill>
              </a:rPr>
              <a:t>very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rich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nuclear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physics</a:t>
            </a:r>
            <a:r>
              <a:rPr lang="pl-PL" b="1" dirty="0" smtClean="0">
                <a:solidFill>
                  <a:srgbClr val="FF0000"/>
                </a:solidFill>
              </a:rPr>
              <a:t> program </a:t>
            </a:r>
            <a:r>
              <a:rPr lang="pl-PL" b="1" dirty="0" err="1" smtClean="0">
                <a:solidFill>
                  <a:srgbClr val="FF0000"/>
                </a:solidFill>
              </a:rPr>
              <a:t>planned</a:t>
            </a:r>
            <a:r>
              <a:rPr lang="pl-PL" b="1" dirty="0" smtClean="0">
                <a:solidFill>
                  <a:srgbClr val="FF0000"/>
                </a:solidFill>
              </a:rPr>
              <a:t> from 2018 </a:t>
            </a:r>
            <a:r>
              <a:rPr lang="pl-PL" b="1" dirty="0" err="1" smtClean="0">
                <a:solidFill>
                  <a:srgbClr val="FF0000"/>
                </a:solidFill>
              </a:rPr>
              <a:t>onwards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  <a:p>
            <a:endParaRPr lang="pl-PL" sz="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2060"/>
                </a:solidFill>
              </a:rPr>
              <a:t>Neutron </a:t>
            </a:r>
            <a:r>
              <a:rPr lang="pl-PL" sz="1600" dirty="0" err="1" smtClean="0">
                <a:solidFill>
                  <a:srgbClr val="002060"/>
                </a:solidFill>
              </a:rPr>
              <a:t>induced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</a:rPr>
              <a:t>reaction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</a:rPr>
              <a:t>studies</a:t>
            </a:r>
            <a:r>
              <a:rPr lang="pl-PL" sz="1600" dirty="0" smtClean="0">
                <a:solidFill>
                  <a:srgbClr val="002060"/>
                </a:solidFill>
              </a:rPr>
              <a:t>: (</a:t>
            </a:r>
            <a:r>
              <a:rPr lang="pl-PL" sz="1600" dirty="0" err="1" smtClean="0">
                <a:solidFill>
                  <a:srgbClr val="002060"/>
                </a:solidFill>
              </a:rPr>
              <a:t>n,xn</a:t>
            </a:r>
            <a:r>
              <a:rPr lang="pl-PL" sz="1600" dirty="0" smtClean="0">
                <a:solidFill>
                  <a:srgbClr val="002060"/>
                </a:solidFill>
              </a:rPr>
              <a:t>), </a:t>
            </a:r>
            <a:r>
              <a:rPr lang="pl-PL" sz="1600" dirty="0" err="1" smtClean="0">
                <a:solidFill>
                  <a:srgbClr val="002060"/>
                </a:solidFill>
              </a:rPr>
              <a:t>activation</a:t>
            </a:r>
            <a:r>
              <a:rPr lang="pl-PL" sz="1600" dirty="0" smtClean="0">
                <a:solidFill>
                  <a:srgbClr val="002060"/>
                </a:solidFill>
              </a:rPr>
              <a:t> and </a:t>
            </a:r>
            <a:r>
              <a:rPr lang="pl-PL" sz="1600" dirty="0" err="1" smtClean="0">
                <a:solidFill>
                  <a:srgbClr val="002060"/>
                </a:solidFill>
              </a:rPr>
              <a:t>prompt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</a:rPr>
              <a:t>spectroscopy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>
                <a:solidFill>
                  <a:srgbClr val="002060"/>
                </a:solidFill>
              </a:rPr>
              <a:t>Fission</a:t>
            </a:r>
            <a:r>
              <a:rPr lang="pl-PL" sz="1600" dirty="0" smtClean="0">
                <a:solidFill>
                  <a:srgbClr val="002060"/>
                </a:solidFill>
              </a:rPr>
              <a:t>: </a:t>
            </a:r>
            <a:r>
              <a:rPr lang="pl-PL" sz="1600" dirty="0" err="1" smtClean="0">
                <a:solidFill>
                  <a:srgbClr val="002060"/>
                </a:solidFill>
              </a:rPr>
              <a:t>distributions</a:t>
            </a:r>
            <a:r>
              <a:rPr lang="pl-PL" sz="1600" dirty="0" smtClean="0">
                <a:solidFill>
                  <a:srgbClr val="002060"/>
                </a:solidFill>
              </a:rPr>
              <a:t>, neutron </a:t>
            </a:r>
            <a:r>
              <a:rPr lang="pl-PL" sz="1600" dirty="0" err="1" smtClean="0">
                <a:solidFill>
                  <a:srgbClr val="002060"/>
                </a:solidFill>
              </a:rPr>
              <a:t>multiplicities</a:t>
            </a:r>
            <a:r>
              <a:rPr lang="pl-PL" sz="1600" dirty="0" smtClean="0">
                <a:solidFill>
                  <a:srgbClr val="002060"/>
                </a:solidFill>
              </a:rPr>
              <a:t>, gamma-</a:t>
            </a:r>
            <a:r>
              <a:rPr lang="pl-PL" sz="1600" dirty="0" err="1" smtClean="0">
                <a:solidFill>
                  <a:srgbClr val="002060"/>
                </a:solidFill>
              </a:rPr>
              <a:t>ray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</a:rPr>
              <a:t>spectroscopy</a:t>
            </a:r>
            <a:r>
              <a:rPr lang="pl-PL" sz="1600" dirty="0" smtClean="0">
                <a:solidFill>
                  <a:srgbClr val="002060"/>
                </a:solidFill>
              </a:rPr>
              <a:t> in </a:t>
            </a:r>
            <a:r>
              <a:rPr lang="pl-PL" sz="1600" dirty="0" err="1" smtClean="0">
                <a:solidFill>
                  <a:srgbClr val="002060"/>
                </a:solidFill>
              </a:rPr>
              <a:t>induced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</a:rPr>
              <a:t>fission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>
                <a:solidFill>
                  <a:srgbClr val="002060"/>
                </a:solidFill>
              </a:rPr>
              <a:t>Measurements</a:t>
            </a:r>
            <a:r>
              <a:rPr lang="pl-PL" sz="1600" dirty="0" smtClean="0">
                <a:solidFill>
                  <a:srgbClr val="002060"/>
                </a:solidFill>
              </a:rPr>
              <a:t> of </a:t>
            </a:r>
            <a:r>
              <a:rPr lang="pl-PL" sz="1600" dirty="0" err="1" smtClean="0">
                <a:solidFill>
                  <a:srgbClr val="002060"/>
                </a:solidFill>
              </a:rPr>
              <a:t>reaction</a:t>
            </a:r>
            <a:r>
              <a:rPr lang="pl-PL" sz="1600" dirty="0" smtClean="0">
                <a:solidFill>
                  <a:srgbClr val="002060"/>
                </a:solidFill>
              </a:rPr>
              <a:t> cross </a:t>
            </a:r>
            <a:r>
              <a:rPr lang="pl-PL" sz="1600" dirty="0" err="1" smtClean="0">
                <a:solidFill>
                  <a:srgbClr val="002060"/>
                </a:solidFill>
              </a:rPr>
              <a:t>sections</a:t>
            </a:r>
            <a:r>
              <a:rPr lang="pl-PL" sz="1600" dirty="0" smtClean="0">
                <a:solidFill>
                  <a:srgbClr val="002060"/>
                </a:solidFill>
              </a:rPr>
              <a:t> by </a:t>
            </a:r>
            <a:r>
              <a:rPr lang="pl-PL" sz="1600" dirty="0" err="1" smtClean="0">
                <a:solidFill>
                  <a:srgbClr val="002060"/>
                </a:solidFill>
              </a:rPr>
              <a:t>activation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>
                <a:solidFill>
                  <a:srgbClr val="002060"/>
                </a:solidFill>
              </a:rPr>
              <a:t>Biology</a:t>
            </a:r>
            <a:r>
              <a:rPr lang="pl-PL" sz="1600" dirty="0" smtClean="0">
                <a:solidFill>
                  <a:srgbClr val="002060"/>
                </a:solidFill>
              </a:rPr>
              <a:t>, </a:t>
            </a:r>
            <a:r>
              <a:rPr lang="pl-PL" sz="1600" dirty="0" err="1" smtClean="0">
                <a:solidFill>
                  <a:srgbClr val="002060"/>
                </a:solidFill>
              </a:rPr>
              <a:t>R&amp;D</a:t>
            </a:r>
            <a:r>
              <a:rPr lang="pl-PL" sz="1600" dirty="0" smtClean="0">
                <a:solidFill>
                  <a:srgbClr val="002060"/>
                </a:solidFill>
              </a:rPr>
              <a:t> for the </a:t>
            </a:r>
            <a:r>
              <a:rPr lang="pl-PL" sz="1600" dirty="0" err="1" smtClean="0">
                <a:solidFill>
                  <a:srgbClr val="002060"/>
                </a:solidFill>
              </a:rPr>
              <a:t>production</a:t>
            </a:r>
            <a:r>
              <a:rPr lang="pl-PL" sz="1600" dirty="0" smtClean="0">
                <a:solidFill>
                  <a:srgbClr val="002060"/>
                </a:solidFill>
              </a:rPr>
              <a:t> of </a:t>
            </a:r>
            <a:r>
              <a:rPr lang="pl-PL" sz="1600" dirty="0" err="1" smtClean="0">
                <a:solidFill>
                  <a:srgbClr val="002060"/>
                </a:solidFill>
              </a:rPr>
              <a:t>isotopes</a:t>
            </a:r>
            <a:r>
              <a:rPr lang="pl-PL" sz="1600" dirty="0" smtClean="0">
                <a:solidFill>
                  <a:srgbClr val="002060"/>
                </a:solidFill>
              </a:rPr>
              <a:t> for </a:t>
            </a:r>
            <a:r>
              <a:rPr lang="pl-PL" sz="1600" dirty="0" err="1" smtClean="0">
                <a:solidFill>
                  <a:srgbClr val="002060"/>
                </a:solidFill>
              </a:rPr>
              <a:t>medicine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02060"/>
                </a:solidFill>
              </a:rPr>
              <a:t>Neutron </a:t>
            </a:r>
            <a:r>
              <a:rPr lang="pl-PL" sz="1600" dirty="0" err="1" smtClean="0">
                <a:solidFill>
                  <a:srgbClr val="002060"/>
                </a:solidFill>
              </a:rPr>
              <a:t>detector</a:t>
            </a:r>
            <a:r>
              <a:rPr lang="pl-PL" sz="1600" dirty="0" smtClean="0">
                <a:solidFill>
                  <a:srgbClr val="002060"/>
                </a:solidFill>
              </a:rPr>
              <a:t> development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Picture 3" descr="image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" y="58998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1999698" cy="11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24582</TotalTime>
  <Words>420</Words>
  <Application>Microsoft Office PowerPoint</Application>
  <PresentationFormat>Pokaz na ekranie (4:3)</PresentationFormat>
  <Paragraphs>79</Paragraphs>
  <Slides>8</Slides>
  <Notes>1</Notes>
  <HiddenSlides>1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Gal</dc:creator>
  <cp:lastModifiedBy>User</cp:lastModifiedBy>
  <cp:revision>1023</cp:revision>
  <cp:lastPrinted>2015-07-13T10:31:25Z</cp:lastPrinted>
  <dcterms:created xsi:type="dcterms:W3CDTF">2014-10-27T16:40:37Z</dcterms:created>
  <dcterms:modified xsi:type="dcterms:W3CDTF">2017-11-02T22:00:12Z</dcterms:modified>
</cp:coreProperties>
</file>