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75" r:id="rId2"/>
    <p:sldId id="285" r:id="rId3"/>
    <p:sldId id="282" r:id="rId4"/>
    <p:sldId id="278" r:id="rId5"/>
    <p:sldId id="280" r:id="rId6"/>
    <p:sldId id="284" r:id="rId7"/>
    <p:sldId id="281" r:id="rId8"/>
    <p:sldId id="283" r:id="rId9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Ángela García Sanz" initials="ÁGS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3399"/>
    <a:srgbClr val="C00000"/>
    <a:srgbClr val="E3E3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79" autoAdjust="0"/>
    <p:restoredTop sz="94675" autoAdjust="0"/>
  </p:normalViewPr>
  <p:slideViewPr>
    <p:cSldViewPr>
      <p:cViewPr>
        <p:scale>
          <a:sx n="95" d="100"/>
          <a:sy n="95" d="100"/>
        </p:scale>
        <p:origin x="-1128" y="-2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834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j5295\Desktop\Capsule_Geometri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012307886192499"/>
          <c:y val="0.12443971732577741"/>
          <c:w val="0.82772058867357701"/>
          <c:h val="0.69375754085197439"/>
        </c:manualLayout>
      </c:layout>
      <c:scatterChart>
        <c:scatterStyle val="lineMarker"/>
        <c:varyColors val="0"/>
        <c:ser>
          <c:idx val="0"/>
          <c:order val="0"/>
          <c:tx>
            <c:strRef>
              <c:f>Tabelle4!$E$46:$E$47</c:f>
              <c:strCache>
                <c:ptCount val="1"/>
                <c:pt idx="0">
                  <c:v>b550°C [mm]</c:v>
                </c:pt>
              </c:strCache>
            </c:strRef>
          </c:tx>
          <c:spPr>
            <a:ln w="28575">
              <a:noFill/>
            </a:ln>
          </c:spPr>
          <c:marker>
            <c:spPr>
              <a:ln>
                <a:solidFill>
                  <a:schemeClr val="tx1"/>
                </a:solidFill>
              </a:ln>
            </c:spPr>
          </c:marker>
          <c:trendline>
            <c:trendlineType val="power"/>
            <c:dispRSqr val="0"/>
            <c:dispEq val="1"/>
            <c:trendlineLbl>
              <c:layout>
                <c:manualLayout>
                  <c:x val="0.12860364045403416"/>
                  <c:y val="0.19506561679790027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baseline="0"/>
                      <a:t>b</a:t>
                    </a:r>
                    <a:r>
                      <a:rPr lang="en-US" baseline="-25000"/>
                      <a:t>550°C</a:t>
                    </a:r>
                    <a:r>
                      <a:rPr lang="en-US" baseline="0"/>
                      <a:t> = 24.177</a:t>
                    </a:r>
                    <a:r>
                      <a:rPr lang="en-US" sz="1000" b="0" i="0" u="none" strike="noStrike" baseline="0">
                        <a:effectLst/>
                      </a:rPr>
                      <a:t>·q</a:t>
                    </a:r>
                    <a:r>
                      <a:rPr lang="en-US" sz="1000" b="0" i="0" u="none" strike="noStrike" baseline="-25000">
                        <a:effectLst/>
                      </a:rPr>
                      <a:t>m</a:t>
                    </a:r>
                    <a:r>
                      <a:rPr lang="en-US" baseline="30000"/>
                      <a:t>-0.586</a:t>
                    </a:r>
                    <a:endParaRPr lang="en-US"/>
                  </a:p>
                </c:rich>
              </c:tx>
              <c:numFmt formatCode="General" sourceLinked="0"/>
              <c:spPr>
                <a:solidFill>
                  <a:schemeClr val="bg1">
                    <a:lumMod val="95000"/>
                  </a:schemeClr>
                </a:solidFill>
              </c:spPr>
            </c:trendlineLbl>
          </c:trendline>
          <c:xVal>
            <c:numRef>
              <c:f>Tabelle4!$B$48:$B$58</c:f>
              <c:numCache>
                <c:formatCode>0.00</c:formatCode>
                <c:ptCount val="11"/>
                <c:pt idx="0">
                  <c:v>3</c:v>
                </c:pt>
                <c:pt idx="1">
                  <c:v>2.75</c:v>
                </c:pt>
                <c:pt idx="2">
                  <c:v>2.5</c:v>
                </c:pt>
                <c:pt idx="3">
                  <c:v>2.25</c:v>
                </c:pt>
                <c:pt idx="4">
                  <c:v>2</c:v>
                </c:pt>
                <c:pt idx="5">
                  <c:v>1.75</c:v>
                </c:pt>
                <c:pt idx="6">
                  <c:v>1.5</c:v>
                </c:pt>
                <c:pt idx="7">
                  <c:v>1.25</c:v>
                </c:pt>
                <c:pt idx="8">
                  <c:v>1.1200000000000001</c:v>
                </c:pt>
                <c:pt idx="9">
                  <c:v>1</c:v>
                </c:pt>
                <c:pt idx="10">
                  <c:v>0.75</c:v>
                </c:pt>
              </c:numCache>
            </c:numRef>
          </c:xVal>
          <c:yVal>
            <c:numRef>
              <c:f>Tabelle4!$E$48:$E$58</c:f>
              <c:numCache>
                <c:formatCode>0.00</c:formatCode>
                <c:ptCount val="11"/>
                <c:pt idx="0">
                  <c:v>12.9</c:v>
                </c:pt>
                <c:pt idx="1">
                  <c:v>13.5</c:v>
                </c:pt>
                <c:pt idx="2">
                  <c:v>14.18</c:v>
                </c:pt>
                <c:pt idx="3">
                  <c:v>15</c:v>
                </c:pt>
                <c:pt idx="4">
                  <c:v>16</c:v>
                </c:pt>
                <c:pt idx="5">
                  <c:v>17.22</c:v>
                </c:pt>
                <c:pt idx="6">
                  <c:v>18.8</c:v>
                </c:pt>
                <c:pt idx="7">
                  <c:v>20.94</c:v>
                </c:pt>
                <c:pt idx="8">
                  <c:v>22.4</c:v>
                </c:pt>
                <c:pt idx="9">
                  <c:v>24.1</c:v>
                </c:pt>
                <c:pt idx="10">
                  <c:v>29.5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803776"/>
        <c:axId val="44261376"/>
      </c:scatterChart>
      <c:valAx>
        <c:axId val="41803776"/>
        <c:scaling>
          <c:orientation val="minMax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Internal Heat Generation [W/g]</a:t>
                </a:r>
              </a:p>
            </c:rich>
          </c:tx>
          <c:layout/>
          <c:overlay val="0"/>
        </c:title>
        <c:numFmt formatCode="0.00" sourceLinked="1"/>
        <c:majorTickMark val="out"/>
        <c:minorTickMark val="none"/>
        <c:tickLblPos val="nextTo"/>
        <c:crossAx val="44261376"/>
        <c:crosses val="autoZero"/>
        <c:crossBetween val="midCat"/>
        <c:majorUnit val="0.5"/>
        <c:minorUnit val="0.25"/>
      </c:valAx>
      <c:valAx>
        <c:axId val="4426137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Thickness [mm]</a:t>
                </a:r>
              </a:p>
            </c:rich>
          </c:tx>
          <c:layout/>
          <c:overlay val="0"/>
        </c:title>
        <c:numFmt formatCode="0.00" sourceLinked="1"/>
        <c:majorTickMark val="out"/>
        <c:minorTickMark val="none"/>
        <c:tickLblPos val="nextTo"/>
        <c:crossAx val="41803776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862" cy="495793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294" y="0"/>
            <a:ext cx="2945862" cy="495793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A04946DF-4975-4919-9F53-A6393498ED6F}" type="datetimeFigureOut">
              <a:rPr lang="en-GB"/>
              <a:pPr>
                <a:defRPr/>
              </a:pPr>
              <a:t>01/11/2017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305"/>
            <a:ext cx="2945862" cy="495793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294" y="9429305"/>
            <a:ext cx="2945862" cy="495793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991D4E74-62C5-4E1F-A9B8-8508045D6FCD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25304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862" cy="495793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294" y="0"/>
            <a:ext cx="2945862" cy="495793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23D93AC8-4DA6-4744-A836-F665BECFF98E}" type="datetimeFigureOut">
              <a:rPr lang="en-GB"/>
              <a:pPr>
                <a:defRPr/>
              </a:pPr>
              <a:t>01/11/2017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2" tIns="47781" rIns="95562" bIns="47781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64" y="4714653"/>
            <a:ext cx="5438748" cy="4466756"/>
          </a:xfrm>
          <a:prstGeom prst="rect">
            <a:avLst/>
          </a:prstGeom>
        </p:spPr>
        <p:txBody>
          <a:bodyPr vert="horz" lIns="95562" tIns="47781" rIns="95562" bIns="47781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305"/>
            <a:ext cx="2945862" cy="495793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294" y="9429305"/>
            <a:ext cx="2945862" cy="495793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67F0E5B5-8C1E-427C-8B43-5C98F1169A8C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07811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s-E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1.png" descr="EUROFUSION PowerPoint MASTER DECKBLATT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9075"/>
            <a:ext cx="9144000" cy="641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7" name="AutoShape 2" descr="https://idw-online.de/pages/de/institutionlogo921"/>
          <p:cNvSpPr>
            <a:spLocks noChangeAspect="1" noChangeArrowheads="1"/>
          </p:cNvSpPr>
          <p:nvPr userDrawn="1"/>
        </p:nvSpPr>
        <p:spPr bwMode="auto">
          <a:xfrm>
            <a:off x="155575" y="-457200"/>
            <a:ext cx="10763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n-GB" altLang="es-ES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2348880"/>
            <a:ext cx="8496944" cy="1296144"/>
          </a:xfrm>
        </p:spPr>
        <p:txBody>
          <a:bodyPr>
            <a:noAutofit/>
          </a:bodyPr>
          <a:lstStyle>
            <a:lvl1pPr algn="l">
              <a:defRPr sz="3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4293096"/>
            <a:ext cx="4392488" cy="432048"/>
          </a:xfrm>
        </p:spPr>
        <p:txBody>
          <a:bodyPr>
            <a:normAutofit/>
          </a:bodyPr>
          <a:lstStyle>
            <a:lvl1pPr marL="0" indent="0" algn="l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 smtClean="0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395536" y="5691683"/>
            <a:ext cx="1295375" cy="905669"/>
          </a:xfrm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96258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 userDrawn="1"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3" descr="EurofusionDisc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15888"/>
            <a:ext cx="4587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6147" y="163488"/>
            <a:ext cx="6844245" cy="457200"/>
          </a:xfrm>
        </p:spPr>
        <p:txBody>
          <a:bodyPr>
            <a:noAutofit/>
          </a:bodyPr>
          <a:lstStyle>
            <a:lvl1pPr algn="l">
              <a:lnSpc>
                <a:spcPts val="3200"/>
              </a:lnSpc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96544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7" name="Picture 3" descr="image00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060135" cy="576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468313" y="6545263"/>
            <a:ext cx="8239125" cy="268287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F. Arbeiter | IAEA SSTT Consultancy Meeting #1 | Jul 4-6, 2016 | </a:t>
            </a:r>
            <a:r>
              <a:rPr lang="en-GB" dirty="0"/>
              <a:t>Page </a:t>
            </a:r>
            <a:fld id="{4F66EC46-2A95-4ACB-80B2-DCC2083C3903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7273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" smtClean="0"/>
              <a:t>Click to edit Master title style</a:t>
            </a:r>
            <a:endParaRPr lang="en-GB" altLang="es-E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" smtClean="0"/>
              <a:t>Click to edit Master text styles</a:t>
            </a:r>
          </a:p>
          <a:p>
            <a:pPr lvl="1"/>
            <a:r>
              <a:rPr lang="en-US" altLang="es-ES" smtClean="0"/>
              <a:t>Second level</a:t>
            </a:r>
          </a:p>
          <a:p>
            <a:pPr lvl="2"/>
            <a:r>
              <a:rPr lang="en-US" altLang="es-ES" smtClean="0"/>
              <a:t>Third level</a:t>
            </a:r>
          </a:p>
          <a:p>
            <a:pPr lvl="3"/>
            <a:r>
              <a:rPr lang="en-US" altLang="es-ES" smtClean="0"/>
              <a:t>Fourth level</a:t>
            </a:r>
          </a:p>
          <a:p>
            <a:pPr lvl="4"/>
            <a:r>
              <a:rPr lang="en-US" altLang="es-ES" smtClean="0"/>
              <a:t>Fifth level</a:t>
            </a:r>
            <a:endParaRPr lang="en-GB" altLang="es-E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GB" smtClean="0"/>
              <a:t>F. Arbeiter | IAEA SSTT Consultancy Meeting #1 | Jul 4-6, 2016 | Page ‹Nº›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EA2BFE7A-63C3-4696-BA76-19E63631F2AF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gif"/><Relationship Id="rId1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5"/>
          <p:cNvSpPr txBox="1">
            <a:spLocks noChangeArrowheads="1"/>
          </p:cNvSpPr>
          <p:nvPr/>
        </p:nvSpPr>
        <p:spPr bwMode="auto">
          <a:xfrm>
            <a:off x="1758071" y="2348880"/>
            <a:ext cx="7278425" cy="1465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None/>
            </a:pPr>
            <a:r>
              <a:rPr lang="de-DE" sz="2200" b="1" dirty="0" smtClean="0">
                <a:latin typeface="+mn-lt"/>
              </a:rPr>
              <a:t>Workshop on Advanced Neutron Source </a:t>
            </a:r>
            <a:r>
              <a:rPr lang="de-DE" sz="2200" b="1" dirty="0" err="1" smtClean="0">
                <a:latin typeface="+mn-lt"/>
              </a:rPr>
              <a:t>and</a:t>
            </a:r>
            <a:r>
              <a:rPr lang="de-DE" sz="2200" b="1" dirty="0" smtClean="0">
                <a:latin typeface="+mn-lt"/>
              </a:rPr>
              <a:t> </a:t>
            </a:r>
            <a:r>
              <a:rPr lang="de-DE" sz="2200" b="1" dirty="0" err="1" smtClean="0">
                <a:latin typeface="+mn-lt"/>
              </a:rPr>
              <a:t>its</a:t>
            </a:r>
            <a:r>
              <a:rPr lang="de-DE" sz="2200" b="1" dirty="0" smtClean="0">
                <a:latin typeface="+mn-lt"/>
              </a:rPr>
              <a:t> </a:t>
            </a:r>
            <a:r>
              <a:rPr lang="de-DE" sz="2200" b="1" dirty="0" err="1" smtClean="0">
                <a:latin typeface="+mn-lt"/>
              </a:rPr>
              <a:t>Application</a:t>
            </a:r>
            <a:endParaRPr lang="de-DE" sz="2200" b="1" dirty="0" smtClean="0">
              <a:latin typeface="+mn-lt"/>
            </a:endParaRPr>
          </a:p>
          <a:p>
            <a:pPr>
              <a:buNone/>
            </a:pPr>
            <a:r>
              <a:rPr lang="de-DE" sz="2200" b="1" dirty="0" smtClean="0">
                <a:latin typeface="+mn-lt"/>
              </a:rPr>
              <a:t>Technical Session 3-1 : High Power Neutron </a:t>
            </a:r>
            <a:r>
              <a:rPr lang="de-DE" sz="2200" b="1" dirty="0" err="1" smtClean="0">
                <a:latin typeface="+mn-lt"/>
              </a:rPr>
              <a:t>Sources</a:t>
            </a:r>
            <a:r>
              <a:rPr lang="de-DE" sz="2200" b="1" dirty="0" smtClean="0">
                <a:latin typeface="+mn-lt"/>
              </a:rPr>
              <a:t> </a:t>
            </a:r>
            <a:endParaRPr lang="pl-PL" sz="2200" b="1" dirty="0" smtClean="0">
              <a:latin typeface="+mn-lt"/>
            </a:endParaRPr>
          </a:p>
          <a:p>
            <a:pPr>
              <a:buNone/>
            </a:pPr>
            <a:endParaRPr lang="pl-PL" sz="1200" b="1" dirty="0">
              <a:latin typeface="+mn-lt"/>
            </a:endParaRPr>
          </a:p>
          <a:p>
            <a:pPr>
              <a:buNone/>
            </a:pPr>
            <a:r>
              <a:rPr lang="de-DE" sz="2200" b="1" dirty="0">
                <a:latin typeface="+mn-lt"/>
              </a:rPr>
              <a:t>Irradiation-area </a:t>
            </a:r>
            <a:r>
              <a:rPr lang="de-DE" sz="2200" b="1" dirty="0" err="1">
                <a:latin typeface="+mn-lt"/>
              </a:rPr>
              <a:t>related</a:t>
            </a:r>
            <a:r>
              <a:rPr lang="de-DE" sz="2200" b="1" dirty="0">
                <a:latin typeface="+mn-lt"/>
              </a:rPr>
              <a:t> </a:t>
            </a:r>
            <a:r>
              <a:rPr lang="de-DE" sz="2200" b="1" dirty="0" err="1" smtClean="0">
                <a:latin typeface="+mn-lt"/>
              </a:rPr>
              <a:t>issues</a:t>
            </a:r>
            <a:r>
              <a:rPr lang="de-DE" sz="2200" b="1" dirty="0" smtClean="0">
                <a:latin typeface="+mn-lt"/>
              </a:rPr>
              <a:t> - </a:t>
            </a:r>
            <a:r>
              <a:rPr lang="de-DE" sz="2200" b="1" dirty="0" err="1" smtClean="0">
                <a:latin typeface="+mn-lt"/>
              </a:rPr>
              <a:t>introductory</a:t>
            </a:r>
            <a:r>
              <a:rPr lang="de-DE" sz="2200" b="1" dirty="0" smtClean="0">
                <a:latin typeface="+mn-lt"/>
              </a:rPr>
              <a:t> </a:t>
            </a:r>
            <a:r>
              <a:rPr lang="de-DE" sz="2200" b="1" dirty="0" err="1" smtClean="0">
                <a:latin typeface="+mn-lt"/>
              </a:rPr>
              <a:t>slides</a:t>
            </a:r>
            <a:endParaRPr lang="pl-PL" sz="2200" b="1" dirty="0">
              <a:latin typeface="+mn-lt"/>
            </a:endParaRPr>
          </a:p>
        </p:txBody>
      </p:sp>
      <p:sp>
        <p:nvSpPr>
          <p:cNvPr id="4100" name="2 Subtítulo"/>
          <p:cNvSpPr>
            <a:spLocks noGrp="1"/>
          </p:cNvSpPr>
          <p:nvPr>
            <p:ph type="subTitle" idx="1"/>
          </p:nvPr>
        </p:nvSpPr>
        <p:spPr>
          <a:xfrm>
            <a:off x="395288" y="4437360"/>
            <a:ext cx="8425184" cy="719832"/>
          </a:xfrm>
        </p:spPr>
        <p:txBody>
          <a:bodyPr>
            <a:normAutofit/>
          </a:bodyPr>
          <a:lstStyle/>
          <a:p>
            <a:pPr eaLnBrk="1" hangingPunct="1"/>
            <a:r>
              <a:rPr lang="de-DE" altLang="es-ES" sz="2000" dirty="0" smtClean="0">
                <a:latin typeface="+mn-lt"/>
                <a:cs typeface="Arial" charset="0"/>
              </a:rPr>
              <a:t>F. Arbeiter (KIT), A. Ibarra (</a:t>
            </a:r>
            <a:r>
              <a:rPr lang="de-DE" altLang="es-ES" sz="2000" dirty="0" err="1" smtClean="0">
                <a:latin typeface="+mn-lt"/>
                <a:cs typeface="Arial" charset="0"/>
              </a:rPr>
              <a:t>Ciemat</a:t>
            </a:r>
            <a:r>
              <a:rPr lang="de-DE" altLang="es-ES" sz="2000" dirty="0" smtClean="0">
                <a:latin typeface="+mn-lt"/>
                <a:cs typeface="Arial" charset="0"/>
              </a:rPr>
              <a:t>), A. Möslang (KIT), M. Serrano (</a:t>
            </a:r>
            <a:r>
              <a:rPr lang="de-DE" altLang="es-ES" sz="2000" dirty="0" err="1" smtClean="0">
                <a:latin typeface="+mn-lt"/>
                <a:cs typeface="Arial" charset="0"/>
              </a:rPr>
              <a:t>Ciemat</a:t>
            </a:r>
            <a:r>
              <a:rPr lang="de-DE" altLang="es-ES" sz="2000" dirty="0" smtClean="0">
                <a:latin typeface="+mn-lt"/>
                <a:cs typeface="Arial" charset="0"/>
              </a:rPr>
              <a:t>)</a:t>
            </a:r>
            <a:endParaRPr lang="es-ES" altLang="es-ES" sz="2000" dirty="0" smtClean="0">
              <a:latin typeface="+mn-lt"/>
              <a:cs typeface="Arial" charset="0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43" y="5517234"/>
            <a:ext cx="2267744" cy="376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Logo CEA 2012 © CE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35" y="5952871"/>
            <a:ext cx="481348" cy="39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https://www.sckcen.be/~/media/Images/Public/Logos/logosckbannerEN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381328"/>
            <a:ext cx="3445151" cy="406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rostokąt 12"/>
          <p:cNvSpPr/>
          <p:nvPr/>
        </p:nvSpPr>
        <p:spPr>
          <a:xfrm>
            <a:off x="880822" y="6334439"/>
            <a:ext cx="2321299" cy="4069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2" name="Picture 12" descr="http://www.irb.hr/extension/ez_irb/design/irb/images/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924" y="6373597"/>
            <a:ext cx="466724" cy="32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6" descr="http://www.vtt.fi/_catalogs/masterpage/vtt/images/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058" y="6412406"/>
            <a:ext cx="818694" cy="289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8" descr="http://wigner.mta.hu/sites/all/modules/wignerblokk/images/header_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124" y="5986791"/>
            <a:ext cx="802596" cy="28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0" descr="http://www.lei.lt/_img/lei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555" y="6400199"/>
            <a:ext cx="1126318" cy="277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615" y="5953732"/>
            <a:ext cx="661045" cy="39662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" y="5967341"/>
            <a:ext cx="895545" cy="378720"/>
          </a:xfrm>
          <a:prstGeom prst="rect">
            <a:avLst/>
          </a:prstGeom>
        </p:spPr>
      </p:pic>
      <p:pic>
        <p:nvPicPr>
          <p:cNvPr id="17" name="Picture 2" descr="http://www.enea.it/logo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746" y="5564327"/>
            <a:ext cx="2592288" cy="352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http://www.kit.edu/img/intern/logo_de_163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479740"/>
            <a:ext cx="807215" cy="427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5986791"/>
            <a:ext cx="742682" cy="317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6147" y="44624"/>
            <a:ext cx="6844245" cy="576064"/>
          </a:xfrm>
        </p:spPr>
        <p:txBody>
          <a:bodyPr/>
          <a:lstStyle/>
          <a:p>
            <a:r>
              <a:rPr lang="de-DE" sz="2400" dirty="0" err="1" smtClean="0"/>
              <a:t>Challenges</a:t>
            </a:r>
            <a:r>
              <a:rPr lang="de-DE" sz="2400" dirty="0" smtClean="0"/>
              <a:t> of high power </a:t>
            </a:r>
            <a:r>
              <a:rPr lang="de-DE" sz="2400" dirty="0" err="1" smtClean="0"/>
              <a:t>neutron</a:t>
            </a:r>
            <a:r>
              <a:rPr lang="de-DE" sz="2400" dirty="0" smtClean="0"/>
              <a:t> </a:t>
            </a:r>
            <a:r>
              <a:rPr lang="de-DE" sz="2400" dirty="0" err="1" smtClean="0"/>
              <a:t>sources</a:t>
            </a:r>
            <a:r>
              <a:rPr lang="de-DE" sz="2400" dirty="0" smtClean="0"/>
              <a:t> </a:t>
            </a:r>
            <a:br>
              <a:rPr lang="de-DE" sz="2400" dirty="0" smtClean="0"/>
            </a:br>
            <a:r>
              <a:rPr lang="de-DE" sz="2400" dirty="0" err="1" smtClean="0"/>
              <a:t>for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irradiation</a:t>
            </a:r>
            <a:r>
              <a:rPr lang="de-DE" sz="2400" dirty="0" smtClean="0"/>
              <a:t> </a:t>
            </a:r>
            <a:r>
              <a:rPr lang="de-DE" sz="2400" dirty="0" err="1" smtClean="0"/>
              <a:t>area</a:t>
            </a:r>
            <a:endParaRPr lang="de-DE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908720"/>
            <a:ext cx="7704856" cy="5544616"/>
          </a:xfrm>
        </p:spPr>
        <p:txBody>
          <a:bodyPr/>
          <a:lstStyle/>
          <a:p>
            <a:r>
              <a:rPr lang="de-DE" sz="1800" dirty="0" err="1" smtClean="0"/>
              <a:t>Shielding</a:t>
            </a:r>
            <a:r>
              <a:rPr lang="de-DE" sz="1800" dirty="0" smtClean="0"/>
              <a:t> of </a:t>
            </a:r>
            <a:r>
              <a:rPr lang="de-DE" sz="1800" dirty="0" err="1" smtClean="0"/>
              <a:t>the</a:t>
            </a:r>
            <a:r>
              <a:rPr lang="de-DE" sz="1800" dirty="0" smtClean="0"/>
              <a:t> high </a:t>
            </a:r>
            <a:r>
              <a:rPr lang="de-DE" sz="1800" dirty="0" err="1" smtClean="0"/>
              <a:t>intensity</a:t>
            </a:r>
            <a:r>
              <a:rPr lang="de-DE" sz="1800" dirty="0" smtClean="0"/>
              <a:t> </a:t>
            </a:r>
            <a:r>
              <a:rPr lang="de-DE" sz="1800" dirty="0" err="1" smtClean="0"/>
              <a:t>neutron</a:t>
            </a:r>
            <a:r>
              <a:rPr lang="de-DE" sz="1800" dirty="0" smtClean="0"/>
              <a:t> </a:t>
            </a:r>
            <a:r>
              <a:rPr lang="de-DE" sz="1800" dirty="0" err="1" smtClean="0"/>
              <a:t>radiation</a:t>
            </a:r>
            <a:endParaRPr lang="de-DE" sz="1800" dirty="0" smtClean="0"/>
          </a:p>
          <a:p>
            <a:pPr lvl="1"/>
            <a:r>
              <a:rPr lang="de-DE" sz="1600" dirty="0" err="1" smtClean="0"/>
              <a:t>providing</a:t>
            </a:r>
            <a:r>
              <a:rPr lang="de-DE" sz="1600" dirty="0" smtClean="0"/>
              <a:t> </a:t>
            </a:r>
            <a:r>
              <a:rPr lang="de-DE" sz="1600" dirty="0" err="1" smtClean="0"/>
              <a:t>interfaces</a:t>
            </a:r>
            <a:r>
              <a:rPr lang="de-DE" sz="1600" dirty="0" smtClean="0"/>
              <a:t> (</a:t>
            </a:r>
            <a:r>
              <a:rPr lang="de-DE" sz="1600" dirty="0" err="1" smtClean="0"/>
              <a:t>cooling</a:t>
            </a:r>
            <a:r>
              <a:rPr lang="de-DE" sz="1600" dirty="0" smtClean="0"/>
              <a:t>, power, </a:t>
            </a:r>
            <a:r>
              <a:rPr lang="de-DE" sz="1600" dirty="0" err="1" smtClean="0"/>
              <a:t>signal</a:t>
            </a:r>
            <a:r>
              <a:rPr lang="de-DE" sz="1600" dirty="0" smtClean="0"/>
              <a:t>) </a:t>
            </a:r>
            <a:r>
              <a:rPr lang="de-DE" sz="1600" dirty="0" err="1" smtClean="0"/>
              <a:t>through</a:t>
            </a:r>
            <a:r>
              <a:rPr lang="de-DE" sz="1600" dirty="0" smtClean="0"/>
              <a:t> </a:t>
            </a:r>
            <a:r>
              <a:rPr lang="de-DE" sz="1600" dirty="0" err="1" smtClean="0"/>
              <a:t>shielding</a:t>
            </a:r>
            <a:r>
              <a:rPr lang="de-DE" sz="1600" dirty="0" smtClean="0"/>
              <a:t> (</a:t>
            </a:r>
            <a:r>
              <a:rPr lang="de-DE" sz="1600" dirty="0" err="1" smtClean="0"/>
              <a:t>connectors</a:t>
            </a:r>
            <a:r>
              <a:rPr lang="de-DE" sz="1600" dirty="0" smtClean="0"/>
              <a:t>!)</a:t>
            </a:r>
          </a:p>
          <a:p>
            <a:pPr lvl="1"/>
            <a:r>
              <a:rPr lang="de-DE" sz="1600" dirty="0" err="1" smtClean="0"/>
              <a:t>safety</a:t>
            </a:r>
            <a:r>
              <a:rPr lang="de-DE" sz="1600" dirty="0" smtClean="0"/>
              <a:t> of </a:t>
            </a:r>
            <a:r>
              <a:rPr lang="de-DE" sz="1600" dirty="0" err="1" smtClean="0"/>
              <a:t>involved</a:t>
            </a:r>
            <a:r>
              <a:rPr lang="de-DE" sz="1600" dirty="0" smtClean="0"/>
              <a:t> </a:t>
            </a:r>
            <a:r>
              <a:rPr lang="de-DE" sz="1600" dirty="0" err="1" smtClean="0"/>
              <a:t>alkali</a:t>
            </a:r>
            <a:r>
              <a:rPr lang="de-DE" sz="1600" dirty="0" smtClean="0"/>
              <a:t> </a:t>
            </a:r>
            <a:r>
              <a:rPr lang="de-DE" sz="1600" dirty="0" err="1" smtClean="0"/>
              <a:t>metals</a:t>
            </a:r>
            <a:r>
              <a:rPr lang="de-DE" sz="1600" dirty="0" smtClean="0"/>
              <a:t> (</a:t>
            </a:r>
            <a:r>
              <a:rPr lang="de-DE" sz="1600" dirty="0" err="1" smtClean="0"/>
              <a:t>if</a:t>
            </a:r>
            <a:r>
              <a:rPr lang="de-DE" sz="1600" dirty="0" smtClean="0"/>
              <a:t> </a:t>
            </a:r>
            <a:r>
              <a:rPr lang="de-DE" sz="1600" dirty="0" err="1" smtClean="0"/>
              <a:t>applicable</a:t>
            </a:r>
            <a:r>
              <a:rPr lang="de-DE" sz="1600" dirty="0" smtClean="0"/>
              <a:t>)</a:t>
            </a:r>
          </a:p>
          <a:p>
            <a:pPr lvl="1"/>
            <a:r>
              <a:rPr lang="de-DE" sz="1600" dirty="0" err="1" smtClean="0"/>
              <a:t>no</a:t>
            </a:r>
            <a:r>
              <a:rPr lang="de-DE" sz="1600" dirty="0" smtClean="0"/>
              <a:t> </a:t>
            </a:r>
            <a:r>
              <a:rPr lang="de-DE" sz="1600" dirty="0" err="1" smtClean="0"/>
              <a:t>moderation</a:t>
            </a:r>
            <a:r>
              <a:rPr lang="de-DE" sz="1600" dirty="0" smtClean="0"/>
              <a:t> of </a:t>
            </a:r>
            <a:r>
              <a:rPr lang="de-DE" sz="1600" dirty="0" err="1" smtClean="0"/>
              <a:t>spectrum</a:t>
            </a:r>
            <a:endParaRPr lang="de-DE" sz="1600" dirty="0" smtClean="0"/>
          </a:p>
          <a:p>
            <a:r>
              <a:rPr lang="de-DE" sz="1800" dirty="0" err="1" smtClean="0"/>
              <a:t>Exploitation</a:t>
            </a:r>
            <a:r>
              <a:rPr lang="de-DE" sz="1800" dirty="0" smtClean="0"/>
              <a:t> of „</a:t>
            </a:r>
            <a:r>
              <a:rPr lang="de-DE" sz="1800" dirty="0" err="1" smtClean="0"/>
              <a:t>directed</a:t>
            </a:r>
            <a:r>
              <a:rPr lang="de-DE" sz="1800" dirty="0" smtClean="0"/>
              <a:t>“ limited </a:t>
            </a:r>
            <a:r>
              <a:rPr lang="de-DE" sz="1800" dirty="0" err="1" smtClean="0"/>
              <a:t>extent</a:t>
            </a:r>
            <a:r>
              <a:rPr lang="de-DE" sz="1800" dirty="0" smtClean="0"/>
              <a:t> </a:t>
            </a:r>
            <a:r>
              <a:rPr lang="de-DE" sz="1800" dirty="0" err="1" smtClean="0"/>
              <a:t>neutron</a:t>
            </a:r>
            <a:r>
              <a:rPr lang="de-DE" sz="1800" dirty="0" smtClean="0"/>
              <a:t> </a:t>
            </a:r>
            <a:r>
              <a:rPr lang="de-DE" sz="1800" dirty="0" err="1" smtClean="0"/>
              <a:t>source</a:t>
            </a:r>
            <a:endParaRPr lang="de-DE" sz="1800" dirty="0" smtClean="0"/>
          </a:p>
          <a:p>
            <a:pPr lvl="1"/>
            <a:r>
              <a:rPr lang="de-DE" sz="1600" dirty="0" err="1" smtClean="0"/>
              <a:t>gradients</a:t>
            </a:r>
            <a:r>
              <a:rPr lang="de-DE" sz="1600" dirty="0" smtClean="0"/>
              <a:t> of </a:t>
            </a:r>
            <a:r>
              <a:rPr lang="de-DE" sz="1600" dirty="0" err="1" smtClean="0"/>
              <a:t>nuclear</a:t>
            </a:r>
            <a:r>
              <a:rPr lang="de-DE" sz="1600" dirty="0" smtClean="0"/>
              <a:t> </a:t>
            </a:r>
            <a:r>
              <a:rPr lang="de-DE" sz="1600" dirty="0" err="1" smtClean="0"/>
              <a:t>responses</a:t>
            </a:r>
            <a:endParaRPr lang="de-DE" sz="1600" dirty="0" smtClean="0"/>
          </a:p>
          <a:p>
            <a:pPr lvl="1"/>
            <a:r>
              <a:rPr lang="de-DE" sz="1600" dirty="0" err="1" smtClean="0"/>
              <a:t>shape</a:t>
            </a:r>
            <a:r>
              <a:rPr lang="de-DE" sz="1600" dirty="0" smtClean="0"/>
              <a:t> of </a:t>
            </a:r>
            <a:r>
              <a:rPr lang="de-DE" sz="1600" dirty="0" err="1" smtClean="0"/>
              <a:t>irradiation</a:t>
            </a:r>
            <a:r>
              <a:rPr lang="de-DE" sz="1600" dirty="0" smtClean="0"/>
              <a:t> </a:t>
            </a:r>
            <a:r>
              <a:rPr lang="de-DE" sz="1600" dirty="0" err="1" smtClean="0"/>
              <a:t>volume</a:t>
            </a:r>
            <a:r>
              <a:rPr lang="de-DE" sz="1600" dirty="0" smtClean="0"/>
              <a:t> (</a:t>
            </a:r>
            <a:r>
              <a:rPr lang="de-DE" sz="1600" dirty="0" err="1" smtClean="0"/>
              <a:t>cuboid</a:t>
            </a:r>
            <a:r>
              <a:rPr lang="de-DE" sz="1600" dirty="0" smtClean="0"/>
              <a:t> vs. </a:t>
            </a:r>
            <a:r>
              <a:rPr lang="de-DE" sz="1600" dirty="0" err="1" smtClean="0"/>
              <a:t>cylinders</a:t>
            </a:r>
            <a:r>
              <a:rPr lang="de-DE" sz="1600" dirty="0" smtClean="0"/>
              <a:t>)</a:t>
            </a:r>
          </a:p>
          <a:p>
            <a:pPr lvl="1"/>
            <a:r>
              <a:rPr lang="de-DE" sz="1600" dirty="0" err="1" smtClean="0"/>
              <a:t>small</a:t>
            </a:r>
            <a:r>
              <a:rPr lang="de-DE" sz="1600" dirty="0" smtClean="0"/>
              <a:t> </a:t>
            </a:r>
            <a:r>
              <a:rPr lang="de-DE" sz="1600" dirty="0" err="1" smtClean="0"/>
              <a:t>irradiation</a:t>
            </a:r>
            <a:r>
              <a:rPr lang="de-DE" sz="1600" dirty="0" smtClean="0"/>
              <a:t> </a:t>
            </a:r>
            <a:r>
              <a:rPr lang="de-DE" sz="1600" dirty="0" err="1" smtClean="0"/>
              <a:t>volume</a:t>
            </a:r>
            <a:r>
              <a:rPr lang="de-DE" sz="1600" dirty="0" smtClean="0"/>
              <a:t> </a:t>
            </a:r>
            <a:r>
              <a:rPr lang="de-DE" sz="1600" dirty="0" smtClean="0">
                <a:sym typeface="Wingdings" panose="05000000000000000000" pitchFamily="2" charset="2"/>
              </a:rPr>
              <a:t> </a:t>
            </a:r>
            <a:r>
              <a:rPr lang="de-DE" sz="1600" dirty="0" err="1" smtClean="0">
                <a:sym typeface="Wingdings" panose="05000000000000000000" pitchFamily="2" charset="2"/>
              </a:rPr>
              <a:t>small</a:t>
            </a:r>
            <a:r>
              <a:rPr lang="de-DE" sz="1600" dirty="0" smtClean="0">
                <a:sym typeface="Wingdings" panose="05000000000000000000" pitchFamily="2" charset="2"/>
              </a:rPr>
              <a:t> </a:t>
            </a:r>
            <a:r>
              <a:rPr lang="de-DE" sz="1600" dirty="0" err="1" smtClean="0">
                <a:sym typeface="Wingdings" panose="05000000000000000000" pitchFamily="2" charset="2"/>
              </a:rPr>
              <a:t>specimens</a:t>
            </a:r>
            <a:r>
              <a:rPr lang="de-DE" sz="1600" dirty="0" smtClean="0">
                <a:sym typeface="Wingdings" panose="05000000000000000000" pitchFamily="2" charset="2"/>
              </a:rPr>
              <a:t> </a:t>
            </a:r>
          </a:p>
          <a:p>
            <a:r>
              <a:rPr lang="de-DE" sz="1800" dirty="0" smtClean="0">
                <a:sym typeface="Wingdings" panose="05000000000000000000" pitchFamily="2" charset="2"/>
              </a:rPr>
              <a:t>Handling of high </a:t>
            </a:r>
            <a:r>
              <a:rPr lang="de-DE" sz="1800" dirty="0" err="1" smtClean="0">
                <a:sym typeface="Wingdings" panose="05000000000000000000" pitchFamily="2" charset="2"/>
              </a:rPr>
              <a:t>volumetric</a:t>
            </a:r>
            <a:r>
              <a:rPr lang="de-DE" sz="1800" dirty="0" smtClean="0">
                <a:sym typeface="Wingdings" panose="05000000000000000000" pitchFamily="2" charset="2"/>
              </a:rPr>
              <a:t> </a:t>
            </a:r>
            <a:r>
              <a:rPr lang="de-DE" sz="1800" dirty="0" err="1" smtClean="0">
                <a:sym typeface="Wingdings" panose="05000000000000000000" pitchFamily="2" charset="2"/>
              </a:rPr>
              <a:t>heating</a:t>
            </a:r>
            <a:r>
              <a:rPr lang="de-DE" sz="1800" dirty="0" smtClean="0">
                <a:sym typeface="Wingdings" panose="05000000000000000000" pitchFamily="2" charset="2"/>
              </a:rPr>
              <a:t> in </a:t>
            </a:r>
            <a:r>
              <a:rPr lang="de-DE" sz="1800" dirty="0" err="1" smtClean="0">
                <a:sym typeface="Wingdings" panose="05000000000000000000" pitchFamily="2" charset="2"/>
              </a:rPr>
              <a:t>the</a:t>
            </a:r>
            <a:r>
              <a:rPr lang="de-DE" sz="1800" dirty="0" smtClean="0">
                <a:sym typeface="Wingdings" panose="05000000000000000000" pitchFamily="2" charset="2"/>
              </a:rPr>
              <a:t> </a:t>
            </a:r>
            <a:r>
              <a:rPr lang="de-DE" sz="1800" dirty="0" err="1" smtClean="0">
                <a:sym typeface="Wingdings" panose="05000000000000000000" pitchFamily="2" charset="2"/>
              </a:rPr>
              <a:t>specimens</a:t>
            </a:r>
            <a:endParaRPr lang="de-DE" sz="1800" dirty="0" smtClean="0">
              <a:sym typeface="Wingdings" panose="05000000000000000000" pitchFamily="2" charset="2"/>
            </a:endParaRPr>
          </a:p>
          <a:p>
            <a:pPr lvl="1"/>
            <a:r>
              <a:rPr lang="de-DE" sz="1600" dirty="0" err="1" smtClean="0">
                <a:sym typeface="Wingdings" panose="05000000000000000000" pitchFamily="2" charset="2"/>
              </a:rPr>
              <a:t>limitation</a:t>
            </a:r>
            <a:r>
              <a:rPr lang="de-DE" sz="1600" dirty="0" smtClean="0">
                <a:sym typeface="Wingdings" panose="05000000000000000000" pitchFamily="2" charset="2"/>
              </a:rPr>
              <a:t> of </a:t>
            </a:r>
            <a:r>
              <a:rPr lang="de-DE" sz="1600" dirty="0" err="1" smtClean="0">
                <a:sym typeface="Wingdings" panose="05000000000000000000" pitchFamily="2" charset="2"/>
              </a:rPr>
              <a:t>specimen</a:t>
            </a:r>
            <a:r>
              <a:rPr lang="de-DE" sz="1600" dirty="0" smtClean="0">
                <a:sym typeface="Wingdings" panose="05000000000000000000" pitchFamily="2" charset="2"/>
              </a:rPr>
              <a:t> </a:t>
            </a:r>
            <a:r>
              <a:rPr lang="de-DE" sz="1600" dirty="0" err="1" smtClean="0">
                <a:sym typeface="Wingdings" panose="05000000000000000000" pitchFamily="2" charset="2"/>
              </a:rPr>
              <a:t>stack</a:t>
            </a:r>
            <a:r>
              <a:rPr lang="de-DE" sz="1600" dirty="0" smtClean="0">
                <a:sym typeface="Wingdings" panose="05000000000000000000" pitchFamily="2" charset="2"/>
              </a:rPr>
              <a:t> </a:t>
            </a:r>
            <a:r>
              <a:rPr lang="de-DE" sz="1600" dirty="0" err="1" smtClean="0">
                <a:sym typeface="Wingdings" panose="05000000000000000000" pitchFamily="2" charset="2"/>
              </a:rPr>
              <a:t>size</a:t>
            </a:r>
            <a:endParaRPr lang="de-DE" sz="1600" dirty="0" smtClean="0">
              <a:sym typeface="Wingdings" panose="05000000000000000000" pitchFamily="2" charset="2"/>
            </a:endParaRPr>
          </a:p>
          <a:p>
            <a:pPr lvl="1"/>
            <a:r>
              <a:rPr lang="de-DE" sz="1600" dirty="0" err="1" smtClean="0">
                <a:sym typeface="Wingdings" panose="05000000000000000000" pitchFamily="2" charset="2"/>
              </a:rPr>
              <a:t>application</a:t>
            </a:r>
            <a:r>
              <a:rPr lang="de-DE" sz="1600" dirty="0" smtClean="0">
                <a:sym typeface="Wingdings" panose="05000000000000000000" pitchFamily="2" charset="2"/>
              </a:rPr>
              <a:t> of </a:t>
            </a:r>
            <a:r>
              <a:rPr lang="de-DE" sz="1600" dirty="0" err="1" smtClean="0">
                <a:sym typeface="Wingdings" panose="05000000000000000000" pitchFamily="2" charset="2"/>
              </a:rPr>
              <a:t>heat</a:t>
            </a:r>
            <a:r>
              <a:rPr lang="de-DE" sz="1600" dirty="0" smtClean="0">
                <a:sym typeface="Wingdings" panose="05000000000000000000" pitchFamily="2" charset="2"/>
              </a:rPr>
              <a:t> </a:t>
            </a:r>
            <a:r>
              <a:rPr lang="de-DE" sz="1600" dirty="0" err="1" smtClean="0">
                <a:sym typeface="Wingdings" panose="05000000000000000000" pitchFamily="2" charset="2"/>
              </a:rPr>
              <a:t>transfer</a:t>
            </a:r>
            <a:r>
              <a:rPr lang="de-DE" sz="1600" dirty="0" smtClean="0">
                <a:sym typeface="Wingdings" panose="05000000000000000000" pitchFamily="2" charset="2"/>
              </a:rPr>
              <a:t>  </a:t>
            </a:r>
            <a:r>
              <a:rPr lang="de-DE" sz="1600" dirty="0" err="1" smtClean="0">
                <a:sym typeface="Wingdings" panose="05000000000000000000" pitchFamily="2" charset="2"/>
              </a:rPr>
              <a:t>media</a:t>
            </a:r>
            <a:endParaRPr lang="de-DE" sz="1600" dirty="0" smtClean="0">
              <a:sym typeface="Wingdings" panose="05000000000000000000" pitchFamily="2" charset="2"/>
            </a:endParaRPr>
          </a:p>
          <a:p>
            <a:r>
              <a:rPr lang="de-DE" sz="1800" dirty="0" err="1" smtClean="0">
                <a:sym typeface="Wingdings" panose="05000000000000000000" pitchFamily="2" charset="2"/>
              </a:rPr>
              <a:t>Lifetime</a:t>
            </a:r>
            <a:r>
              <a:rPr lang="de-DE" sz="1800" dirty="0" smtClean="0">
                <a:sym typeface="Wingdings" panose="05000000000000000000" pitchFamily="2" charset="2"/>
              </a:rPr>
              <a:t> of </a:t>
            </a:r>
            <a:r>
              <a:rPr lang="de-DE" sz="1800" dirty="0" err="1" smtClean="0">
                <a:sym typeface="Wingdings" panose="05000000000000000000" pitchFamily="2" charset="2"/>
              </a:rPr>
              <a:t>involved</a:t>
            </a:r>
            <a:r>
              <a:rPr lang="de-DE" sz="1800" dirty="0" smtClean="0">
                <a:sym typeface="Wingdings" panose="05000000000000000000" pitchFamily="2" charset="2"/>
              </a:rPr>
              <a:t> </a:t>
            </a:r>
            <a:r>
              <a:rPr lang="de-DE" sz="1800" dirty="0" err="1" smtClean="0">
                <a:sym typeface="Wingdings" panose="05000000000000000000" pitchFamily="2" charset="2"/>
              </a:rPr>
              <a:t>structural</a:t>
            </a:r>
            <a:r>
              <a:rPr lang="de-DE" sz="1800" dirty="0" smtClean="0">
                <a:sym typeface="Wingdings" panose="05000000000000000000" pitchFamily="2" charset="2"/>
              </a:rPr>
              <a:t> </a:t>
            </a:r>
            <a:r>
              <a:rPr lang="de-DE" sz="1800" dirty="0" err="1" smtClean="0">
                <a:sym typeface="Wingdings" panose="05000000000000000000" pitchFamily="2" charset="2"/>
              </a:rPr>
              <a:t>and</a:t>
            </a:r>
            <a:r>
              <a:rPr lang="de-DE" sz="1800" dirty="0" smtClean="0">
                <a:sym typeface="Wingdings" panose="05000000000000000000" pitchFamily="2" charset="2"/>
              </a:rPr>
              <a:t> </a:t>
            </a:r>
            <a:r>
              <a:rPr lang="de-DE" sz="1800" dirty="0" err="1" smtClean="0">
                <a:sym typeface="Wingdings" panose="05000000000000000000" pitchFamily="2" charset="2"/>
              </a:rPr>
              <a:t>functional</a:t>
            </a:r>
            <a:r>
              <a:rPr lang="de-DE" sz="1800" dirty="0" smtClean="0">
                <a:sym typeface="Wingdings" panose="05000000000000000000" pitchFamily="2" charset="2"/>
              </a:rPr>
              <a:t> </a:t>
            </a:r>
            <a:r>
              <a:rPr lang="de-DE" sz="1800" dirty="0" err="1" smtClean="0">
                <a:sym typeface="Wingdings" panose="05000000000000000000" pitchFamily="2" charset="2"/>
              </a:rPr>
              <a:t>materials</a:t>
            </a:r>
            <a:endParaRPr lang="de-DE" sz="1800" dirty="0" smtClean="0">
              <a:sym typeface="Wingdings" panose="05000000000000000000" pitchFamily="2" charset="2"/>
            </a:endParaRPr>
          </a:p>
          <a:p>
            <a:pPr lvl="1"/>
            <a:r>
              <a:rPr lang="de-DE" sz="1600" dirty="0" err="1" smtClean="0">
                <a:sym typeface="Wingdings" panose="05000000000000000000" pitchFamily="2" charset="2"/>
              </a:rPr>
              <a:t>lifetime</a:t>
            </a:r>
            <a:r>
              <a:rPr lang="de-DE" sz="1600" dirty="0" smtClean="0">
                <a:sym typeface="Wingdings" panose="05000000000000000000" pitchFamily="2" charset="2"/>
              </a:rPr>
              <a:t> (</a:t>
            </a:r>
            <a:r>
              <a:rPr lang="de-DE" sz="1600" dirty="0" err="1" smtClean="0">
                <a:sym typeface="Wingdings" panose="05000000000000000000" pitchFamily="2" charset="2"/>
              </a:rPr>
              <a:t>creep</a:t>
            </a:r>
            <a:r>
              <a:rPr lang="de-DE" sz="1600" dirty="0" smtClean="0">
                <a:sym typeface="Wingdings" panose="05000000000000000000" pitchFamily="2" charset="2"/>
              </a:rPr>
              <a:t>, </a:t>
            </a:r>
            <a:r>
              <a:rPr lang="de-DE" sz="1600" dirty="0" err="1" smtClean="0">
                <a:sym typeface="Wingdings" panose="05000000000000000000" pitchFamily="2" charset="2"/>
              </a:rPr>
              <a:t>fatigue</a:t>
            </a:r>
            <a:r>
              <a:rPr lang="de-DE" sz="1600" dirty="0" smtClean="0">
                <a:sym typeface="Wingdings" panose="05000000000000000000" pitchFamily="2" charset="2"/>
              </a:rPr>
              <a:t>) of </a:t>
            </a:r>
            <a:r>
              <a:rPr lang="de-DE" sz="1600" dirty="0" err="1" smtClean="0">
                <a:sym typeface="Wingdings" panose="05000000000000000000" pitchFamily="2" charset="2"/>
              </a:rPr>
              <a:t>pressure</a:t>
            </a:r>
            <a:r>
              <a:rPr lang="de-DE" sz="1600" dirty="0" smtClean="0">
                <a:sym typeface="Wingdings" panose="05000000000000000000" pitchFamily="2" charset="2"/>
              </a:rPr>
              <a:t> </a:t>
            </a:r>
            <a:r>
              <a:rPr lang="de-DE" sz="1600" dirty="0" err="1" smtClean="0">
                <a:sym typeface="Wingdings" panose="05000000000000000000" pitchFamily="2" charset="2"/>
              </a:rPr>
              <a:t>vessel</a:t>
            </a:r>
            <a:r>
              <a:rPr lang="de-DE" sz="1600" dirty="0" smtClean="0">
                <a:sym typeface="Wingdings" panose="05000000000000000000" pitchFamily="2" charset="2"/>
              </a:rPr>
              <a:t> </a:t>
            </a:r>
            <a:r>
              <a:rPr lang="de-DE" sz="1600" dirty="0" err="1" smtClean="0">
                <a:sym typeface="Wingdings" panose="05000000000000000000" pitchFamily="2" charset="2"/>
              </a:rPr>
              <a:t>components</a:t>
            </a:r>
            <a:endParaRPr lang="de-DE" sz="1600" dirty="0" smtClean="0">
              <a:sym typeface="Wingdings" panose="05000000000000000000" pitchFamily="2" charset="2"/>
            </a:endParaRPr>
          </a:p>
          <a:p>
            <a:pPr lvl="1"/>
            <a:r>
              <a:rPr lang="de-DE" sz="1600" dirty="0" err="1" smtClean="0">
                <a:sym typeface="Wingdings" panose="05000000000000000000" pitchFamily="2" charset="2"/>
              </a:rPr>
              <a:t>lifetime</a:t>
            </a:r>
            <a:r>
              <a:rPr lang="de-DE" sz="1600" dirty="0" smtClean="0">
                <a:sym typeface="Wingdings" panose="05000000000000000000" pitchFamily="2" charset="2"/>
              </a:rPr>
              <a:t> of </a:t>
            </a:r>
            <a:r>
              <a:rPr lang="de-DE" sz="1600" dirty="0" err="1" smtClean="0">
                <a:sym typeface="Wingdings" panose="05000000000000000000" pitchFamily="2" charset="2"/>
              </a:rPr>
              <a:t>electrical</a:t>
            </a:r>
            <a:r>
              <a:rPr lang="de-DE" sz="1600" dirty="0" smtClean="0">
                <a:sym typeface="Wingdings" panose="05000000000000000000" pitchFamily="2" charset="2"/>
              </a:rPr>
              <a:t> </a:t>
            </a:r>
            <a:r>
              <a:rPr lang="de-DE" sz="1600" dirty="0" err="1" smtClean="0">
                <a:sym typeface="Wingdings" panose="05000000000000000000" pitchFamily="2" charset="2"/>
              </a:rPr>
              <a:t>heaters</a:t>
            </a:r>
            <a:r>
              <a:rPr lang="de-DE" sz="1600" dirty="0" smtClean="0">
                <a:sym typeface="Wingdings" panose="05000000000000000000" pitchFamily="2" charset="2"/>
              </a:rPr>
              <a:t> </a:t>
            </a:r>
            <a:r>
              <a:rPr lang="de-DE" sz="1600" dirty="0" err="1" smtClean="0">
                <a:sym typeface="Wingdings" panose="05000000000000000000" pitchFamily="2" charset="2"/>
              </a:rPr>
              <a:t>and</a:t>
            </a:r>
            <a:r>
              <a:rPr lang="de-DE" sz="1600" dirty="0" smtClean="0">
                <a:sym typeface="Wingdings" panose="05000000000000000000" pitchFamily="2" charset="2"/>
              </a:rPr>
              <a:t> </a:t>
            </a:r>
            <a:r>
              <a:rPr lang="de-DE" sz="1600" dirty="0" err="1" smtClean="0">
                <a:sym typeface="Wingdings" panose="05000000000000000000" pitchFamily="2" charset="2"/>
              </a:rPr>
              <a:t>instrumentation</a:t>
            </a:r>
            <a:r>
              <a:rPr lang="de-DE" sz="1600" dirty="0" smtClean="0">
                <a:sym typeface="Wingdings" panose="05000000000000000000" pitchFamily="2" charset="2"/>
              </a:rPr>
              <a:t> (n </a:t>
            </a:r>
            <a:r>
              <a:rPr lang="de-DE" sz="1600" dirty="0" err="1" smtClean="0">
                <a:sym typeface="Wingdings" panose="05000000000000000000" pitchFamily="2" charset="2"/>
              </a:rPr>
              <a:t>detectors</a:t>
            </a:r>
            <a:r>
              <a:rPr lang="de-DE" sz="1600" dirty="0" smtClean="0">
                <a:sym typeface="Wingdings" panose="05000000000000000000" pitchFamily="2" charset="2"/>
              </a:rPr>
              <a:t>)</a:t>
            </a:r>
          </a:p>
          <a:p>
            <a:r>
              <a:rPr lang="de-DE" sz="1800" dirty="0" err="1" smtClean="0">
                <a:sym typeface="Wingdings" panose="05000000000000000000" pitchFamily="2" charset="2"/>
              </a:rPr>
              <a:t>Priorization</a:t>
            </a:r>
            <a:r>
              <a:rPr lang="de-DE" sz="1800" dirty="0" smtClean="0">
                <a:sym typeface="Wingdings" panose="05000000000000000000" pitchFamily="2" charset="2"/>
              </a:rPr>
              <a:t> of </a:t>
            </a:r>
            <a:r>
              <a:rPr lang="de-DE" sz="1800" dirty="0" err="1" smtClean="0">
                <a:sym typeface="Wingdings" panose="05000000000000000000" pitchFamily="2" charset="2"/>
              </a:rPr>
              <a:t>functions</a:t>
            </a:r>
            <a:r>
              <a:rPr lang="de-DE" sz="1800" dirty="0" smtClean="0">
                <a:sym typeface="Wingdings" panose="05000000000000000000" pitchFamily="2" charset="2"/>
              </a:rPr>
              <a:t> / </a:t>
            </a:r>
            <a:r>
              <a:rPr lang="de-DE" sz="1800" dirty="0" err="1" smtClean="0">
                <a:sym typeface="Wingdings" panose="05000000000000000000" pitchFamily="2" charset="2"/>
              </a:rPr>
              <a:t>test</a:t>
            </a:r>
            <a:r>
              <a:rPr lang="de-DE" sz="1800" dirty="0" smtClean="0">
                <a:sym typeface="Wingdings" panose="05000000000000000000" pitchFamily="2" charset="2"/>
              </a:rPr>
              <a:t> </a:t>
            </a:r>
            <a:r>
              <a:rPr lang="de-DE" sz="1800" dirty="0" err="1" smtClean="0">
                <a:sym typeface="Wingdings" panose="05000000000000000000" pitchFamily="2" charset="2"/>
              </a:rPr>
              <a:t>matrix</a:t>
            </a:r>
            <a:endParaRPr lang="de-DE" sz="1800" dirty="0" smtClean="0">
              <a:sym typeface="Wingdings" panose="05000000000000000000" pitchFamily="2" charset="2"/>
            </a:endParaRPr>
          </a:p>
          <a:p>
            <a:pPr lvl="1"/>
            <a:r>
              <a:rPr lang="de-DE" sz="1600" dirty="0" smtClean="0">
                <a:sym typeface="Wingdings" panose="05000000000000000000" pitchFamily="2" charset="2"/>
              </a:rPr>
              <a:t>Irradiation of </a:t>
            </a:r>
            <a:r>
              <a:rPr lang="de-DE" sz="1600" dirty="0" err="1" smtClean="0">
                <a:sym typeface="Wingdings" panose="05000000000000000000" pitchFamily="2" charset="2"/>
              </a:rPr>
              <a:t>specimens</a:t>
            </a:r>
            <a:r>
              <a:rPr lang="de-DE" sz="1600" dirty="0" smtClean="0">
                <a:sym typeface="Wingdings" panose="05000000000000000000" pitchFamily="2" charset="2"/>
              </a:rPr>
              <a:t> </a:t>
            </a:r>
            <a:r>
              <a:rPr lang="de-DE" sz="1600" dirty="0" err="1" smtClean="0">
                <a:sym typeface="Wingdings" panose="05000000000000000000" pitchFamily="2" charset="2"/>
              </a:rPr>
              <a:t>for</a:t>
            </a:r>
            <a:r>
              <a:rPr lang="de-DE" sz="1600" dirty="0" smtClean="0">
                <a:sym typeface="Wingdings" panose="05000000000000000000" pitchFamily="2" charset="2"/>
              </a:rPr>
              <a:t> PIE</a:t>
            </a:r>
          </a:p>
          <a:p>
            <a:pPr lvl="1"/>
            <a:r>
              <a:rPr lang="de-DE" sz="1600" dirty="0" smtClean="0">
                <a:sym typeface="Wingdings" panose="05000000000000000000" pitchFamily="2" charset="2"/>
              </a:rPr>
              <a:t>In-situ </a:t>
            </a:r>
            <a:r>
              <a:rPr lang="de-DE" sz="1600" dirty="0" err="1" smtClean="0">
                <a:sym typeface="Wingdings" panose="05000000000000000000" pitchFamily="2" charset="2"/>
              </a:rPr>
              <a:t>test</a:t>
            </a:r>
            <a:r>
              <a:rPr lang="de-DE" sz="1600" dirty="0" smtClean="0">
                <a:sym typeface="Wingdings" panose="05000000000000000000" pitchFamily="2" charset="2"/>
              </a:rPr>
              <a:t> </a:t>
            </a:r>
            <a:r>
              <a:rPr lang="de-DE" sz="1600" dirty="0" err="1" smtClean="0">
                <a:sym typeface="Wingdings" panose="05000000000000000000" pitchFamily="2" charset="2"/>
              </a:rPr>
              <a:t>experiments</a:t>
            </a:r>
            <a:r>
              <a:rPr lang="de-DE" sz="1600" dirty="0" smtClean="0">
                <a:sym typeface="Wingdings" panose="05000000000000000000" pitchFamily="2" charset="2"/>
              </a:rPr>
              <a:t> (</a:t>
            </a:r>
            <a:r>
              <a:rPr lang="de-DE" sz="1600" dirty="0" err="1" smtClean="0">
                <a:sym typeface="Wingdings" panose="05000000000000000000" pitchFamily="2" charset="2"/>
              </a:rPr>
              <a:t>creep</a:t>
            </a:r>
            <a:r>
              <a:rPr lang="de-DE" sz="1600" dirty="0" smtClean="0">
                <a:sym typeface="Wingdings" panose="05000000000000000000" pitchFamily="2" charset="2"/>
              </a:rPr>
              <a:t> </a:t>
            </a:r>
            <a:r>
              <a:rPr lang="de-DE" sz="1600" dirty="0" err="1" smtClean="0">
                <a:sym typeface="Wingdings" panose="05000000000000000000" pitchFamily="2" charset="2"/>
              </a:rPr>
              <a:t>fatigue</a:t>
            </a:r>
            <a:r>
              <a:rPr lang="de-DE" sz="1600" dirty="0" smtClean="0">
                <a:sym typeface="Wingdings" panose="05000000000000000000" pitchFamily="2" charset="2"/>
              </a:rPr>
              <a:t>, </a:t>
            </a:r>
            <a:r>
              <a:rPr lang="de-DE" sz="1600" dirty="0" err="1" smtClean="0">
                <a:sym typeface="Wingdings" panose="05000000000000000000" pitchFamily="2" charset="2"/>
              </a:rPr>
              <a:t>tritium</a:t>
            </a:r>
            <a:r>
              <a:rPr lang="de-DE" sz="1600" dirty="0" smtClean="0">
                <a:sym typeface="Wingdings" panose="05000000000000000000" pitchFamily="2" charset="2"/>
              </a:rPr>
              <a:t> </a:t>
            </a:r>
            <a:r>
              <a:rPr lang="de-DE" sz="1600" dirty="0" err="1" smtClean="0">
                <a:sym typeface="Wingdings" panose="05000000000000000000" pitchFamily="2" charset="2"/>
              </a:rPr>
              <a:t>release</a:t>
            </a:r>
            <a:r>
              <a:rPr lang="de-DE" sz="1600" dirty="0" smtClean="0">
                <a:sym typeface="Wingdings" panose="05000000000000000000" pitchFamily="2" charset="2"/>
              </a:rPr>
              <a:t>, ...)</a:t>
            </a:r>
          </a:p>
          <a:p>
            <a:pPr lvl="1"/>
            <a:r>
              <a:rPr lang="de-DE" sz="1600" dirty="0" err="1" smtClean="0">
                <a:sym typeface="Wingdings" panose="05000000000000000000" pitchFamily="2" charset="2"/>
              </a:rPr>
              <a:t>general</a:t>
            </a:r>
            <a:r>
              <a:rPr lang="de-DE" sz="1600" dirty="0" smtClean="0">
                <a:sym typeface="Wingdings" panose="05000000000000000000" pitchFamily="2" charset="2"/>
              </a:rPr>
              <a:t> </a:t>
            </a:r>
            <a:r>
              <a:rPr lang="de-DE" sz="1600" dirty="0" err="1" smtClean="0">
                <a:sym typeface="Wingdings" panose="05000000000000000000" pitchFamily="2" charset="2"/>
              </a:rPr>
              <a:t>nuclear</a:t>
            </a:r>
            <a:r>
              <a:rPr lang="de-DE" sz="1600" dirty="0" smtClean="0">
                <a:sym typeface="Wingdings" panose="05000000000000000000" pitchFamily="2" charset="2"/>
              </a:rPr>
              <a:t> </a:t>
            </a:r>
            <a:r>
              <a:rPr lang="de-DE" sz="1600" dirty="0" err="1" smtClean="0">
                <a:sym typeface="Wingdings" panose="05000000000000000000" pitchFamily="2" charset="2"/>
              </a:rPr>
              <a:t>physics</a:t>
            </a:r>
            <a:r>
              <a:rPr lang="de-DE" sz="1600" dirty="0" smtClean="0">
                <a:sym typeface="Wingdings" panose="05000000000000000000" pitchFamily="2" charset="2"/>
              </a:rPr>
              <a:t> </a:t>
            </a:r>
            <a:r>
              <a:rPr lang="de-DE" sz="1600" dirty="0" err="1" smtClean="0">
                <a:sym typeface="Wingdings" panose="05000000000000000000" pitchFamily="2" charset="2"/>
              </a:rPr>
              <a:t>applications</a:t>
            </a:r>
            <a:r>
              <a:rPr lang="de-DE" sz="1600" dirty="0" smtClean="0">
                <a:sym typeface="Wingdings" panose="05000000000000000000" pitchFamily="2" charset="2"/>
              </a:rPr>
              <a:t>, isotopes </a:t>
            </a:r>
            <a:r>
              <a:rPr lang="de-DE" sz="1600" dirty="0" err="1" smtClean="0">
                <a:sym typeface="Wingdings" panose="05000000000000000000" pitchFamily="2" charset="2"/>
              </a:rPr>
              <a:t>production</a:t>
            </a:r>
            <a:r>
              <a:rPr lang="de-DE" sz="1600" dirty="0" smtClean="0">
                <a:sym typeface="Wingdings" panose="05000000000000000000" pitchFamily="2" charset="2"/>
              </a:rPr>
              <a:t> etc.</a:t>
            </a:r>
          </a:p>
          <a:p>
            <a:pPr lvl="1"/>
            <a:endParaRPr lang="de-DE" sz="18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F. Arbeiter | IAEA SSTT Consultancy Meeting #1 | Jul 4-6, 2016 | </a:t>
            </a:r>
            <a:r>
              <a:rPr lang="en-GB" smtClean="0"/>
              <a:t>Page </a:t>
            </a:r>
            <a:fld id="{4F66EC46-2A95-4ACB-80B2-DCC2083C3903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5578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i="1" dirty="0" err="1" smtClean="0"/>
              <a:t>Example</a:t>
            </a:r>
            <a:r>
              <a:rPr lang="de-DE" sz="2000" dirty="0" smtClean="0"/>
              <a:t>: Irradiation </a:t>
            </a:r>
            <a:r>
              <a:rPr lang="de-DE" sz="2000" dirty="0" err="1"/>
              <a:t>experiments</a:t>
            </a:r>
            <a:r>
              <a:rPr lang="de-DE" sz="2000" dirty="0"/>
              <a:t> in </a:t>
            </a:r>
            <a:r>
              <a:rPr lang="de-DE" sz="2000" dirty="0" err="1"/>
              <a:t>the</a:t>
            </a:r>
            <a:r>
              <a:rPr lang="de-DE" sz="2000" dirty="0"/>
              <a:t> IFMIF Test </a:t>
            </a:r>
            <a:r>
              <a:rPr lang="de-DE" sz="2000" dirty="0" err="1"/>
              <a:t>Cell</a:t>
            </a:r>
            <a:endParaRPr lang="de-DE" sz="2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052736"/>
            <a:ext cx="7776865" cy="522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3923928" y="5733256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(HFTM)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5364088" y="5446712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(MFTM)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6876256" y="5077380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(LFTM)</a:t>
            </a:r>
            <a:endParaRPr lang="de-DE" dirty="0"/>
          </a:p>
        </p:txBody>
      </p:sp>
      <p:sp>
        <p:nvSpPr>
          <p:cNvPr id="10" name="Abgerundetes Rechteck 9"/>
          <p:cNvSpPr/>
          <p:nvPr/>
        </p:nvSpPr>
        <p:spPr>
          <a:xfrm>
            <a:off x="323528" y="1124744"/>
            <a:ext cx="1865973" cy="2376264"/>
          </a:xfrm>
          <a:prstGeom prst="roundRect">
            <a:avLst/>
          </a:prstGeom>
          <a:solidFill>
            <a:srgbClr val="FFFFCC"/>
          </a:solidFill>
          <a:ln>
            <a:solidFill>
              <a:srgbClr val="FEE0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600" dirty="0">
                <a:solidFill>
                  <a:schemeClr val="tx1"/>
                </a:solidFill>
              </a:rPr>
              <a:t>The </a:t>
            </a:r>
            <a:r>
              <a:rPr lang="de-DE" sz="1600" b="1" dirty="0">
                <a:solidFill>
                  <a:schemeClr val="tx1"/>
                </a:solidFill>
              </a:rPr>
              <a:t>HFTM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occupies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the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irradiation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space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closest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to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the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neutron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source</a:t>
            </a:r>
            <a:endParaRPr lang="de-DE" sz="1600" dirty="0">
              <a:solidFill>
                <a:schemeClr val="tx1"/>
              </a:solidFill>
            </a:endParaRPr>
          </a:p>
          <a:p>
            <a:endParaRPr lang="de-DE" sz="700" dirty="0">
              <a:solidFill>
                <a:schemeClr val="tx1"/>
              </a:solidFill>
            </a:endParaRPr>
          </a:p>
          <a:p>
            <a:r>
              <a:rPr lang="de-DE" sz="1600" dirty="0">
                <a:solidFill>
                  <a:schemeClr val="tx1"/>
                </a:solidFill>
              </a:rPr>
              <a:t>~10</a:t>
            </a:r>
            <a:r>
              <a:rPr lang="de-DE" sz="1600" baseline="30000" dirty="0">
                <a:solidFill>
                  <a:schemeClr val="tx1"/>
                </a:solidFill>
              </a:rPr>
              <a:t>15</a:t>
            </a:r>
            <a:r>
              <a:rPr lang="de-DE" sz="1600" dirty="0">
                <a:solidFill>
                  <a:schemeClr val="tx1"/>
                </a:solidFill>
              </a:rPr>
              <a:t> #n/cm²/s</a:t>
            </a:r>
          </a:p>
          <a:p>
            <a:r>
              <a:rPr lang="de-DE" sz="1600" dirty="0">
                <a:solidFill>
                  <a:schemeClr val="tx1"/>
                </a:solidFill>
              </a:rPr>
              <a:t>at FW/</a:t>
            </a:r>
            <a:r>
              <a:rPr lang="de-DE" sz="1600" dirty="0" err="1">
                <a:solidFill>
                  <a:schemeClr val="tx1"/>
                </a:solidFill>
              </a:rPr>
              <a:t>blanket</a:t>
            </a:r>
            <a:r>
              <a:rPr lang="de-DE" sz="1600" dirty="0">
                <a:solidFill>
                  <a:schemeClr val="tx1"/>
                </a:solidFill>
              </a:rPr>
              <a:t/>
            </a:r>
            <a:br>
              <a:rPr lang="de-DE" sz="1600" dirty="0">
                <a:solidFill>
                  <a:schemeClr val="tx1"/>
                </a:solidFill>
              </a:rPr>
            </a:br>
            <a:r>
              <a:rPr lang="de-DE" sz="1600" dirty="0" err="1">
                <a:solidFill>
                  <a:schemeClr val="tx1"/>
                </a:solidFill>
              </a:rPr>
              <a:t>conditions</a:t>
            </a:r>
            <a:endParaRPr lang="de-DE" sz="1600" dirty="0">
              <a:solidFill>
                <a:schemeClr val="tx1"/>
              </a:solidFill>
            </a:endParaRPr>
          </a:p>
        </p:txBody>
      </p:sp>
      <p:cxnSp>
        <p:nvCxnSpPr>
          <p:cNvPr id="11" name="Gerade Verbindung 10"/>
          <p:cNvCxnSpPr/>
          <p:nvPr/>
        </p:nvCxnSpPr>
        <p:spPr>
          <a:xfrm>
            <a:off x="2189501" y="1412776"/>
            <a:ext cx="1086355" cy="0"/>
          </a:xfrm>
          <a:prstGeom prst="line">
            <a:avLst/>
          </a:prstGeom>
          <a:ln w="28575">
            <a:solidFill>
              <a:srgbClr val="FEE0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>
          <a:xfrm>
            <a:off x="3275856" y="1412776"/>
            <a:ext cx="576064" cy="360040"/>
          </a:xfrm>
          <a:prstGeom prst="straightConnector1">
            <a:avLst/>
          </a:prstGeom>
          <a:ln w="28575">
            <a:solidFill>
              <a:srgbClr val="FEE00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352496" y="6237312"/>
            <a:ext cx="3211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 err="1" smtClean="0"/>
              <a:t>Exploded</a:t>
            </a:r>
            <a:r>
              <a:rPr lang="de-DE" i="1" dirty="0" smtClean="0"/>
              <a:t> </a:t>
            </a:r>
            <a:r>
              <a:rPr lang="de-DE" i="1" dirty="0" err="1" smtClean="0"/>
              <a:t>view</a:t>
            </a:r>
            <a:r>
              <a:rPr lang="de-DE" i="1" dirty="0" smtClean="0"/>
              <a:t> </a:t>
            </a:r>
            <a:r>
              <a:rPr lang="de-DE" i="1" dirty="0" err="1" smtClean="0"/>
              <a:t>of</a:t>
            </a:r>
            <a:r>
              <a:rPr lang="de-DE" i="1" dirty="0" smtClean="0"/>
              <a:t> TA </a:t>
            </a:r>
            <a:r>
              <a:rPr lang="de-DE" i="1" dirty="0" err="1" smtClean="0"/>
              <a:t>and</a:t>
            </a:r>
            <a:r>
              <a:rPr lang="de-DE" i="1" dirty="0" smtClean="0"/>
              <a:t> TMs</a:t>
            </a:r>
            <a:endParaRPr lang="de-DE" i="1" dirty="0"/>
          </a:p>
        </p:txBody>
      </p:sp>
      <p:sp>
        <p:nvSpPr>
          <p:cNvPr id="14" name="Geschweifte Klammer rechts 13"/>
          <p:cNvSpPr/>
          <p:nvPr/>
        </p:nvSpPr>
        <p:spPr>
          <a:xfrm rot="4838236">
            <a:off x="6553474" y="4608125"/>
            <a:ext cx="245326" cy="2415837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/>
          <p:cNvSpPr txBox="1"/>
          <p:nvPr/>
        </p:nvSpPr>
        <p:spPr>
          <a:xfrm rot="21052489">
            <a:off x="5373778" y="5859599"/>
            <a:ext cx="2859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70C0"/>
                </a:solidFill>
              </a:rPr>
              <a:t>not </a:t>
            </a:r>
            <a:r>
              <a:rPr lang="de-DE" dirty="0" err="1" smtClean="0">
                <a:solidFill>
                  <a:srgbClr val="0070C0"/>
                </a:solidFill>
              </a:rPr>
              <a:t>planned</a:t>
            </a:r>
            <a:r>
              <a:rPr lang="de-DE" dirty="0" smtClean="0">
                <a:solidFill>
                  <a:srgbClr val="0070C0"/>
                </a:solidFill>
              </a:rPr>
              <a:t> in IFMIF-DONES</a:t>
            </a:r>
            <a:endParaRPr lang="de-DE" dirty="0">
              <a:solidFill>
                <a:srgbClr val="0070C0"/>
              </a:solidFill>
            </a:endParaRPr>
          </a:p>
        </p:txBody>
      </p:sp>
      <p:sp>
        <p:nvSpPr>
          <p:cNvPr id="17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468313" y="6545263"/>
            <a:ext cx="8239125" cy="268287"/>
          </a:xfrm>
        </p:spPr>
        <p:txBody>
          <a:bodyPr/>
          <a:lstStyle/>
          <a:p>
            <a:pPr>
              <a:defRPr/>
            </a:pPr>
            <a:r>
              <a:rPr lang="pl-PL" dirty="0"/>
              <a:t>F. Arbeiter | </a:t>
            </a:r>
            <a:r>
              <a:rPr lang="de-DE" dirty="0" smtClean="0"/>
              <a:t>Advanced Neutron Source – Irradiation Area </a:t>
            </a:r>
            <a:r>
              <a:rPr lang="de-DE" dirty="0" err="1" smtClean="0"/>
              <a:t>related</a:t>
            </a:r>
            <a:r>
              <a:rPr lang="de-DE" dirty="0" smtClean="0"/>
              <a:t> </a:t>
            </a:r>
            <a:r>
              <a:rPr lang="de-DE" dirty="0" err="1" smtClean="0"/>
              <a:t>Issues</a:t>
            </a:r>
            <a:r>
              <a:rPr lang="pl-PL" dirty="0" smtClean="0"/>
              <a:t> </a:t>
            </a:r>
            <a:r>
              <a:rPr lang="pl-PL" dirty="0"/>
              <a:t>| </a:t>
            </a:r>
            <a:r>
              <a:rPr lang="de-DE" dirty="0" smtClean="0"/>
              <a:t>Nov.</a:t>
            </a:r>
            <a:r>
              <a:rPr lang="pl-PL" dirty="0" smtClean="0"/>
              <a:t> </a:t>
            </a:r>
            <a:r>
              <a:rPr lang="de-DE" dirty="0" smtClean="0"/>
              <a:t>5,</a:t>
            </a:r>
            <a:r>
              <a:rPr lang="pl-PL" dirty="0" smtClean="0"/>
              <a:t> 201</a:t>
            </a:r>
            <a:r>
              <a:rPr lang="de-DE" dirty="0" smtClean="0"/>
              <a:t>7 </a:t>
            </a:r>
            <a:r>
              <a:rPr lang="pl-PL" dirty="0" smtClean="0"/>
              <a:t>| </a:t>
            </a:r>
            <a:r>
              <a:rPr lang="en-GB" dirty="0"/>
              <a:t>Page </a:t>
            </a:r>
            <a:fld id="{4F66EC46-2A95-4ACB-80B2-DCC2083C3903}" type="slidenum">
              <a:rPr lang="en-GB"/>
              <a:pPr>
                <a:defRPr/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742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62028"/>
            <a:ext cx="8280920" cy="3231068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dirty="0" err="1" smtClean="0"/>
              <a:t>Example</a:t>
            </a:r>
            <a:r>
              <a:rPr lang="de-DE" sz="2000" dirty="0" smtClean="0"/>
              <a:t>: IFMIF HFTM </a:t>
            </a:r>
            <a:r>
              <a:rPr lang="de-DE" sz="2000" dirty="0" err="1" smtClean="0"/>
              <a:t>irradiation</a:t>
            </a:r>
            <a:r>
              <a:rPr lang="de-DE" sz="2000" dirty="0" smtClean="0"/>
              <a:t> </a:t>
            </a:r>
            <a:r>
              <a:rPr lang="de-DE" sz="2000" dirty="0" err="1" smtClean="0"/>
              <a:t>performance</a:t>
            </a:r>
            <a:endParaRPr lang="de-DE" sz="2000" dirty="0"/>
          </a:p>
        </p:txBody>
      </p:sp>
      <p:sp>
        <p:nvSpPr>
          <p:cNvPr id="6" name="Rechteck 5"/>
          <p:cNvSpPr/>
          <p:nvPr/>
        </p:nvSpPr>
        <p:spPr>
          <a:xfrm>
            <a:off x="0" y="692696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As </a:t>
            </a:r>
            <a:r>
              <a:rPr lang="de-DE" dirty="0" err="1"/>
              <a:t>developed</a:t>
            </a:r>
            <a:r>
              <a:rPr lang="de-DE" dirty="0"/>
              <a:t> 06/2013 (IFMIF/EVEDA DDD-III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>
                <a:solidFill>
                  <a:srgbClr val="FF0000"/>
                </a:solidFill>
              </a:rPr>
              <a:t>2x</a:t>
            </a:r>
            <a:r>
              <a:rPr lang="de-DE" dirty="0"/>
              <a:t> 125mA 40MeV D+</a:t>
            </a:r>
          </a:p>
        </p:txBody>
      </p:sp>
      <p:pic>
        <p:nvPicPr>
          <p:cNvPr id="8" name="Picture 14" descr="U:\_IFMIF\130315DDDIII\130501mdl69_nfx_handv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59"/>
          <a:stretch/>
        </p:blipFill>
        <p:spPr bwMode="auto">
          <a:xfrm>
            <a:off x="1148003" y="4941168"/>
            <a:ext cx="4316392" cy="1117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4" descr="U:\_IFMIF\130315DDDIII\130501mdl69_nfx_handv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273"/>
          <a:stretch/>
        </p:blipFill>
        <p:spPr bwMode="auto">
          <a:xfrm>
            <a:off x="5464395" y="4764760"/>
            <a:ext cx="3679605" cy="161656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feld 11"/>
          <p:cNvSpPr txBox="1"/>
          <p:nvPr/>
        </p:nvSpPr>
        <p:spPr>
          <a:xfrm>
            <a:off x="309008" y="6011996"/>
            <a:ext cx="513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 smtClean="0"/>
              <a:t>[Keitaro Kondo, IFMIF/EVEDA HFTM DDD-III,  2013]</a:t>
            </a:r>
            <a:endParaRPr lang="de-DE" i="1" dirty="0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5" name="Textfeld 14"/>
          <p:cNvSpPr txBox="1"/>
          <p:nvPr/>
        </p:nvSpPr>
        <p:spPr>
          <a:xfrm>
            <a:off x="1065753" y="4468470"/>
            <a:ext cx="3616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„337 cm³ </a:t>
            </a:r>
            <a:r>
              <a:rPr lang="de-DE" dirty="0" err="1" smtClean="0"/>
              <a:t>specimens</a:t>
            </a:r>
            <a:r>
              <a:rPr lang="de-DE" dirty="0" smtClean="0"/>
              <a:t> at &gt; 10dpa/</a:t>
            </a:r>
            <a:r>
              <a:rPr lang="de-DE" dirty="0" err="1" smtClean="0"/>
              <a:t>fpy</a:t>
            </a:r>
            <a:r>
              <a:rPr lang="de-DE" dirty="0" smtClean="0"/>
              <a:t>“</a:t>
            </a:r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5796136" y="4468470"/>
            <a:ext cx="23531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(</a:t>
            </a:r>
            <a:r>
              <a:rPr lang="de-DE" sz="1400" dirty="0" err="1" smtClean="0"/>
              <a:t>uniaxial</a:t>
            </a:r>
            <a:r>
              <a:rPr lang="de-DE" sz="1400" dirty="0" smtClean="0"/>
              <a:t> horizontal </a:t>
            </a:r>
            <a:r>
              <a:rPr lang="de-DE" sz="1400" dirty="0" err="1" smtClean="0"/>
              <a:t>gradients</a:t>
            </a:r>
            <a:r>
              <a:rPr lang="de-DE" sz="1400" dirty="0" smtClean="0"/>
              <a:t>)</a:t>
            </a:r>
            <a:endParaRPr lang="de-DE" sz="1400" dirty="0"/>
          </a:p>
        </p:txBody>
      </p:sp>
      <p:sp>
        <p:nvSpPr>
          <p:cNvPr id="18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468313" y="6545263"/>
            <a:ext cx="8239125" cy="268287"/>
          </a:xfrm>
        </p:spPr>
        <p:txBody>
          <a:bodyPr/>
          <a:lstStyle/>
          <a:p>
            <a:pPr>
              <a:defRPr/>
            </a:pPr>
            <a:r>
              <a:rPr lang="pl-PL" dirty="0"/>
              <a:t>F. Arbeiter | </a:t>
            </a:r>
            <a:r>
              <a:rPr lang="de-DE" dirty="0" smtClean="0"/>
              <a:t>Advanced Neutron Source – Irradiation Area </a:t>
            </a:r>
            <a:r>
              <a:rPr lang="de-DE" dirty="0" err="1" smtClean="0"/>
              <a:t>related</a:t>
            </a:r>
            <a:r>
              <a:rPr lang="de-DE" dirty="0" smtClean="0"/>
              <a:t> </a:t>
            </a:r>
            <a:r>
              <a:rPr lang="de-DE" dirty="0" err="1" smtClean="0"/>
              <a:t>Issues</a:t>
            </a:r>
            <a:r>
              <a:rPr lang="pl-PL" dirty="0" smtClean="0"/>
              <a:t> </a:t>
            </a:r>
            <a:r>
              <a:rPr lang="pl-PL" dirty="0"/>
              <a:t>| </a:t>
            </a:r>
            <a:r>
              <a:rPr lang="de-DE" dirty="0" smtClean="0"/>
              <a:t>Nov.</a:t>
            </a:r>
            <a:r>
              <a:rPr lang="pl-PL" dirty="0" smtClean="0"/>
              <a:t> </a:t>
            </a:r>
            <a:r>
              <a:rPr lang="de-DE" dirty="0" smtClean="0"/>
              <a:t>5,</a:t>
            </a:r>
            <a:r>
              <a:rPr lang="pl-PL" dirty="0" smtClean="0"/>
              <a:t> 201</a:t>
            </a:r>
            <a:r>
              <a:rPr lang="de-DE" dirty="0" smtClean="0"/>
              <a:t>7 </a:t>
            </a:r>
            <a:r>
              <a:rPr lang="pl-PL" dirty="0" smtClean="0"/>
              <a:t>| </a:t>
            </a:r>
            <a:r>
              <a:rPr lang="en-GB" dirty="0"/>
              <a:t>Page </a:t>
            </a:r>
            <a:fld id="{4F66EC46-2A95-4ACB-80B2-DCC2083C3903}" type="slidenum">
              <a:rPr lang="en-GB"/>
              <a:pPr>
                <a:defRPr/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7877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6147" y="163488"/>
            <a:ext cx="7076293" cy="457200"/>
          </a:xfrm>
        </p:spPr>
        <p:txBody>
          <a:bodyPr/>
          <a:lstStyle/>
          <a:p>
            <a:r>
              <a:rPr lang="de-DE" sz="2400" dirty="0" smtClean="0"/>
              <a:t>HFTM </a:t>
            </a:r>
            <a:r>
              <a:rPr lang="de-DE" sz="2400" dirty="0" err="1" smtClean="0"/>
              <a:t>specimen</a:t>
            </a:r>
            <a:r>
              <a:rPr lang="de-DE" sz="2400" dirty="0" smtClean="0"/>
              <a:t> </a:t>
            </a:r>
            <a:r>
              <a:rPr lang="de-DE" sz="2400" dirty="0" err="1" smtClean="0"/>
              <a:t>payload</a:t>
            </a:r>
            <a:r>
              <a:rPr lang="de-DE" sz="2400" dirty="0" smtClean="0"/>
              <a:t> (</a:t>
            </a:r>
            <a:r>
              <a:rPr lang="de-DE" sz="2400" dirty="0" err="1" smtClean="0"/>
              <a:t>working</a:t>
            </a:r>
            <a:r>
              <a:rPr lang="de-DE" sz="2400" dirty="0" smtClean="0"/>
              <a:t> </a:t>
            </a:r>
            <a:r>
              <a:rPr lang="de-DE" sz="2400" dirty="0" err="1" smtClean="0"/>
              <a:t>proposal</a:t>
            </a:r>
            <a:r>
              <a:rPr lang="de-DE" sz="2400" dirty="0" smtClean="0"/>
              <a:t>)</a:t>
            </a:r>
            <a:endParaRPr lang="de-DE" sz="2400" dirty="0"/>
          </a:p>
        </p:txBody>
      </p:sp>
      <p:pic>
        <p:nvPicPr>
          <p:cNvPr id="5" name="Grafik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09" t="31371" r="15382" b="22875"/>
          <a:stretch/>
        </p:blipFill>
        <p:spPr bwMode="auto">
          <a:xfrm>
            <a:off x="3059832" y="966578"/>
            <a:ext cx="1106633" cy="2091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2781830" y="3060249"/>
            <a:ext cx="16626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i="1" dirty="0" err="1" smtClean="0"/>
              <a:t>specimen</a:t>
            </a:r>
            <a:r>
              <a:rPr lang="de-DE" sz="1600" i="1" dirty="0" smtClean="0"/>
              <a:t> </a:t>
            </a:r>
            <a:r>
              <a:rPr lang="de-DE" sz="1600" i="1" dirty="0" err="1" smtClean="0"/>
              <a:t>stack</a:t>
            </a:r>
            <a:r>
              <a:rPr lang="de-DE" sz="1600" i="1" dirty="0" smtClean="0"/>
              <a:t/>
            </a:r>
            <a:br>
              <a:rPr lang="de-DE" sz="1600" i="1" dirty="0" smtClean="0"/>
            </a:br>
            <a:r>
              <a:rPr lang="de-DE" sz="1600" i="1" dirty="0" smtClean="0"/>
              <a:t>81 x 40 x 9.3 mm³</a:t>
            </a:r>
          </a:p>
        </p:txBody>
      </p:sp>
      <p:cxnSp>
        <p:nvCxnSpPr>
          <p:cNvPr id="7" name="Gerade Verbindung mit Pfeil 6"/>
          <p:cNvCxnSpPr/>
          <p:nvPr/>
        </p:nvCxnSpPr>
        <p:spPr>
          <a:xfrm>
            <a:off x="2915816" y="966578"/>
            <a:ext cx="0" cy="2016224"/>
          </a:xfrm>
          <a:prstGeom prst="straightConnector1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 rot="16200000">
            <a:off x="2458404" y="1801560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81mm</a:t>
            </a:r>
            <a:endParaRPr lang="de-DE" sz="1400" dirty="0"/>
          </a:p>
        </p:txBody>
      </p:sp>
      <p:sp>
        <p:nvSpPr>
          <p:cNvPr id="9" name="Textfeld 8"/>
          <p:cNvSpPr txBox="1"/>
          <p:nvPr/>
        </p:nvSpPr>
        <p:spPr>
          <a:xfrm>
            <a:off x="6047813" y="3187246"/>
            <a:ext cx="22028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i="1" dirty="0"/>
              <a:t>3D </a:t>
            </a:r>
            <a:r>
              <a:rPr lang="de-DE" sz="1600" i="1" dirty="0" err="1"/>
              <a:t>temperature</a:t>
            </a:r>
            <a:r>
              <a:rPr lang="de-DE" sz="1600" i="1" dirty="0"/>
              <a:t> </a:t>
            </a:r>
            <a:r>
              <a:rPr lang="de-DE" sz="1600" i="1" dirty="0" err="1"/>
              <a:t>map</a:t>
            </a:r>
            <a:r>
              <a:rPr lang="de-DE" sz="1600" i="1" dirty="0"/>
              <a:t> </a:t>
            </a:r>
            <a:br>
              <a:rPr lang="de-DE" sz="1600" i="1" dirty="0"/>
            </a:br>
            <a:r>
              <a:rPr lang="de-DE" sz="1600" i="1" dirty="0" err="1"/>
              <a:t>with</a:t>
            </a:r>
            <a:r>
              <a:rPr lang="de-DE" sz="1600" i="1" dirty="0"/>
              <a:t> </a:t>
            </a:r>
            <a:r>
              <a:rPr lang="de-DE" sz="1600" i="1" dirty="0" err="1"/>
              <a:t>resolved</a:t>
            </a:r>
            <a:r>
              <a:rPr lang="de-DE" sz="1600" i="1" dirty="0"/>
              <a:t> </a:t>
            </a:r>
            <a:r>
              <a:rPr lang="de-DE" sz="1600" i="1" dirty="0" err="1"/>
              <a:t>specimens</a:t>
            </a:r>
            <a:endParaRPr lang="de-DE" sz="1600" i="1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812" y="764703"/>
            <a:ext cx="1409525" cy="2376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" descr="C:\i\arbeiter\Veroeffentlichungen_ab_2005\IFMIF-WS_2014_Nagoya_Kyoto\Kapsel\04 Specimen klei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5" r="15852" b="6186"/>
          <a:stretch>
            <a:fillRect/>
          </a:stretch>
        </p:blipFill>
        <p:spPr bwMode="auto">
          <a:xfrm>
            <a:off x="231515" y="882256"/>
            <a:ext cx="2108237" cy="5853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X:\Projekte\IFMIF\Arbeiter\TF-1\HFTM-Experiments\NECEX_NaK_EUROFER_Compatibility\141211_Retrieval_Specimens_Capsule_1\DSC0638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50" t="32060" r="49699" b="37666"/>
          <a:stretch>
            <a:fillRect/>
          </a:stretch>
        </p:blipFill>
        <p:spPr bwMode="auto">
          <a:xfrm>
            <a:off x="4283968" y="966578"/>
            <a:ext cx="1258249" cy="852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Tabel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5452874"/>
              </p:ext>
            </p:extLst>
          </p:nvPr>
        </p:nvGraphicFramePr>
        <p:xfrm>
          <a:off x="2654101" y="3933056"/>
          <a:ext cx="6096000" cy="243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5771"/>
                <a:gridCol w="3033123"/>
                <a:gridCol w="2297106"/>
              </a:tblGrid>
              <a:tr h="284667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#/</a:t>
                      </a:r>
                      <a:r>
                        <a:rPr lang="de-DE" sz="1400" dirty="0" err="1" smtClean="0"/>
                        <a:t>caps</a:t>
                      </a:r>
                      <a:r>
                        <a:rPr lang="de-DE" sz="1400" dirty="0" smtClean="0"/>
                        <a:t>.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Test type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Bounding</a:t>
                      </a:r>
                      <a:r>
                        <a:rPr lang="de-DE" sz="1400" dirty="0" smtClean="0"/>
                        <a:t> box [mm]</a:t>
                      </a:r>
                      <a:endParaRPr lang="de-DE" sz="1400" dirty="0"/>
                    </a:p>
                  </a:txBody>
                  <a:tcPr/>
                </a:tc>
              </a:tr>
              <a:tr h="284667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2x12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Flat </a:t>
                      </a:r>
                      <a:r>
                        <a:rPr lang="de-DE" sz="1400" dirty="0" err="1" smtClean="0"/>
                        <a:t>tensile</a:t>
                      </a:r>
                      <a:r>
                        <a:rPr lang="de-DE" sz="1400" dirty="0" smtClean="0"/>
                        <a:t> (</a:t>
                      </a:r>
                      <a:r>
                        <a:rPr lang="de-DE" sz="1400" dirty="0" err="1" smtClean="0"/>
                        <a:t>static</a:t>
                      </a:r>
                      <a:r>
                        <a:rPr lang="de-DE" sz="1400" dirty="0" smtClean="0"/>
                        <a:t>)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27 x 4.6 x 0.76</a:t>
                      </a:r>
                      <a:endParaRPr lang="de-DE" sz="1400" dirty="0"/>
                    </a:p>
                  </a:txBody>
                  <a:tcPr/>
                </a:tc>
              </a:tr>
              <a:tr h="284667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2x2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Fracture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toughness</a:t>
                      </a:r>
                      <a:r>
                        <a:rPr lang="de-DE" sz="1400" dirty="0" smtClean="0"/>
                        <a:t> (Compact Tension)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11.5 x 11.5 x 2.3</a:t>
                      </a:r>
                      <a:endParaRPr lang="de-DE" sz="1400" dirty="0"/>
                    </a:p>
                  </a:txBody>
                  <a:tcPr/>
                </a:tc>
              </a:tr>
              <a:tr h="284667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2x12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Bend</a:t>
                      </a:r>
                      <a:r>
                        <a:rPr lang="de-DE" sz="1400" dirty="0" smtClean="0"/>
                        <a:t> bar / </a:t>
                      </a:r>
                      <a:r>
                        <a:rPr lang="de-DE" sz="1400" dirty="0" err="1" smtClean="0"/>
                        <a:t>Charpy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impact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27 x 4 x 3</a:t>
                      </a:r>
                      <a:endParaRPr lang="de-DE" sz="1400" dirty="0"/>
                    </a:p>
                  </a:txBody>
                  <a:tcPr/>
                </a:tc>
              </a:tr>
              <a:tr h="284667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2x6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Cylindrical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fatigue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27 x D4 (</a:t>
                      </a:r>
                      <a:r>
                        <a:rPr lang="de-DE" sz="1400" dirty="0" err="1" smtClean="0"/>
                        <a:t>gauge</a:t>
                      </a:r>
                      <a:r>
                        <a:rPr lang="de-DE" sz="1400" baseline="0" dirty="0" smtClean="0"/>
                        <a:t> 9 x D2)</a:t>
                      </a:r>
                      <a:endParaRPr lang="de-DE" sz="1400" dirty="0"/>
                    </a:p>
                  </a:txBody>
                  <a:tcPr/>
                </a:tc>
              </a:tr>
              <a:tr h="284667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2x3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Fatigue</a:t>
                      </a:r>
                      <a:r>
                        <a:rPr lang="de-DE" sz="1400" dirty="0" smtClean="0"/>
                        <a:t> Crack Growth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11.5 x 11.4 x 4.6</a:t>
                      </a:r>
                      <a:endParaRPr lang="de-DE" sz="1400" dirty="0"/>
                    </a:p>
                  </a:txBody>
                  <a:tcPr/>
                </a:tc>
              </a:tr>
              <a:tr h="284667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2x8</a:t>
                      </a:r>
                      <a:endParaRPr lang="de-DE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Pressurized</a:t>
                      </a:r>
                      <a:r>
                        <a:rPr lang="de-DE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de-DE" sz="14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creep</a:t>
                      </a:r>
                      <a:r>
                        <a:rPr lang="de-DE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de-DE" sz="14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tubes</a:t>
                      </a:r>
                      <a:endParaRPr lang="de-DE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27 x D2.5 t0.25</a:t>
                      </a:r>
                      <a:endParaRPr lang="de-DE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84667">
                <a:tc>
                  <a:txBody>
                    <a:bodyPr/>
                    <a:lstStyle/>
                    <a:p>
                      <a:endParaRPr lang="de-DE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TEM </a:t>
                      </a:r>
                      <a:r>
                        <a:rPr lang="de-DE" sz="14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plates</a:t>
                      </a:r>
                      <a:endParaRPr lang="de-DE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Textfeld 14"/>
          <p:cNvSpPr txBox="1"/>
          <p:nvPr/>
        </p:nvSpPr>
        <p:spPr>
          <a:xfrm>
            <a:off x="7956376" y="1208350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551°C</a:t>
            </a:r>
            <a:endParaRPr lang="de-DE" dirty="0">
              <a:solidFill>
                <a:srgbClr val="FF0000"/>
              </a:solidFill>
            </a:endParaRPr>
          </a:p>
        </p:txBody>
      </p:sp>
      <p:cxnSp>
        <p:nvCxnSpPr>
          <p:cNvPr id="17" name="Gerade Verbindung mit Pfeil 16"/>
          <p:cNvCxnSpPr>
            <a:stCxn id="15" idx="1"/>
          </p:cNvCxnSpPr>
          <p:nvPr/>
        </p:nvCxnSpPr>
        <p:spPr>
          <a:xfrm flipH="1">
            <a:off x="7067372" y="1393016"/>
            <a:ext cx="889004" cy="67506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7956375" y="2555612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B0F0"/>
                </a:solidFill>
              </a:rPr>
              <a:t>511°C</a:t>
            </a:r>
            <a:endParaRPr lang="de-DE" dirty="0">
              <a:solidFill>
                <a:srgbClr val="00B0F0"/>
              </a:solidFill>
            </a:endParaRPr>
          </a:p>
        </p:txBody>
      </p:sp>
      <p:cxnSp>
        <p:nvCxnSpPr>
          <p:cNvPr id="19" name="Gerade Verbindung mit Pfeil 18"/>
          <p:cNvCxnSpPr>
            <a:stCxn id="18" idx="1"/>
          </p:cNvCxnSpPr>
          <p:nvPr/>
        </p:nvCxnSpPr>
        <p:spPr>
          <a:xfrm flipH="1">
            <a:off x="7062996" y="2740278"/>
            <a:ext cx="893379" cy="18466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/>
        </p:nvSpPr>
        <p:spPr>
          <a:xfrm>
            <a:off x="2411760" y="6309320"/>
            <a:ext cx="6732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[A. Möslang, Final </a:t>
            </a:r>
            <a:r>
              <a:rPr lang="en-US" i="1" dirty="0"/>
              <a:t>Report on the EFDA </a:t>
            </a:r>
            <a:r>
              <a:rPr lang="en-US" i="1" dirty="0" smtClean="0"/>
              <a:t>Task </a:t>
            </a:r>
            <a:r>
              <a:rPr lang="de-DE" i="1" dirty="0" smtClean="0"/>
              <a:t>TW4-TTMI-003 D4, 2006]</a:t>
            </a:r>
            <a:endParaRPr lang="de-DE" i="1" dirty="0"/>
          </a:p>
        </p:txBody>
      </p:sp>
      <p:sp>
        <p:nvSpPr>
          <p:cNvPr id="22" name="Textfeld 21"/>
          <p:cNvSpPr txBox="1"/>
          <p:nvPr/>
        </p:nvSpPr>
        <p:spPr>
          <a:xfrm>
            <a:off x="4427984" y="2291553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[F. Arbeiter et al., ICFRM-17, 2015</a:t>
            </a:r>
            <a:r>
              <a:rPr lang="de-DE" i="1" dirty="0" smtClean="0"/>
              <a:t>]</a:t>
            </a:r>
            <a:endParaRPr lang="de-DE" i="1" dirty="0"/>
          </a:p>
        </p:txBody>
      </p:sp>
      <p:sp>
        <p:nvSpPr>
          <p:cNvPr id="23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468313" y="6545263"/>
            <a:ext cx="8239125" cy="268287"/>
          </a:xfrm>
        </p:spPr>
        <p:txBody>
          <a:bodyPr/>
          <a:lstStyle/>
          <a:p>
            <a:pPr>
              <a:defRPr/>
            </a:pPr>
            <a:r>
              <a:rPr lang="pl-PL" dirty="0"/>
              <a:t>F. Arbeiter | </a:t>
            </a:r>
            <a:r>
              <a:rPr lang="de-DE" dirty="0" smtClean="0"/>
              <a:t>Advanced Neutron Source – Irradiation Area </a:t>
            </a:r>
            <a:r>
              <a:rPr lang="de-DE" dirty="0" err="1" smtClean="0"/>
              <a:t>related</a:t>
            </a:r>
            <a:r>
              <a:rPr lang="de-DE" dirty="0" smtClean="0"/>
              <a:t> </a:t>
            </a:r>
            <a:r>
              <a:rPr lang="de-DE" dirty="0" err="1" smtClean="0"/>
              <a:t>Issues</a:t>
            </a:r>
            <a:r>
              <a:rPr lang="pl-PL" dirty="0" smtClean="0"/>
              <a:t> </a:t>
            </a:r>
            <a:r>
              <a:rPr lang="pl-PL" dirty="0"/>
              <a:t>| </a:t>
            </a:r>
            <a:r>
              <a:rPr lang="de-DE" dirty="0" smtClean="0"/>
              <a:t>Nov.</a:t>
            </a:r>
            <a:r>
              <a:rPr lang="pl-PL" dirty="0" smtClean="0"/>
              <a:t> </a:t>
            </a:r>
            <a:r>
              <a:rPr lang="de-DE" dirty="0" smtClean="0"/>
              <a:t>5,</a:t>
            </a:r>
            <a:r>
              <a:rPr lang="pl-PL" dirty="0" smtClean="0"/>
              <a:t> 201</a:t>
            </a:r>
            <a:r>
              <a:rPr lang="de-DE" dirty="0" smtClean="0"/>
              <a:t>7 </a:t>
            </a:r>
            <a:r>
              <a:rPr lang="pl-PL" dirty="0" smtClean="0"/>
              <a:t>| </a:t>
            </a:r>
            <a:r>
              <a:rPr lang="en-GB" dirty="0"/>
              <a:t>Page </a:t>
            </a:r>
            <a:fld id="{4F66EC46-2A95-4ACB-80B2-DCC2083C3903}" type="slidenum">
              <a:rPr lang="en-GB"/>
              <a:pPr>
                <a:defRPr/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3280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Impact of </a:t>
            </a:r>
            <a:r>
              <a:rPr lang="de-DE" dirty="0" err="1" smtClean="0"/>
              <a:t>heating</a:t>
            </a:r>
            <a:r>
              <a:rPr lang="de-DE" dirty="0" smtClean="0"/>
              <a:t> </a:t>
            </a:r>
            <a:r>
              <a:rPr lang="de-DE" dirty="0" err="1" smtClean="0"/>
              <a:t>intensities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4364" y="836711"/>
            <a:ext cx="8942132" cy="3851645"/>
          </a:xfrm>
        </p:spPr>
        <p:txBody>
          <a:bodyPr/>
          <a:lstStyle/>
          <a:p>
            <a:r>
              <a:rPr lang="de-DE" sz="1800" dirty="0" err="1" smtClean="0"/>
              <a:t>For</a:t>
            </a:r>
            <a:r>
              <a:rPr lang="de-DE" sz="1800" dirty="0" smtClean="0"/>
              <a:t> </a:t>
            </a:r>
            <a:r>
              <a:rPr lang="de-DE" sz="1800" dirty="0" err="1" smtClean="0"/>
              <a:t>allowed</a:t>
            </a:r>
            <a:r>
              <a:rPr lang="de-DE" sz="1800" dirty="0" smtClean="0"/>
              <a:t> max. </a:t>
            </a:r>
            <a:r>
              <a:rPr lang="de-DE" sz="1800" dirty="0" err="1" smtClean="0"/>
              <a:t>temperature</a:t>
            </a:r>
            <a:r>
              <a:rPr lang="de-DE" sz="1800" dirty="0" smtClean="0"/>
              <a:t> </a:t>
            </a:r>
            <a:r>
              <a:rPr lang="de-DE" sz="1800" dirty="0" err="1" smtClean="0"/>
              <a:t>spread</a:t>
            </a:r>
            <a:r>
              <a:rPr lang="de-DE" sz="1800" dirty="0" smtClean="0"/>
              <a:t>, </a:t>
            </a: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dirty="0" err="1" smtClean="0"/>
              <a:t>maximum</a:t>
            </a:r>
            <a:r>
              <a:rPr lang="de-DE" sz="1800" dirty="0" smtClean="0"/>
              <a:t> </a:t>
            </a:r>
            <a:r>
              <a:rPr lang="de-DE" sz="1800" dirty="0" err="1" smtClean="0"/>
              <a:t>thickness</a:t>
            </a:r>
            <a:r>
              <a:rPr lang="de-DE" sz="1800" dirty="0" smtClean="0"/>
              <a:t> of </a:t>
            </a: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dirty="0" err="1" smtClean="0"/>
              <a:t>specimen</a:t>
            </a:r>
            <a:r>
              <a:rPr lang="de-DE" sz="1800" dirty="0" smtClean="0"/>
              <a:t> </a:t>
            </a:r>
            <a:r>
              <a:rPr lang="de-DE" sz="1800" dirty="0" err="1" smtClean="0"/>
              <a:t>stack</a:t>
            </a:r>
            <a:r>
              <a:rPr lang="de-DE" sz="1800" dirty="0" smtClean="0"/>
              <a:t> </a:t>
            </a:r>
            <a:r>
              <a:rPr lang="de-DE" sz="1800" dirty="0" err="1" smtClean="0"/>
              <a:t>inside</a:t>
            </a:r>
            <a:r>
              <a:rPr lang="de-DE" sz="1800" dirty="0" smtClean="0"/>
              <a:t> </a:t>
            </a: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dirty="0" err="1" smtClean="0"/>
              <a:t>capsule</a:t>
            </a:r>
            <a:r>
              <a:rPr lang="de-DE" sz="1800" dirty="0" smtClean="0"/>
              <a:t> </a:t>
            </a:r>
            <a:r>
              <a:rPr lang="de-DE" sz="1800" dirty="0" err="1" smtClean="0"/>
              <a:t>depends</a:t>
            </a:r>
            <a:r>
              <a:rPr lang="de-DE" sz="1800" dirty="0" smtClean="0"/>
              <a:t> on </a:t>
            </a: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dirty="0" err="1" smtClean="0"/>
              <a:t>nuclear</a:t>
            </a:r>
            <a:r>
              <a:rPr lang="de-DE" sz="1800" dirty="0" smtClean="0"/>
              <a:t> </a:t>
            </a:r>
            <a:r>
              <a:rPr lang="de-DE" sz="1800" dirty="0" err="1" smtClean="0"/>
              <a:t>volumetric</a:t>
            </a:r>
            <a:r>
              <a:rPr lang="de-DE" sz="1800" dirty="0" smtClean="0"/>
              <a:t> </a:t>
            </a:r>
            <a:r>
              <a:rPr lang="de-DE" sz="1800" dirty="0" err="1" smtClean="0"/>
              <a:t>heating</a:t>
            </a:r>
            <a:r>
              <a:rPr lang="de-DE" sz="1800" dirty="0" smtClean="0"/>
              <a:t> </a:t>
            </a:r>
            <a:r>
              <a:rPr lang="de-DE" sz="1800" dirty="0" err="1" smtClean="0"/>
              <a:t>intensity</a:t>
            </a:r>
            <a:r>
              <a:rPr lang="de-DE" sz="1800" dirty="0" smtClean="0"/>
              <a:t>:</a:t>
            </a:r>
          </a:p>
          <a:p>
            <a:endParaRPr lang="de-DE" sz="2000" dirty="0"/>
          </a:p>
          <a:p>
            <a:endParaRPr lang="de-DE" sz="2000" dirty="0" smtClean="0"/>
          </a:p>
          <a:p>
            <a:endParaRPr lang="de-DE" sz="2000" dirty="0"/>
          </a:p>
          <a:p>
            <a:pPr marL="0" indent="0">
              <a:buNone/>
            </a:pPr>
            <a:endParaRPr lang="de-DE" sz="2000" dirty="0" smtClean="0"/>
          </a:p>
          <a:p>
            <a:endParaRPr lang="de-DE" sz="2000" dirty="0"/>
          </a:p>
          <a:p>
            <a:endParaRPr lang="de-DE" sz="2000" dirty="0" smtClean="0"/>
          </a:p>
          <a:p>
            <a:endParaRPr lang="de-DE" sz="1800" dirty="0" smtClean="0"/>
          </a:p>
          <a:p>
            <a:r>
              <a:rPr lang="de-DE" sz="1800" dirty="0" err="1" smtClean="0"/>
              <a:t>Thick</a:t>
            </a:r>
            <a:r>
              <a:rPr lang="de-DE" sz="1800" dirty="0" smtClean="0"/>
              <a:t> </a:t>
            </a:r>
            <a:r>
              <a:rPr lang="de-DE" sz="1800" dirty="0" err="1"/>
              <a:t>capsules</a:t>
            </a:r>
            <a:r>
              <a:rPr lang="de-DE" sz="1800" dirty="0"/>
              <a:t> </a:t>
            </a:r>
            <a:r>
              <a:rPr lang="de-DE" sz="1800" dirty="0" err="1"/>
              <a:t>allow</a:t>
            </a:r>
            <a:r>
              <a:rPr lang="de-DE" sz="1800" dirty="0"/>
              <a:t> </a:t>
            </a:r>
            <a:r>
              <a:rPr lang="de-DE" sz="1800" dirty="0" err="1"/>
              <a:t>higher</a:t>
            </a:r>
            <a:r>
              <a:rPr lang="de-DE" sz="1800" dirty="0"/>
              <a:t> </a:t>
            </a:r>
            <a:r>
              <a:rPr lang="de-DE" sz="1800" dirty="0" err="1"/>
              <a:t>specimen</a:t>
            </a:r>
            <a:r>
              <a:rPr lang="de-DE" sz="1800" dirty="0"/>
              <a:t> </a:t>
            </a:r>
            <a:r>
              <a:rPr lang="de-DE" sz="1800" dirty="0" err="1"/>
              <a:t>usage</a:t>
            </a:r>
            <a:r>
              <a:rPr lang="de-DE" sz="1800" dirty="0"/>
              <a:t> </a:t>
            </a:r>
            <a:r>
              <a:rPr lang="de-DE" sz="1800" dirty="0" err="1"/>
              <a:t>fraction</a:t>
            </a:r>
            <a:r>
              <a:rPr lang="de-DE" sz="1800" dirty="0"/>
              <a:t> vs. „</a:t>
            </a:r>
            <a:r>
              <a:rPr lang="de-DE" sz="1800" dirty="0" err="1"/>
              <a:t>parasitic</a:t>
            </a:r>
            <a:r>
              <a:rPr lang="de-DE" sz="1800" dirty="0"/>
              <a:t>“ </a:t>
            </a:r>
            <a:r>
              <a:rPr lang="de-DE" sz="1800" dirty="0" err="1"/>
              <a:t>volumes</a:t>
            </a:r>
            <a:r>
              <a:rPr lang="de-DE" sz="1800" dirty="0"/>
              <a:t> !</a:t>
            </a:r>
          </a:p>
          <a:p>
            <a:endParaRPr lang="de-DE" sz="20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dirty="0" smtClean="0"/>
              <a:t>F. Arbeiter | IAEA SSTT Consultancy Meeting #1 | Jul 4-6, 2016 | </a:t>
            </a:r>
            <a:r>
              <a:rPr lang="en-GB" dirty="0" smtClean="0"/>
              <a:t>Page </a:t>
            </a:r>
            <a:fld id="{4F66EC46-2A95-4ACB-80B2-DCC2083C3903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97" b="38750"/>
          <a:stretch/>
        </p:blipFill>
        <p:spPr bwMode="auto">
          <a:xfrm>
            <a:off x="4644008" y="5047455"/>
            <a:ext cx="4392488" cy="1013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30"/>
          <a:stretch/>
        </p:blipFill>
        <p:spPr bwMode="auto">
          <a:xfrm>
            <a:off x="4644008" y="6167965"/>
            <a:ext cx="4392488" cy="27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53"/>
          <a:stretch/>
        </p:blipFill>
        <p:spPr bwMode="auto">
          <a:xfrm rot="10800000">
            <a:off x="107504" y="5047455"/>
            <a:ext cx="4397251" cy="687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140277" y="4678123"/>
            <a:ext cx="2500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IFMIF 2x125mA : ~3 W/g</a:t>
            </a:r>
          </a:p>
        </p:txBody>
      </p:sp>
      <p:graphicFrame>
        <p:nvGraphicFramePr>
          <p:cNvPr id="9" name="Diagramm 8"/>
          <p:cNvGraphicFramePr/>
          <p:nvPr>
            <p:extLst>
              <p:ext uri="{D42A27DB-BD31-4B8C-83A1-F6EECF244321}">
                <p14:modId xmlns:p14="http://schemas.microsoft.com/office/powerpoint/2010/main" val="1002886898"/>
              </p:ext>
            </p:extLst>
          </p:nvPr>
        </p:nvGraphicFramePr>
        <p:xfrm>
          <a:off x="964197" y="1556792"/>
          <a:ext cx="5871845" cy="2378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feld 9"/>
          <p:cNvSpPr txBox="1"/>
          <p:nvPr/>
        </p:nvSpPr>
        <p:spPr>
          <a:xfrm>
            <a:off x="4644008" y="4688357"/>
            <a:ext cx="3405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IFMIF-DONES 1x125mA : ~1.5 W/g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897"/>
          <a:stretch/>
        </p:blipFill>
        <p:spPr bwMode="auto">
          <a:xfrm>
            <a:off x="107504" y="5742719"/>
            <a:ext cx="4397252" cy="70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4669015" y="1916832"/>
            <a:ext cx="181787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[F. Schwab, 2015]</a:t>
            </a:r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feld 12"/>
              <p:cNvSpPr txBox="1"/>
              <p:nvPr/>
            </p:nvSpPr>
            <p:spPr>
              <a:xfrm>
                <a:off x="6854153" y="2852936"/>
                <a:ext cx="158729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𝑇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 ∝</m:t>
                      </m:r>
                      <m:f>
                        <m:fPr>
                          <m:ctrlPr>
                            <a:rPr lang="de-DE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′′</m:t>
                              </m:r>
                            </m:sup>
                          </m:sSup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⋅</m:t>
                          </m:r>
                          <m:sSup>
                            <m:sSupPr>
                              <m:ctrlP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de-DE" dirty="0"/>
              </a:p>
            </p:txBody>
          </p:sp>
        </mc:Choice>
        <mc:Fallback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4153" y="2852936"/>
                <a:ext cx="1587293" cy="6463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7275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Conclusions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The </a:t>
            </a:r>
            <a:r>
              <a:rPr lang="de-DE" i="1" dirty="0" err="1" smtClean="0"/>
              <a:t>usable</a:t>
            </a:r>
            <a:r>
              <a:rPr lang="de-DE" dirty="0" smtClean="0"/>
              <a:t> </a:t>
            </a:r>
            <a:r>
              <a:rPr lang="de-DE" b="1" dirty="0" err="1" smtClean="0"/>
              <a:t>volume</a:t>
            </a:r>
            <a:r>
              <a:rPr lang="de-DE" b="1" dirty="0" smtClean="0"/>
              <a:t> x dpa </a:t>
            </a:r>
            <a:r>
              <a:rPr lang="de-DE" b="1" dirty="0" err="1" smtClean="0"/>
              <a:t>product</a:t>
            </a:r>
            <a:r>
              <a:rPr lang="de-DE" b="1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planned</a:t>
            </a:r>
            <a:r>
              <a:rPr lang="de-DE" dirty="0" smtClean="0"/>
              <a:t> </a:t>
            </a:r>
            <a:r>
              <a:rPr lang="de-DE" dirty="0" err="1" smtClean="0"/>
              <a:t>fusion</a:t>
            </a:r>
            <a:r>
              <a:rPr lang="de-DE" dirty="0" smtClean="0"/>
              <a:t>-relevant irr. </a:t>
            </a:r>
            <a:r>
              <a:rPr lang="de-DE" dirty="0" err="1" smtClean="0"/>
              <a:t>facilities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limited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neccessitates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use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SSTT</a:t>
            </a:r>
          </a:p>
          <a:p>
            <a:r>
              <a:rPr lang="de-DE" dirty="0" smtClean="0"/>
              <a:t>A </a:t>
            </a:r>
            <a:r>
              <a:rPr lang="de-DE" dirty="0" err="1" smtClean="0"/>
              <a:t>certain</a:t>
            </a:r>
            <a:r>
              <a:rPr lang="de-DE" dirty="0" smtClean="0"/>
              <a:t> </a:t>
            </a:r>
            <a:r>
              <a:rPr lang="de-DE" b="1" dirty="0" err="1" smtClean="0"/>
              <a:t>spread</a:t>
            </a:r>
            <a:r>
              <a:rPr lang="de-DE" b="1" dirty="0" smtClean="0"/>
              <a:t> </a:t>
            </a:r>
            <a:r>
              <a:rPr lang="de-DE" b="1" dirty="0" err="1" smtClean="0"/>
              <a:t>of</a:t>
            </a:r>
            <a:r>
              <a:rPr lang="de-DE" b="1" dirty="0" smtClean="0"/>
              <a:t> </a:t>
            </a:r>
            <a:r>
              <a:rPr lang="de-DE" b="1" dirty="0" err="1" smtClean="0"/>
              <a:t>nuclear</a:t>
            </a:r>
            <a:r>
              <a:rPr lang="de-DE" b="1" dirty="0" smtClean="0"/>
              <a:t> </a:t>
            </a:r>
            <a:r>
              <a:rPr lang="de-DE" b="1" dirty="0" err="1" smtClean="0"/>
              <a:t>responses</a:t>
            </a:r>
            <a:r>
              <a:rPr lang="de-DE" b="1" dirty="0" smtClean="0"/>
              <a:t> </a:t>
            </a:r>
            <a:r>
              <a:rPr lang="de-DE" dirty="0" smtClean="0"/>
              <a:t>(dpa, He/dpa) </a:t>
            </a:r>
            <a:r>
              <a:rPr lang="de-DE" dirty="0" err="1" smtClean="0"/>
              <a:t>within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specimen</a:t>
            </a:r>
            <a:r>
              <a:rPr lang="de-DE" dirty="0" smtClean="0"/>
              <a:t> </a:t>
            </a:r>
            <a:r>
              <a:rPr lang="de-DE" dirty="0" err="1" smtClean="0"/>
              <a:t>set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even</a:t>
            </a:r>
            <a:r>
              <a:rPr lang="de-DE" dirty="0" smtClean="0"/>
              <a:t> a </a:t>
            </a:r>
            <a:r>
              <a:rPr lang="de-DE" dirty="0" err="1" smtClean="0"/>
              <a:t>gradient</a:t>
            </a:r>
            <a:r>
              <a:rPr lang="de-DE" dirty="0" smtClean="0"/>
              <a:t> </a:t>
            </a:r>
            <a:r>
              <a:rPr lang="de-DE" dirty="0" err="1" smtClean="0"/>
              <a:t>within</a:t>
            </a:r>
            <a:r>
              <a:rPr lang="de-DE" dirty="0" smtClean="0"/>
              <a:t> individual </a:t>
            </a:r>
            <a:r>
              <a:rPr lang="de-DE" dirty="0" err="1" smtClean="0"/>
              <a:t>specimens</a:t>
            </a:r>
            <a:r>
              <a:rPr lang="de-DE" dirty="0" smtClean="0"/>
              <a:t> </a:t>
            </a:r>
            <a:r>
              <a:rPr lang="de-DE" dirty="0" err="1" smtClean="0"/>
              <a:t>gage</a:t>
            </a:r>
            <a:r>
              <a:rPr lang="de-DE" dirty="0" smtClean="0"/>
              <a:t> </a:t>
            </a:r>
            <a:r>
              <a:rPr lang="de-DE" dirty="0" err="1" smtClean="0"/>
              <a:t>volume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accepted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needs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accommodated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SSTT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assimilation</a:t>
            </a:r>
            <a:r>
              <a:rPr lang="de-DE" dirty="0" smtClean="0"/>
              <a:t> </a:t>
            </a:r>
            <a:r>
              <a:rPr lang="de-DE" dirty="0" err="1" smtClean="0"/>
              <a:t>procedures</a:t>
            </a:r>
            <a:endParaRPr lang="de-DE" dirty="0" smtClean="0"/>
          </a:p>
          <a:p>
            <a:r>
              <a:rPr lang="de-DE" dirty="0" smtClean="0"/>
              <a:t>The </a:t>
            </a:r>
            <a:r>
              <a:rPr lang="de-DE" dirty="0" err="1" smtClean="0"/>
              <a:t>spread</a:t>
            </a:r>
            <a:r>
              <a:rPr lang="de-DE" dirty="0" smtClean="0"/>
              <a:t> of </a:t>
            </a:r>
            <a:r>
              <a:rPr lang="de-DE" dirty="0" err="1" smtClean="0"/>
              <a:t>temperatures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limited (on </a:t>
            </a:r>
            <a:r>
              <a:rPr lang="de-DE" dirty="0" err="1" smtClean="0"/>
              <a:t>cost</a:t>
            </a:r>
            <a:r>
              <a:rPr lang="de-DE" dirty="0" smtClean="0"/>
              <a:t> of </a:t>
            </a:r>
            <a:r>
              <a:rPr lang="de-DE" dirty="0" err="1" smtClean="0"/>
              <a:t>irradiation</a:t>
            </a:r>
            <a:r>
              <a:rPr lang="de-DE" dirty="0" smtClean="0"/>
              <a:t> </a:t>
            </a:r>
            <a:r>
              <a:rPr lang="de-DE" dirty="0" err="1" smtClean="0"/>
              <a:t>volume</a:t>
            </a:r>
            <a:r>
              <a:rPr lang="de-DE" dirty="0" smtClean="0"/>
              <a:t>), a </a:t>
            </a:r>
            <a:r>
              <a:rPr lang="de-DE" dirty="0" err="1" smtClean="0"/>
              <a:t>few</a:t>
            </a:r>
            <a:r>
              <a:rPr lang="de-DE" dirty="0" smtClean="0"/>
              <a:t> </a:t>
            </a:r>
            <a:r>
              <a:rPr lang="de-DE" dirty="0" err="1" smtClean="0"/>
              <a:t>outliers</a:t>
            </a:r>
            <a:r>
              <a:rPr lang="de-DE" dirty="0" smtClean="0"/>
              <a:t> </a:t>
            </a:r>
            <a:r>
              <a:rPr lang="de-DE" dirty="0" err="1" smtClean="0"/>
              <a:t>may</a:t>
            </a:r>
            <a:r>
              <a:rPr lang="de-DE" dirty="0" smtClean="0"/>
              <a:t> </a:t>
            </a:r>
            <a:r>
              <a:rPr lang="de-DE" dirty="0" err="1" smtClean="0"/>
              <a:t>however</a:t>
            </a:r>
            <a:r>
              <a:rPr lang="de-DE" dirty="0" smtClean="0"/>
              <a:t> </a:t>
            </a:r>
            <a:r>
              <a:rPr lang="de-DE" dirty="0" err="1" smtClean="0"/>
              <a:t>occur</a:t>
            </a:r>
            <a:endParaRPr lang="de-DE" dirty="0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468313" y="6545263"/>
            <a:ext cx="8239125" cy="268287"/>
          </a:xfrm>
        </p:spPr>
        <p:txBody>
          <a:bodyPr/>
          <a:lstStyle/>
          <a:p>
            <a:pPr>
              <a:defRPr/>
            </a:pPr>
            <a:r>
              <a:rPr lang="pl-PL" dirty="0"/>
              <a:t>F. Arbeiter | </a:t>
            </a:r>
            <a:r>
              <a:rPr lang="de-DE" dirty="0" smtClean="0"/>
              <a:t>Advanced Neutron Source – Irradiation Area </a:t>
            </a:r>
            <a:r>
              <a:rPr lang="de-DE" dirty="0" err="1" smtClean="0"/>
              <a:t>related</a:t>
            </a:r>
            <a:r>
              <a:rPr lang="de-DE" dirty="0" smtClean="0"/>
              <a:t> </a:t>
            </a:r>
            <a:r>
              <a:rPr lang="de-DE" dirty="0" err="1" smtClean="0"/>
              <a:t>Issues</a:t>
            </a:r>
            <a:r>
              <a:rPr lang="pl-PL" dirty="0" smtClean="0"/>
              <a:t> </a:t>
            </a:r>
            <a:r>
              <a:rPr lang="pl-PL" dirty="0"/>
              <a:t>| </a:t>
            </a:r>
            <a:r>
              <a:rPr lang="de-DE" dirty="0" smtClean="0"/>
              <a:t>Nov.</a:t>
            </a:r>
            <a:r>
              <a:rPr lang="pl-PL" dirty="0" smtClean="0"/>
              <a:t> </a:t>
            </a:r>
            <a:r>
              <a:rPr lang="de-DE" dirty="0" smtClean="0"/>
              <a:t>5,</a:t>
            </a:r>
            <a:r>
              <a:rPr lang="pl-PL" dirty="0" smtClean="0"/>
              <a:t> 201</a:t>
            </a:r>
            <a:r>
              <a:rPr lang="de-DE" dirty="0" smtClean="0"/>
              <a:t>7 </a:t>
            </a:r>
            <a:r>
              <a:rPr lang="pl-PL" dirty="0" smtClean="0"/>
              <a:t>| </a:t>
            </a:r>
            <a:r>
              <a:rPr lang="en-GB" dirty="0"/>
              <a:t>Page </a:t>
            </a:r>
            <a:fld id="{4F66EC46-2A95-4ACB-80B2-DCC2083C3903}" type="slidenum">
              <a:rPr lang="en-GB"/>
              <a:pPr>
                <a:defRPr/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0218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Issues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discuss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00600"/>
          </a:xfrm>
        </p:spPr>
        <p:txBody>
          <a:bodyPr/>
          <a:lstStyle/>
          <a:p>
            <a:pPr marL="0" indent="0">
              <a:buNone/>
            </a:pPr>
            <a:r>
              <a:rPr lang="de-DE" sz="2000" i="1" dirty="0" smtClean="0"/>
              <a:t>Proper </a:t>
            </a:r>
            <a:r>
              <a:rPr lang="de-DE" sz="2000" i="1" dirty="0" err="1" smtClean="0"/>
              <a:t>definition</a:t>
            </a:r>
            <a:r>
              <a:rPr lang="de-DE" sz="2000" i="1" dirty="0" smtClean="0"/>
              <a:t> of </a:t>
            </a:r>
            <a:r>
              <a:rPr lang="de-DE" sz="2000" i="1" dirty="0" err="1" smtClean="0"/>
              <a:t>the</a:t>
            </a:r>
            <a:r>
              <a:rPr lang="de-DE" sz="2000" i="1" dirty="0" smtClean="0"/>
              <a:t> </a:t>
            </a:r>
            <a:r>
              <a:rPr lang="de-DE" sz="2000" i="1" dirty="0" err="1" smtClean="0"/>
              <a:t>requirements</a:t>
            </a:r>
            <a:r>
              <a:rPr lang="de-DE" sz="2000" i="1" dirty="0" smtClean="0"/>
              <a:t> </a:t>
            </a:r>
            <a:r>
              <a:rPr lang="de-DE" sz="2000" i="1" dirty="0" err="1" smtClean="0"/>
              <a:t>for</a:t>
            </a:r>
            <a:r>
              <a:rPr lang="de-DE" sz="2000" i="1" dirty="0" smtClean="0"/>
              <a:t> </a:t>
            </a:r>
            <a:r>
              <a:rPr lang="de-DE" sz="2000" i="1" dirty="0" err="1" smtClean="0"/>
              <a:t>the</a:t>
            </a:r>
            <a:r>
              <a:rPr lang="de-DE" sz="2000" i="1" dirty="0" smtClean="0"/>
              <a:t> </a:t>
            </a:r>
            <a:r>
              <a:rPr lang="de-DE" sz="2000" i="1" dirty="0" err="1" smtClean="0"/>
              <a:t>irradiation</a:t>
            </a:r>
            <a:r>
              <a:rPr lang="de-DE" sz="2000" i="1" dirty="0" smtClean="0"/>
              <a:t> </a:t>
            </a:r>
            <a:r>
              <a:rPr lang="de-DE" sz="2000" i="1" dirty="0" err="1" smtClean="0"/>
              <a:t>experiments</a:t>
            </a:r>
            <a:r>
              <a:rPr lang="de-DE" sz="2000" i="1" dirty="0" smtClean="0"/>
              <a:t>/</a:t>
            </a:r>
            <a:r>
              <a:rPr lang="de-DE" sz="2000" i="1" dirty="0" err="1" smtClean="0"/>
              <a:t>facilities</a:t>
            </a:r>
            <a:r>
              <a:rPr lang="de-DE" sz="2000" i="1" dirty="0" smtClean="0"/>
              <a:t> </a:t>
            </a:r>
            <a:r>
              <a:rPr lang="de-DE" sz="2000" i="1" dirty="0" err="1" smtClean="0"/>
              <a:t>now</a:t>
            </a:r>
            <a:r>
              <a:rPr lang="de-DE" sz="2000" i="1" dirty="0" smtClean="0"/>
              <a:t> </a:t>
            </a:r>
            <a:r>
              <a:rPr lang="de-DE" sz="2000" i="1" dirty="0" err="1" smtClean="0"/>
              <a:t>being</a:t>
            </a:r>
            <a:r>
              <a:rPr lang="de-DE" sz="2000" i="1" dirty="0" smtClean="0"/>
              <a:t> </a:t>
            </a:r>
            <a:r>
              <a:rPr lang="de-DE" sz="2000" i="1" dirty="0" err="1" smtClean="0"/>
              <a:t>designed</a:t>
            </a:r>
            <a:r>
              <a:rPr lang="de-DE" sz="2000" i="1" dirty="0" smtClean="0"/>
              <a:t> will </a:t>
            </a:r>
            <a:r>
              <a:rPr lang="de-DE" sz="2000" i="1" dirty="0" err="1" smtClean="0"/>
              <a:t>maximize</a:t>
            </a:r>
            <a:r>
              <a:rPr lang="de-DE" sz="2000" i="1" dirty="0" smtClean="0"/>
              <a:t> </a:t>
            </a:r>
            <a:r>
              <a:rPr lang="de-DE" sz="2000" i="1" dirty="0" err="1" smtClean="0"/>
              <a:t>their</a:t>
            </a:r>
            <a:r>
              <a:rPr lang="de-DE" sz="2000" i="1" dirty="0" smtClean="0"/>
              <a:t> </a:t>
            </a:r>
            <a:r>
              <a:rPr lang="de-DE" sz="2000" i="1" dirty="0" err="1" smtClean="0"/>
              <a:t>use</a:t>
            </a:r>
            <a:r>
              <a:rPr lang="de-DE" sz="2000" i="1" dirty="0" smtClean="0"/>
              <a:t> </a:t>
            </a:r>
            <a:r>
              <a:rPr lang="de-DE" sz="2000" i="1" dirty="0" err="1" smtClean="0"/>
              <a:t>for</a:t>
            </a:r>
            <a:r>
              <a:rPr lang="de-DE" sz="2000" i="1" dirty="0" smtClean="0"/>
              <a:t> </a:t>
            </a:r>
            <a:r>
              <a:rPr lang="de-DE" sz="2000" i="1" dirty="0" err="1" smtClean="0"/>
              <a:t>fusion</a:t>
            </a:r>
            <a:r>
              <a:rPr lang="de-DE" sz="2000" i="1" dirty="0" smtClean="0"/>
              <a:t> </a:t>
            </a:r>
            <a:r>
              <a:rPr lang="de-DE" sz="2000" i="1" dirty="0" err="1" smtClean="0"/>
              <a:t>materials</a:t>
            </a:r>
            <a:r>
              <a:rPr lang="de-DE" sz="2000" i="1" dirty="0" smtClean="0"/>
              <a:t> </a:t>
            </a:r>
            <a:r>
              <a:rPr lang="de-DE" sz="2000" i="1" dirty="0" err="1" smtClean="0"/>
              <a:t>science</a:t>
            </a:r>
            <a:r>
              <a:rPr lang="de-DE" sz="2000" i="1" dirty="0" smtClean="0"/>
              <a:t> </a:t>
            </a:r>
            <a:r>
              <a:rPr lang="de-DE" sz="2000" i="1" dirty="0" err="1" smtClean="0"/>
              <a:t>and</a:t>
            </a:r>
            <a:r>
              <a:rPr lang="de-DE" sz="2000" i="1" dirty="0" smtClean="0"/>
              <a:t> FPP </a:t>
            </a:r>
            <a:r>
              <a:rPr lang="de-DE" sz="2000" i="1" dirty="0" err="1" smtClean="0"/>
              <a:t>licensing</a:t>
            </a:r>
            <a:r>
              <a:rPr lang="de-DE" sz="2000" i="1" dirty="0" smtClean="0"/>
              <a:t> !</a:t>
            </a:r>
          </a:p>
          <a:p>
            <a:endParaRPr lang="de-DE" sz="2000" dirty="0"/>
          </a:p>
          <a:p>
            <a:r>
              <a:rPr lang="de-DE" sz="2000" dirty="0" err="1" smtClean="0"/>
              <a:t>Priorities</a:t>
            </a:r>
            <a:r>
              <a:rPr lang="de-DE" sz="2000" dirty="0" smtClean="0"/>
              <a:t> </a:t>
            </a:r>
            <a:r>
              <a:rPr lang="de-DE" sz="2000" dirty="0" err="1" smtClean="0"/>
              <a:t>for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test</a:t>
            </a:r>
            <a:r>
              <a:rPr lang="de-DE" sz="2000" dirty="0" smtClean="0"/>
              <a:t> </a:t>
            </a:r>
            <a:r>
              <a:rPr lang="de-DE" sz="2000" dirty="0" err="1" smtClean="0"/>
              <a:t>matrix</a:t>
            </a:r>
            <a:r>
              <a:rPr lang="de-DE" sz="2000" dirty="0" smtClean="0"/>
              <a:t> </a:t>
            </a:r>
          </a:p>
          <a:p>
            <a:pPr lvl="1"/>
            <a:r>
              <a:rPr lang="de-DE" sz="1800" dirty="0" err="1" smtClean="0"/>
              <a:t>materials</a:t>
            </a:r>
            <a:r>
              <a:rPr lang="de-DE" sz="1800" dirty="0" smtClean="0"/>
              <a:t> (RAFM </a:t>
            </a:r>
            <a:r>
              <a:rPr lang="de-DE" sz="1800" dirty="0" err="1" smtClean="0"/>
              <a:t>steels</a:t>
            </a:r>
            <a:r>
              <a:rPr lang="de-DE" sz="1800" dirty="0" smtClean="0"/>
              <a:t>, W, </a:t>
            </a:r>
            <a:r>
              <a:rPr lang="de-DE" sz="1800" dirty="0" err="1" smtClean="0"/>
              <a:t>Cu</a:t>
            </a:r>
            <a:r>
              <a:rPr lang="de-DE" sz="1800" dirty="0" smtClean="0"/>
              <a:t>, ... </a:t>
            </a:r>
            <a:r>
              <a:rPr lang="de-DE" sz="1800" dirty="0" err="1" smtClean="0"/>
              <a:t>base</a:t>
            </a:r>
            <a:r>
              <a:rPr lang="de-DE" sz="1800" dirty="0" smtClean="0"/>
              <a:t>/</a:t>
            </a:r>
            <a:r>
              <a:rPr lang="de-DE" sz="1800" dirty="0" err="1" smtClean="0"/>
              <a:t>welded</a:t>
            </a:r>
            <a:r>
              <a:rPr lang="de-DE" sz="1800" dirty="0" smtClean="0"/>
              <a:t>/</a:t>
            </a:r>
            <a:r>
              <a:rPr lang="de-DE" sz="1800" dirty="0" err="1" smtClean="0"/>
              <a:t>bonded</a:t>
            </a:r>
            <a:r>
              <a:rPr lang="de-DE" sz="1800" dirty="0" smtClean="0"/>
              <a:t>)</a:t>
            </a:r>
          </a:p>
          <a:p>
            <a:pPr lvl="1"/>
            <a:r>
              <a:rPr lang="de-DE" sz="1800" dirty="0" err="1" smtClean="0"/>
              <a:t>test</a:t>
            </a:r>
            <a:r>
              <a:rPr lang="de-DE" sz="1800" dirty="0" smtClean="0"/>
              <a:t> </a:t>
            </a:r>
            <a:r>
              <a:rPr lang="de-DE" sz="1800" dirty="0" err="1" smtClean="0"/>
              <a:t>types</a:t>
            </a:r>
            <a:r>
              <a:rPr lang="de-DE" sz="1800" dirty="0" smtClean="0"/>
              <a:t> (</a:t>
            </a:r>
            <a:r>
              <a:rPr lang="de-DE" sz="1800" dirty="0" err="1" smtClean="0"/>
              <a:t>tensile</a:t>
            </a:r>
            <a:r>
              <a:rPr lang="de-DE" sz="1800" dirty="0" smtClean="0"/>
              <a:t>, </a:t>
            </a:r>
            <a:r>
              <a:rPr lang="de-DE" sz="1800" dirty="0" err="1" smtClean="0"/>
              <a:t>fracture</a:t>
            </a:r>
            <a:r>
              <a:rPr lang="de-DE" sz="1800" dirty="0" smtClean="0"/>
              <a:t> </a:t>
            </a:r>
            <a:r>
              <a:rPr lang="de-DE" sz="1800" dirty="0" err="1" smtClean="0"/>
              <a:t>toughness</a:t>
            </a:r>
            <a:r>
              <a:rPr lang="de-DE" sz="1800" dirty="0" smtClean="0"/>
              <a:t>, </a:t>
            </a:r>
            <a:r>
              <a:rPr lang="de-DE" sz="1800" dirty="0" err="1" smtClean="0"/>
              <a:t>creep</a:t>
            </a:r>
            <a:r>
              <a:rPr lang="de-DE" sz="1800" dirty="0" smtClean="0"/>
              <a:t>, </a:t>
            </a:r>
            <a:r>
              <a:rPr lang="de-DE" sz="1800" dirty="0" err="1" smtClean="0"/>
              <a:t>fatigue</a:t>
            </a:r>
            <a:r>
              <a:rPr lang="de-DE" sz="1800" dirty="0" smtClean="0"/>
              <a:t>, ...)</a:t>
            </a:r>
          </a:p>
          <a:p>
            <a:pPr lvl="1"/>
            <a:r>
              <a:rPr lang="de-DE" sz="1800" dirty="0" err="1" smtClean="0"/>
              <a:t>Specimen</a:t>
            </a:r>
            <a:r>
              <a:rPr lang="de-DE" sz="1800" dirty="0" smtClean="0"/>
              <a:t> / </a:t>
            </a:r>
            <a:r>
              <a:rPr lang="de-DE" sz="1800" dirty="0" err="1" smtClean="0"/>
              <a:t>testing</a:t>
            </a:r>
            <a:r>
              <a:rPr lang="de-DE" sz="1800" dirty="0" smtClean="0"/>
              <a:t> </a:t>
            </a:r>
            <a:r>
              <a:rPr lang="de-DE" sz="1800" dirty="0" err="1" smtClean="0"/>
              <a:t>device</a:t>
            </a:r>
            <a:r>
              <a:rPr lang="de-DE" sz="1800" dirty="0" smtClean="0"/>
              <a:t> </a:t>
            </a:r>
            <a:r>
              <a:rPr lang="de-DE" sz="1800" dirty="0" err="1" smtClean="0"/>
              <a:t>for</a:t>
            </a:r>
            <a:r>
              <a:rPr lang="de-DE" sz="1800" dirty="0" smtClean="0"/>
              <a:t> in-situ </a:t>
            </a:r>
            <a:r>
              <a:rPr lang="de-DE" sz="1800" dirty="0" err="1" smtClean="0"/>
              <a:t>creep</a:t>
            </a:r>
            <a:endParaRPr lang="de-DE" sz="1800" dirty="0" smtClean="0"/>
          </a:p>
          <a:p>
            <a:pPr lvl="1"/>
            <a:endParaRPr lang="de-DE" sz="1800" dirty="0"/>
          </a:p>
          <a:p>
            <a:r>
              <a:rPr lang="de-DE" sz="2000" dirty="0" smtClean="0"/>
              <a:t>Technologies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methodologies</a:t>
            </a:r>
            <a:r>
              <a:rPr lang="de-DE" sz="2000" dirty="0" smtClean="0"/>
              <a:t>  </a:t>
            </a:r>
            <a:r>
              <a:rPr lang="de-DE" sz="2000" dirty="0" err="1" smtClean="0"/>
              <a:t>for</a:t>
            </a:r>
            <a:r>
              <a:rPr lang="de-DE" sz="2000" dirty="0" smtClean="0"/>
              <a:t> </a:t>
            </a:r>
            <a:r>
              <a:rPr lang="de-DE" sz="2000" dirty="0" err="1" smtClean="0"/>
              <a:t>data</a:t>
            </a:r>
            <a:r>
              <a:rPr lang="de-DE" sz="2000" dirty="0" smtClean="0"/>
              <a:t> </a:t>
            </a:r>
            <a:r>
              <a:rPr lang="de-DE" sz="2000" dirty="0" err="1" smtClean="0"/>
              <a:t>evaluation</a:t>
            </a:r>
            <a:r>
              <a:rPr lang="de-DE" sz="2000" dirty="0" smtClean="0"/>
              <a:t> </a:t>
            </a:r>
          </a:p>
          <a:p>
            <a:pPr lvl="1"/>
            <a:r>
              <a:rPr lang="de-DE" sz="1800" dirty="0" smtClean="0"/>
              <a:t>Small </a:t>
            </a:r>
            <a:r>
              <a:rPr lang="de-DE" sz="1800" dirty="0" err="1" smtClean="0"/>
              <a:t>Specimen</a:t>
            </a:r>
            <a:r>
              <a:rPr lang="de-DE" sz="1800" dirty="0" smtClean="0"/>
              <a:t> Test </a:t>
            </a:r>
            <a:r>
              <a:rPr lang="de-DE" sz="1800" dirty="0" err="1" smtClean="0"/>
              <a:t>Technique</a:t>
            </a:r>
            <a:r>
              <a:rPr lang="de-DE" sz="1800" dirty="0" smtClean="0"/>
              <a:t> (SSTT)</a:t>
            </a:r>
          </a:p>
          <a:p>
            <a:pPr lvl="1"/>
            <a:r>
              <a:rPr lang="de-DE" sz="1800" dirty="0" err="1"/>
              <a:t>d</a:t>
            </a:r>
            <a:r>
              <a:rPr lang="de-DE" sz="1800" dirty="0" err="1" smtClean="0"/>
              <a:t>ata</a:t>
            </a:r>
            <a:r>
              <a:rPr lang="de-DE" sz="1800" dirty="0" smtClean="0"/>
              <a:t> </a:t>
            </a:r>
            <a:r>
              <a:rPr lang="de-DE" sz="1800" dirty="0" err="1" smtClean="0"/>
              <a:t>assimilation</a:t>
            </a:r>
            <a:r>
              <a:rPr lang="de-DE" sz="1800" dirty="0" smtClean="0"/>
              <a:t> </a:t>
            </a:r>
            <a:r>
              <a:rPr lang="de-DE" sz="1800" dirty="0" err="1" smtClean="0"/>
              <a:t>from</a:t>
            </a:r>
            <a:r>
              <a:rPr lang="de-DE" sz="1800" dirty="0" smtClean="0"/>
              <a:t> „</a:t>
            </a:r>
            <a:r>
              <a:rPr lang="de-DE" sz="1800" dirty="0" err="1" smtClean="0"/>
              <a:t>dispersed</a:t>
            </a:r>
            <a:r>
              <a:rPr lang="de-DE" sz="1800" dirty="0" smtClean="0"/>
              <a:t>“ {</a:t>
            </a:r>
            <a:r>
              <a:rPr lang="de-DE" sz="1800" dirty="0" err="1" smtClean="0"/>
              <a:t>T</a:t>
            </a:r>
            <a:r>
              <a:rPr lang="de-DE" sz="1800" baseline="-25000" dirty="0" err="1" smtClean="0"/>
              <a:t>irr</a:t>
            </a:r>
            <a:r>
              <a:rPr lang="de-DE" sz="1800" dirty="0" smtClean="0"/>
              <a:t>, dpa} </a:t>
            </a:r>
            <a:r>
              <a:rPr lang="de-DE" sz="1800" dirty="0" err="1" smtClean="0"/>
              <a:t>specimen</a:t>
            </a:r>
            <a:r>
              <a:rPr lang="de-DE" sz="1800" dirty="0" smtClean="0"/>
              <a:t> </a:t>
            </a:r>
            <a:r>
              <a:rPr lang="de-DE" sz="1800" dirty="0" err="1" smtClean="0"/>
              <a:t>bases</a:t>
            </a:r>
            <a:endParaRPr lang="de-DE" sz="1800" dirty="0" smtClean="0"/>
          </a:p>
          <a:p>
            <a:pPr lvl="1"/>
            <a:r>
              <a:rPr lang="de-DE" sz="1800" dirty="0" err="1" smtClean="0"/>
              <a:t>required</a:t>
            </a:r>
            <a:r>
              <a:rPr lang="de-DE" sz="1800" dirty="0" smtClean="0"/>
              <a:t> </a:t>
            </a:r>
            <a:r>
              <a:rPr lang="de-DE" sz="1800" dirty="0" err="1" smtClean="0"/>
              <a:t>statistics</a:t>
            </a:r>
            <a:r>
              <a:rPr lang="de-DE" sz="1800" dirty="0" smtClean="0"/>
              <a:t> per </a:t>
            </a:r>
            <a:r>
              <a:rPr lang="de-DE" sz="1800" dirty="0" err="1" smtClean="0"/>
              <a:t>test</a:t>
            </a:r>
            <a:r>
              <a:rPr lang="de-DE" sz="1800" dirty="0" smtClean="0"/>
              <a:t> type</a:t>
            </a:r>
          </a:p>
          <a:p>
            <a:pPr lvl="1"/>
            <a:endParaRPr lang="de-DE" sz="1800" dirty="0"/>
          </a:p>
          <a:p>
            <a:r>
              <a:rPr lang="de-DE" sz="2000" dirty="0" smtClean="0"/>
              <a:t>Promising </a:t>
            </a:r>
            <a:r>
              <a:rPr lang="de-DE" sz="2000" dirty="0" err="1" smtClean="0"/>
              <a:t>solutions</a:t>
            </a:r>
            <a:r>
              <a:rPr lang="de-DE" sz="2000" dirty="0" smtClean="0"/>
              <a:t> </a:t>
            </a:r>
            <a:r>
              <a:rPr lang="de-DE" sz="2000" dirty="0" err="1" smtClean="0"/>
              <a:t>for</a:t>
            </a:r>
            <a:r>
              <a:rPr lang="de-DE" sz="2000" dirty="0" smtClean="0"/>
              <a:t> </a:t>
            </a:r>
            <a:r>
              <a:rPr lang="de-DE" sz="2000" dirty="0" err="1" smtClean="0"/>
              <a:t>technical</a:t>
            </a:r>
            <a:r>
              <a:rPr lang="de-DE" sz="2000" dirty="0" smtClean="0"/>
              <a:t> </a:t>
            </a:r>
            <a:r>
              <a:rPr lang="de-DE" sz="2000" dirty="0" err="1" smtClean="0"/>
              <a:t>realizations</a:t>
            </a:r>
            <a:r>
              <a:rPr lang="de-DE" sz="2000" dirty="0" smtClean="0"/>
              <a:t> of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irradiation</a:t>
            </a:r>
            <a:r>
              <a:rPr lang="de-DE" sz="2000" dirty="0" smtClean="0"/>
              <a:t> </a:t>
            </a:r>
            <a:r>
              <a:rPr lang="de-DE" sz="2000" dirty="0" err="1" smtClean="0"/>
              <a:t>experiments</a:t>
            </a:r>
            <a:r>
              <a:rPr lang="de-DE" sz="2000" dirty="0" smtClean="0"/>
              <a:t> (</a:t>
            </a:r>
            <a:r>
              <a:rPr lang="de-DE" sz="2000" dirty="0" err="1" smtClean="0"/>
              <a:t>heating</a:t>
            </a:r>
            <a:r>
              <a:rPr lang="de-DE" sz="2000" dirty="0" smtClean="0"/>
              <a:t>, </a:t>
            </a:r>
            <a:r>
              <a:rPr lang="de-DE" sz="2000" dirty="0" err="1" smtClean="0"/>
              <a:t>cooling</a:t>
            </a:r>
            <a:r>
              <a:rPr lang="de-DE" sz="2000" dirty="0" smtClean="0"/>
              <a:t>, </a:t>
            </a:r>
            <a:r>
              <a:rPr lang="de-DE" sz="2000" dirty="0" err="1" smtClean="0"/>
              <a:t>structure</a:t>
            </a:r>
            <a:r>
              <a:rPr lang="de-DE" sz="2000" dirty="0" smtClean="0"/>
              <a:t>, </a:t>
            </a:r>
            <a:r>
              <a:rPr lang="de-DE" sz="2000" dirty="0" err="1" smtClean="0"/>
              <a:t>instrumentation</a:t>
            </a:r>
            <a:r>
              <a:rPr lang="de-DE" sz="2000" dirty="0" smtClean="0"/>
              <a:t>)</a:t>
            </a:r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468313" y="6545263"/>
            <a:ext cx="8239125" cy="268287"/>
          </a:xfrm>
        </p:spPr>
        <p:txBody>
          <a:bodyPr/>
          <a:lstStyle/>
          <a:p>
            <a:pPr>
              <a:defRPr/>
            </a:pPr>
            <a:r>
              <a:rPr lang="pl-PL" dirty="0"/>
              <a:t>F. Arbeiter | </a:t>
            </a:r>
            <a:r>
              <a:rPr lang="de-DE" dirty="0" smtClean="0"/>
              <a:t>Advanced Neutron Source – Irradiation Area </a:t>
            </a:r>
            <a:r>
              <a:rPr lang="de-DE" dirty="0" err="1" smtClean="0"/>
              <a:t>related</a:t>
            </a:r>
            <a:r>
              <a:rPr lang="de-DE" dirty="0" smtClean="0"/>
              <a:t> </a:t>
            </a:r>
            <a:r>
              <a:rPr lang="de-DE" dirty="0" err="1" smtClean="0"/>
              <a:t>Issues</a:t>
            </a:r>
            <a:r>
              <a:rPr lang="pl-PL" dirty="0" smtClean="0"/>
              <a:t> </a:t>
            </a:r>
            <a:r>
              <a:rPr lang="pl-PL" dirty="0"/>
              <a:t>| </a:t>
            </a:r>
            <a:r>
              <a:rPr lang="de-DE" dirty="0" smtClean="0"/>
              <a:t>Nov.</a:t>
            </a:r>
            <a:r>
              <a:rPr lang="pl-PL" dirty="0" smtClean="0"/>
              <a:t> </a:t>
            </a:r>
            <a:r>
              <a:rPr lang="de-DE" dirty="0" smtClean="0"/>
              <a:t>5,</a:t>
            </a:r>
            <a:r>
              <a:rPr lang="pl-PL" dirty="0" smtClean="0"/>
              <a:t> 201</a:t>
            </a:r>
            <a:r>
              <a:rPr lang="de-DE" dirty="0" smtClean="0"/>
              <a:t>7 </a:t>
            </a:r>
            <a:r>
              <a:rPr lang="pl-PL" dirty="0" smtClean="0"/>
              <a:t>| </a:t>
            </a:r>
            <a:r>
              <a:rPr lang="en-GB" dirty="0"/>
              <a:t>Page </a:t>
            </a:r>
            <a:fld id="{4F66EC46-2A95-4ACB-80B2-DCC2083C3903}" type="slidenum">
              <a:rPr lang="en-GB"/>
              <a:pPr>
                <a:defRPr/>
              </a:pPr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68081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819</Words>
  <Application>Microsoft Office PowerPoint</Application>
  <PresentationFormat>Bildschirmpräsentation (4:3)</PresentationFormat>
  <Paragraphs>110</Paragraphs>
  <Slides>8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9" baseType="lpstr">
      <vt:lpstr>Office Theme</vt:lpstr>
      <vt:lpstr>PowerPoint-Präsentation</vt:lpstr>
      <vt:lpstr>Challenges of high power neutron sources  for the irradiation area</vt:lpstr>
      <vt:lpstr>Example: Irradiation experiments in the IFMIF Test Cell</vt:lpstr>
      <vt:lpstr>Example: IFMIF HFTM irradiation performance</vt:lpstr>
      <vt:lpstr>HFTM specimen payload (working proposal)</vt:lpstr>
      <vt:lpstr>Impact of heating intensities</vt:lpstr>
      <vt:lpstr>Conclusions</vt:lpstr>
      <vt:lpstr>Issues to discuss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Kinga Gal</dc:creator>
  <cp:lastModifiedBy>Arbeiter, Frederik (INR)</cp:lastModifiedBy>
  <cp:revision>431</cp:revision>
  <cp:lastPrinted>2016-07-01T07:52:18Z</cp:lastPrinted>
  <dcterms:created xsi:type="dcterms:W3CDTF">2014-10-27T16:40:37Z</dcterms:created>
  <dcterms:modified xsi:type="dcterms:W3CDTF">2017-11-01T16:01:10Z</dcterms:modified>
</cp:coreProperties>
</file>