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4" r:id="rId2"/>
    <p:sldId id="405" r:id="rId3"/>
    <p:sldId id="398" r:id="rId4"/>
    <p:sldId id="399" r:id="rId5"/>
    <p:sldId id="400" r:id="rId6"/>
    <p:sldId id="385" r:id="rId7"/>
    <p:sldId id="386" r:id="rId8"/>
    <p:sldId id="388" r:id="rId9"/>
    <p:sldId id="387" r:id="rId10"/>
    <p:sldId id="393" r:id="rId11"/>
    <p:sldId id="395" r:id="rId12"/>
    <p:sldId id="406" r:id="rId13"/>
    <p:sldId id="397" r:id="rId14"/>
    <p:sldId id="407" r:id="rId15"/>
    <p:sldId id="390" r:id="rId16"/>
    <p:sldId id="391" r:id="rId17"/>
    <p:sldId id="392" r:id="rId18"/>
    <p:sldId id="40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Ángela García Sanz" initials="ÁG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00"/>
    <a:srgbClr val="C000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3" autoAdjust="0"/>
    <p:restoredTop sz="94675" autoAdjust="0"/>
  </p:normalViewPr>
  <p:slideViewPr>
    <p:cSldViewPr>
      <p:cViewPr>
        <p:scale>
          <a:sx n="77" d="100"/>
          <a:sy n="77" d="100"/>
        </p:scale>
        <p:origin x="-93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76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04946DF-4975-4919-9F53-A6393498ED6F}" type="datetimeFigureOut">
              <a:rPr lang="en-GB"/>
              <a:pPr>
                <a:defRPr/>
              </a:pPr>
              <a:t>05/11/2017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1D4E74-62C5-4E1F-A9B8-8508045D6FC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D93AC8-4DA6-4744-A836-F665BECFF98E}" type="datetimeFigureOut">
              <a:rPr lang="en-GB"/>
              <a:pPr>
                <a:defRPr/>
              </a:pPr>
              <a:t>05/11/2017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7F0E5B5-8C1E-427C-8B43-5C98F1169A8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UROFUSION PowerPoint MASTER DECKBLAT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s-ES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 anchor="t">
            <a:noAutofit/>
          </a:bodyPr>
          <a:lstStyle>
            <a:lvl1pPr algn="l">
              <a:defRPr sz="3600" b="1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the </a:t>
            </a:r>
            <a:r>
              <a:rPr lang="pl-PL" dirty="0" err="1" smtClean="0"/>
              <a:t>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Author </a:t>
            </a:r>
            <a:r>
              <a:rPr lang="pl-PL" dirty="0" err="1" smtClean="0"/>
              <a:t>or</a:t>
            </a:r>
            <a:r>
              <a:rPr lang="pl-PL" dirty="0" smtClean="0"/>
              <a:t> list of </a:t>
            </a:r>
            <a:r>
              <a:rPr lang="pl-PL" dirty="0" err="1" smtClean="0"/>
              <a:t>authors</a:t>
            </a:r>
            <a:endParaRPr lang="pl-PL" dirty="0" smtClean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-10143" y="5479740"/>
            <a:ext cx="4927177" cy="1308517"/>
            <a:chOff x="-10143" y="5479740"/>
            <a:chExt cx="4927177" cy="1308517"/>
          </a:xfrm>
        </p:grpSpPr>
        <p:pic>
          <p:nvPicPr>
            <p:cNvPr id="9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43" y="5517234"/>
              <a:ext cx="2267744" cy="37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Logo CEA 2012 © CE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35" y="5952871"/>
              <a:ext cx="481348" cy="39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s://www.sckcen.be/~/media/Images/Public/Logos/logosckbannerE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381328"/>
              <a:ext cx="3445151" cy="40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2"/>
            <p:cNvSpPr/>
            <p:nvPr/>
          </p:nvSpPr>
          <p:spPr>
            <a:xfrm>
              <a:off x="880822" y="6334439"/>
              <a:ext cx="2321299" cy="406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Picture 12" descr="http://www.irb.hr/extension/ez_irb/design/irb/images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24" y="6373597"/>
              <a:ext cx="466724" cy="3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://www.vtt.fi/_catalogs/masterpage/vtt/images/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58" y="6412406"/>
              <a:ext cx="818694" cy="28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ttp://wigner.mta.hu/sites/all/modules/wignerblokk/images/header_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24" y="5986791"/>
              <a:ext cx="802596" cy="28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lei.lt/_img/le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555" y="6400199"/>
              <a:ext cx="1126318" cy="27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615" y="5953732"/>
              <a:ext cx="661045" cy="396627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" y="5967341"/>
              <a:ext cx="895545" cy="378720"/>
            </a:xfrm>
            <a:prstGeom prst="rect">
              <a:avLst/>
            </a:prstGeom>
          </p:spPr>
        </p:pic>
        <p:pic>
          <p:nvPicPr>
            <p:cNvPr id="19" name="Picture 2" descr="http://www.enea.it/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746" y="5564327"/>
              <a:ext cx="2592288" cy="3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kit.edu/img/intern/logo_de_163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479740"/>
              <a:ext cx="807215" cy="42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5986791"/>
              <a:ext cx="742682" cy="31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25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457200"/>
          </a:xfrm>
        </p:spPr>
        <p:txBody>
          <a:bodyPr>
            <a:noAutofit/>
          </a:bodyPr>
          <a:lstStyle>
            <a:lvl1pPr algn="ctr">
              <a:lnSpc>
                <a:spcPts val="3200"/>
              </a:lnSpc>
              <a:defRPr sz="28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6525344"/>
            <a:ext cx="8239125" cy="268287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l-PL" dirty="0" smtClean="0"/>
              <a:t>D. Bernardi | WPENS</a:t>
            </a:r>
            <a:r>
              <a:rPr lang="it-IT" dirty="0" smtClean="0"/>
              <a:t> </a:t>
            </a:r>
            <a:r>
              <a:rPr lang="pl-PL" dirty="0" smtClean="0"/>
              <a:t>TM</a:t>
            </a:r>
            <a:r>
              <a:rPr lang="it-IT" dirty="0" smtClean="0"/>
              <a:t>#2</a:t>
            </a:r>
            <a:r>
              <a:rPr lang="pl-PL" dirty="0" smtClean="0"/>
              <a:t> | 5-7 Oct 2016 </a:t>
            </a:r>
            <a:r>
              <a:rPr lang="en-GB" dirty="0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738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title style</a:t>
            </a:r>
            <a:endParaRPr lang="en-GB" altLang="es-E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text styles</a:t>
            </a:r>
          </a:p>
          <a:p>
            <a:pPr lvl="1"/>
            <a:r>
              <a:rPr lang="en-US" altLang="es-ES" dirty="0" smtClean="0"/>
              <a:t>Second level</a:t>
            </a:r>
          </a:p>
          <a:p>
            <a:pPr lvl="2"/>
            <a:r>
              <a:rPr lang="en-US" altLang="es-ES" dirty="0" smtClean="0"/>
              <a:t>Third level</a:t>
            </a:r>
          </a:p>
          <a:p>
            <a:pPr lvl="3"/>
            <a:r>
              <a:rPr lang="en-US" altLang="es-ES" dirty="0" smtClean="0"/>
              <a:t>Fourth level</a:t>
            </a:r>
          </a:p>
          <a:p>
            <a:pPr lvl="4"/>
            <a:r>
              <a:rPr lang="en-US" altLang="es-ES" dirty="0" smtClean="0"/>
              <a:t>Fifth level</a:t>
            </a:r>
            <a:endParaRPr lang="en-GB" alt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8FD0FA-3FA7-4D0C-B286-1790BE42FDDC}" type="datetimeFigureOut">
              <a:rPr lang="en-GB" smtClean="0"/>
              <a:pPr>
                <a:defRPr/>
              </a:pPr>
              <a:t>05/11/2017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BFE7A-63C3-4696-BA76-19E63631F2AF}" type="slidenum">
              <a:rPr lang="en-GB" smtClean="0"/>
              <a:pPr>
                <a:defRPr/>
              </a:pPr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3568" y="44624"/>
            <a:ext cx="8133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1</a:t>
            </a:r>
            <a:r>
              <a:rPr lang="en-US" sz="2400" b="1" i="1" baseline="30000" dirty="0" smtClean="0"/>
              <a:t>st</a:t>
            </a:r>
            <a:r>
              <a:rPr lang="en-US" sz="2400" b="1" i="1" dirty="0" smtClean="0"/>
              <a:t> Workshop </a:t>
            </a:r>
            <a:r>
              <a:rPr lang="en-US" sz="2400" b="1" i="1" dirty="0"/>
              <a:t>on Advanced Neutron Source and its Application</a:t>
            </a:r>
            <a:endParaRPr lang="it-IT" sz="2400" dirty="0" smtClean="0"/>
          </a:p>
        </p:txBody>
      </p:sp>
      <p:sp>
        <p:nvSpPr>
          <p:cNvPr id="6" name="Tytuł 15"/>
          <p:cNvSpPr txBox="1">
            <a:spLocks/>
          </p:cNvSpPr>
          <p:nvPr/>
        </p:nvSpPr>
        <p:spPr bwMode="auto">
          <a:xfrm>
            <a:off x="611560" y="1556792"/>
            <a:ext cx="792050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Design and technical challenges of Li target for IFMIF-based neutron sources</a:t>
            </a:r>
            <a:endParaRPr lang="pl-PL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97234" y="3262650"/>
            <a:ext cx="281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Davide BERNARDI (ENEA)</a:t>
            </a:r>
            <a:endParaRPr lang="it-IT" sz="2000" i="1" dirty="0"/>
          </a:p>
        </p:txBody>
      </p:sp>
      <p:sp>
        <p:nvSpPr>
          <p:cNvPr id="8" name="Rettangolo 7"/>
          <p:cNvSpPr/>
          <p:nvPr/>
        </p:nvSpPr>
        <p:spPr>
          <a:xfrm>
            <a:off x="2581839" y="4941168"/>
            <a:ext cx="397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4-5 November, </a:t>
            </a:r>
            <a:r>
              <a:rPr lang="en-US" b="1" i="1" dirty="0" smtClean="0"/>
              <a:t>2017</a:t>
            </a:r>
            <a:r>
              <a:rPr lang="it-IT" dirty="0"/>
              <a:t> </a:t>
            </a:r>
            <a:r>
              <a:rPr lang="en-US" b="1" i="1" dirty="0" smtClean="0"/>
              <a:t>Aomori-city</a:t>
            </a:r>
            <a:r>
              <a:rPr lang="en-US" b="1" i="1" dirty="0"/>
              <a:t>, Japan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Erosion</a:t>
            </a:r>
            <a:r>
              <a:rPr lang="it-IT" dirty="0" smtClean="0"/>
              <a:t>/</a:t>
            </a:r>
            <a:r>
              <a:rPr lang="it-IT" dirty="0" err="1" smtClean="0"/>
              <a:t>corrosion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94320"/>
            <a:ext cx="2520279" cy="37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496" y="5301208"/>
            <a:ext cx="3193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Material</a:t>
            </a:r>
            <a:r>
              <a:rPr lang="it-IT" dirty="0" smtClean="0"/>
              <a:t>: EUROFER 97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Li </a:t>
            </a:r>
            <a:r>
              <a:rPr lang="it-IT" dirty="0" err="1" smtClean="0"/>
              <a:t>speed</a:t>
            </a:r>
            <a:r>
              <a:rPr lang="it-IT" dirty="0" smtClean="0"/>
              <a:t> = 15 m/s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T = 330 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N </a:t>
            </a:r>
            <a:r>
              <a:rPr lang="it-IT" dirty="0" err="1" smtClean="0"/>
              <a:t>concentration</a:t>
            </a:r>
            <a:r>
              <a:rPr lang="it-IT" dirty="0" smtClean="0"/>
              <a:t> </a:t>
            </a:r>
            <a:r>
              <a:rPr lang="it-IT" dirty="0" smtClean="0">
                <a:latin typeface="Verdana"/>
                <a:ea typeface="Verdana"/>
                <a:cs typeface="Verdana"/>
              </a:rPr>
              <a:t>~</a:t>
            </a:r>
            <a:r>
              <a:rPr lang="fr-FR" b="1" dirty="0" smtClean="0"/>
              <a:t>30 </a:t>
            </a:r>
            <a:r>
              <a:rPr lang="fr-FR" b="1" dirty="0" err="1" smtClean="0"/>
              <a:t>wppm</a:t>
            </a:r>
            <a:endParaRPr lang="fr-F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d</a:t>
            </a:r>
            <a:r>
              <a:rPr lang="fr-FR" dirty="0" smtClean="0"/>
              <a:t>uration: </a:t>
            </a:r>
            <a:r>
              <a:rPr lang="fr-FR" b="1" dirty="0" smtClean="0"/>
              <a:t>4000 </a:t>
            </a:r>
            <a:r>
              <a:rPr lang="fr-FR" b="1" dirty="0" err="1" smtClean="0"/>
              <a:t>hours</a:t>
            </a:r>
            <a:endParaRPr lang="fr-FR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153" y="4941168"/>
            <a:ext cx="232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/>
              <a:t>R</a:t>
            </a:r>
            <a:r>
              <a:rPr lang="it-IT" u="sng" dirty="0" err="1" smtClean="0"/>
              <a:t>ecent</a:t>
            </a:r>
            <a:r>
              <a:rPr lang="it-IT" u="sng" dirty="0" smtClean="0"/>
              <a:t> LIFUS-6 </a:t>
            </a:r>
            <a:r>
              <a:rPr lang="it-IT" u="sng" dirty="0" err="1" smtClean="0"/>
              <a:t>results</a:t>
            </a:r>
            <a:r>
              <a:rPr lang="it-IT" u="sng" dirty="0" smtClean="0"/>
              <a:t>:</a:t>
            </a:r>
            <a:endParaRPr lang="it-IT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635896" y="5624373"/>
            <a:ext cx="42273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E</a:t>
            </a:r>
            <a:r>
              <a:rPr lang="it-IT" sz="2400" b="1" dirty="0" err="1" smtClean="0">
                <a:solidFill>
                  <a:srgbClr val="FF0000"/>
                </a:solidFill>
              </a:rPr>
              <a:t>rosion</a:t>
            </a:r>
            <a:r>
              <a:rPr lang="it-IT" sz="2400" b="1" dirty="0" smtClean="0">
                <a:solidFill>
                  <a:srgbClr val="FF0000"/>
                </a:solidFill>
              </a:rPr>
              <a:t>/</a:t>
            </a:r>
            <a:r>
              <a:rPr lang="it-IT" sz="2400" b="1" dirty="0" err="1" smtClean="0">
                <a:solidFill>
                  <a:srgbClr val="FF0000"/>
                </a:solidFill>
              </a:rPr>
              <a:t>corrosion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seen</a:t>
            </a:r>
            <a:r>
              <a:rPr lang="it-IT" sz="2400" b="1" dirty="0" smtClean="0">
                <a:solidFill>
                  <a:srgbClr val="FF0000"/>
                </a:solidFill>
              </a:rPr>
              <a:t> to play no </a:t>
            </a:r>
            <a:r>
              <a:rPr lang="it-IT" sz="2400" b="1" dirty="0" err="1" smtClean="0">
                <a:solidFill>
                  <a:srgbClr val="FF0000"/>
                </a:solidFill>
              </a:rPr>
              <a:t>role</a:t>
            </a:r>
            <a:r>
              <a:rPr lang="it-IT" sz="2400" b="1" dirty="0" smtClean="0">
                <a:solidFill>
                  <a:srgbClr val="FF0000"/>
                </a:solidFill>
              </a:rPr>
              <a:t> on the BP </a:t>
            </a:r>
            <a:r>
              <a:rPr lang="it-IT" sz="2400" b="1" dirty="0" err="1" smtClean="0">
                <a:solidFill>
                  <a:srgbClr val="FF0000"/>
                </a:solidFill>
              </a:rPr>
              <a:t>lifetime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5" y="781922"/>
            <a:ext cx="5553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699792" y="480266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Max</a:t>
            </a:r>
            <a:r>
              <a:rPr lang="it-IT" b="1" dirty="0" smtClean="0"/>
              <a:t> </a:t>
            </a:r>
            <a:r>
              <a:rPr lang="it-IT" b="1" dirty="0" err="1" smtClean="0"/>
              <a:t>corrosion</a:t>
            </a:r>
            <a:r>
              <a:rPr lang="it-IT" b="1" dirty="0" smtClean="0"/>
              <a:t> </a:t>
            </a:r>
            <a:r>
              <a:rPr lang="it-IT" b="1" dirty="0" err="1" smtClean="0"/>
              <a:t>rates</a:t>
            </a:r>
            <a:r>
              <a:rPr lang="it-IT" b="1" dirty="0" smtClean="0"/>
              <a:t> </a:t>
            </a:r>
            <a:r>
              <a:rPr lang="it-IT" b="1" dirty="0" err="1" smtClean="0"/>
              <a:t>observed</a:t>
            </a:r>
            <a:r>
              <a:rPr lang="it-IT" b="1" dirty="0" smtClean="0"/>
              <a:t>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~</a:t>
            </a:r>
            <a:r>
              <a:rPr lang="it-IT" b="1" dirty="0" smtClean="0">
                <a:solidFill>
                  <a:srgbClr val="FF0000"/>
                </a:solidFill>
              </a:rPr>
              <a:t>0.25 µm/y in 4000 h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55624" y="876747"/>
            <a:ext cx="275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LIFUS-6 @ ENEA </a:t>
            </a:r>
            <a:r>
              <a:rPr lang="it-IT" dirty="0" err="1" smtClean="0"/>
              <a:t>Brasimone</a:t>
            </a:r>
            <a:endParaRPr lang="it-IT" dirty="0"/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27983" y="3901698"/>
            <a:ext cx="19045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IFMIF/EVEDA </a:t>
            </a:r>
            <a:r>
              <a:rPr lang="it-IT" b="1" dirty="0" err="1" smtClean="0"/>
              <a:t>validation</a:t>
            </a:r>
            <a:r>
              <a:rPr lang="it-IT" b="1" dirty="0" smtClean="0"/>
              <a:t> </a:t>
            </a:r>
            <a:r>
              <a:rPr lang="it-IT" b="1" dirty="0" err="1" smtClean="0"/>
              <a:t>results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Loss</a:t>
            </a:r>
            <a:r>
              <a:rPr lang="it-IT" dirty="0" smtClean="0"/>
              <a:t> of </a:t>
            </a:r>
            <a:r>
              <a:rPr lang="it-IT" dirty="0" err="1"/>
              <a:t>s</a:t>
            </a:r>
            <a:r>
              <a:rPr lang="it-IT" dirty="0" err="1" smtClean="0"/>
              <a:t>ealing</a:t>
            </a:r>
            <a:r>
              <a:rPr lang="it-IT" dirty="0" smtClean="0"/>
              <a:t> </a:t>
            </a:r>
            <a:r>
              <a:rPr lang="it-IT" dirty="0" err="1" smtClean="0"/>
              <a:t>gaskets</a:t>
            </a:r>
            <a:r>
              <a:rPr lang="it-IT" dirty="0" smtClean="0"/>
              <a:t> performance</a:t>
            </a:r>
            <a:endParaRPr lang="pl-PL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" y="1878199"/>
            <a:ext cx="2376264" cy="139457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3024" y="1115327"/>
            <a:ext cx="339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Helicoflex</a:t>
            </a:r>
            <a:r>
              <a:rPr lang="it-IT" b="1" dirty="0" smtClean="0"/>
              <a:t> HNV 200 </a:t>
            </a:r>
            <a:r>
              <a:rPr lang="it-IT" b="1" dirty="0" err="1" smtClean="0"/>
              <a:t>sealing</a:t>
            </a:r>
            <a:r>
              <a:rPr lang="it-IT" b="1" dirty="0" smtClean="0"/>
              <a:t> </a:t>
            </a:r>
            <a:r>
              <a:rPr lang="it-IT" b="1" dirty="0" err="1" smtClean="0"/>
              <a:t>gasket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24128" y="4852898"/>
            <a:ext cx="334386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latin typeface="+mn-lt"/>
              </a:rPr>
              <a:t>Suitability</a:t>
            </a:r>
            <a:r>
              <a:rPr lang="it-IT" sz="2200" b="1" dirty="0" smtClean="0">
                <a:latin typeface="+mn-lt"/>
              </a:rPr>
              <a:t> of the </a:t>
            </a:r>
            <a:r>
              <a:rPr lang="it-IT" sz="2200" b="1" dirty="0" err="1" smtClean="0">
                <a:latin typeface="+mn-lt"/>
              </a:rPr>
              <a:t>gasket</a:t>
            </a:r>
            <a:r>
              <a:rPr lang="it-IT" sz="2200" b="1" dirty="0" smtClean="0">
                <a:latin typeface="+mn-lt"/>
              </a:rPr>
              <a:t> </a:t>
            </a:r>
            <a:r>
              <a:rPr lang="it-IT" sz="2200" b="1" dirty="0" err="1" smtClean="0">
                <a:latin typeface="+mn-lt"/>
              </a:rPr>
              <a:t>proved</a:t>
            </a:r>
            <a:r>
              <a:rPr lang="it-IT" sz="2200" b="1" dirty="0" smtClean="0">
                <a:latin typeface="+mn-lt"/>
              </a:rPr>
              <a:t> </a:t>
            </a:r>
            <a:r>
              <a:rPr lang="it-IT" sz="2200" b="1" dirty="0" err="1" smtClean="0">
                <a:latin typeface="+mn-lt"/>
              </a:rPr>
              <a:t>only</a:t>
            </a:r>
            <a:r>
              <a:rPr lang="it-IT" sz="2200" b="1" dirty="0" smtClean="0">
                <a:latin typeface="+mn-lt"/>
              </a:rPr>
              <a:t> up to 5500 h</a:t>
            </a:r>
          </a:p>
        </p:txBody>
      </p:sp>
      <p:pic>
        <p:nvPicPr>
          <p:cNvPr id="2049" name="Immagine 61" descr="Descrizione: 7000h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" y="3674641"/>
            <a:ext cx="5667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72"/>
          <p:cNvSpPr>
            <a:spLocks noChangeArrowheads="1"/>
          </p:cNvSpPr>
          <p:nvPr/>
        </p:nvSpPr>
        <p:spPr bwMode="auto">
          <a:xfrm>
            <a:off x="683568" y="3861048"/>
            <a:ext cx="754380" cy="77343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30079" y="4055184"/>
            <a:ext cx="331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Test @ 5500 h: no </a:t>
            </a:r>
            <a:r>
              <a:rPr lang="it-IT" dirty="0" err="1" smtClean="0"/>
              <a:t>leakage</a:t>
            </a:r>
            <a:endParaRPr lang="it-IT" dirty="0" smtClean="0"/>
          </a:p>
          <a:p>
            <a:r>
              <a:rPr lang="it-IT" dirty="0" smtClean="0"/>
              <a:t>Test @ 7000 h: </a:t>
            </a:r>
            <a:r>
              <a:rPr lang="it-IT" dirty="0" err="1" smtClean="0"/>
              <a:t>leakage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45215" y="3356992"/>
            <a:ext cx="397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Post-test </a:t>
            </a:r>
            <a:r>
              <a:rPr lang="it-IT" b="1" dirty="0" err="1" smtClean="0">
                <a:solidFill>
                  <a:srgbClr val="C00000"/>
                </a:solidFill>
              </a:rPr>
              <a:t>analysis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after</a:t>
            </a:r>
            <a:r>
              <a:rPr lang="it-IT" b="1" dirty="0" smtClean="0">
                <a:solidFill>
                  <a:srgbClr val="C00000"/>
                </a:solidFill>
              </a:rPr>
              <a:t> 7000 h </a:t>
            </a:r>
            <a:r>
              <a:rPr lang="it-IT" b="1" dirty="0" err="1" smtClean="0">
                <a:solidFill>
                  <a:srgbClr val="C00000"/>
                </a:solidFill>
              </a:rPr>
              <a:t>exposure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730399" y="3750131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Test </a:t>
            </a:r>
            <a:r>
              <a:rPr lang="it-IT" u="sng" dirty="0" err="1"/>
              <a:t>r</a:t>
            </a:r>
            <a:r>
              <a:rPr lang="it-IT" u="sng" dirty="0" err="1" smtClean="0"/>
              <a:t>esults</a:t>
            </a:r>
            <a:r>
              <a:rPr lang="it-IT" dirty="0" smtClean="0"/>
              <a:t>: 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816415" y="5694347"/>
            <a:ext cx="3292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b</a:t>
            </a:r>
            <a:r>
              <a:rPr lang="it-IT" sz="1600" b="1" dirty="0" err="1" smtClean="0"/>
              <a:t>ut</a:t>
            </a:r>
            <a:r>
              <a:rPr lang="it-IT" sz="1600" dirty="0" smtClean="0"/>
              <a:t>…</a:t>
            </a:r>
            <a:r>
              <a:rPr lang="it-IT" sz="1600" dirty="0" err="1" smtClean="0"/>
              <a:t>suspect</a:t>
            </a:r>
            <a:r>
              <a:rPr lang="it-IT" sz="1600" dirty="0" smtClean="0"/>
              <a:t> of some </a:t>
            </a:r>
            <a:r>
              <a:rPr lang="it-IT" sz="1600" dirty="0" err="1" smtClean="0"/>
              <a:t>uncontrolled</a:t>
            </a:r>
            <a:r>
              <a:rPr lang="it-IT" sz="1600" dirty="0" smtClean="0"/>
              <a:t> </a:t>
            </a:r>
            <a:r>
              <a:rPr lang="it-IT" sz="1600" dirty="0" err="1" smtClean="0"/>
              <a:t>conditions</a:t>
            </a:r>
            <a:r>
              <a:rPr lang="it-IT" sz="1600" dirty="0" smtClean="0"/>
              <a:t> in the 7000 h test → </a:t>
            </a:r>
          </a:p>
          <a:p>
            <a:r>
              <a:rPr lang="it-IT" sz="1600" b="1" dirty="0" smtClean="0">
                <a:solidFill>
                  <a:srgbClr val="003399"/>
                </a:solidFill>
              </a:rPr>
              <a:t>more long-</a:t>
            </a:r>
            <a:r>
              <a:rPr lang="it-IT" sz="1600" b="1" dirty="0" err="1" smtClean="0">
                <a:solidFill>
                  <a:srgbClr val="003399"/>
                </a:solidFill>
              </a:rPr>
              <a:t>term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b="1" dirty="0" err="1" smtClean="0">
                <a:solidFill>
                  <a:srgbClr val="003399"/>
                </a:solidFill>
              </a:rPr>
              <a:t>tests</a:t>
            </a:r>
            <a:r>
              <a:rPr lang="it-IT" sz="1600" b="1" dirty="0" smtClean="0">
                <a:solidFill>
                  <a:srgbClr val="003399"/>
                </a:solidFill>
              </a:rPr>
              <a:t> are </a:t>
            </a:r>
            <a:r>
              <a:rPr lang="it-IT" sz="1600" b="1" dirty="0" err="1" smtClean="0">
                <a:solidFill>
                  <a:srgbClr val="003399"/>
                </a:solidFill>
              </a:rPr>
              <a:t>needed</a:t>
            </a:r>
            <a:endParaRPr lang="it-IT" sz="1600" b="1" dirty="0">
              <a:solidFill>
                <a:srgbClr val="003399"/>
              </a:solidFill>
            </a:endParaRPr>
          </a:p>
        </p:txBody>
      </p:sp>
      <p:pic>
        <p:nvPicPr>
          <p:cNvPr id="29" name="Immagin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95" y="685800"/>
            <a:ext cx="2725734" cy="2704880"/>
          </a:xfrm>
          <a:prstGeom prst="rect">
            <a:avLst/>
          </a:prstGeom>
          <a:noFill/>
        </p:spPr>
      </p:pic>
      <p:sp>
        <p:nvSpPr>
          <p:cNvPr id="24" name="CasellaDiTesto 23"/>
          <p:cNvSpPr txBox="1"/>
          <p:nvPr/>
        </p:nvSpPr>
        <p:spPr>
          <a:xfrm>
            <a:off x="6404398" y="2826801"/>
            <a:ext cx="266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T=350 °C</a:t>
            </a:r>
          </a:p>
          <a:p>
            <a:r>
              <a:rPr lang="it-IT" dirty="0" smtClean="0"/>
              <a:t>N </a:t>
            </a:r>
            <a:r>
              <a:rPr lang="it-IT" dirty="0" err="1" smtClean="0"/>
              <a:t>conc</a:t>
            </a:r>
            <a:r>
              <a:rPr lang="it-IT" dirty="0" smtClean="0"/>
              <a:t>. in Li &lt; 300 </a:t>
            </a:r>
            <a:r>
              <a:rPr lang="it-IT" dirty="0" err="1" smtClean="0"/>
              <a:t>wppm</a:t>
            </a:r>
            <a:r>
              <a:rPr lang="it-IT" dirty="0" smtClean="0"/>
              <a:t> (</a:t>
            </a:r>
            <a:r>
              <a:rPr lang="it-IT" dirty="0" err="1" smtClean="0"/>
              <a:t>certified</a:t>
            </a:r>
            <a:r>
              <a:rPr lang="it-IT" dirty="0" smtClean="0"/>
              <a:t> by </a:t>
            </a:r>
            <a:r>
              <a:rPr lang="it-IT" dirty="0" err="1" smtClean="0"/>
              <a:t>supplier</a:t>
            </a:r>
            <a:r>
              <a:rPr lang="it-IT" dirty="0" smtClean="0"/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424677" y="849480"/>
            <a:ext cx="2719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Exposure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tests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to </a:t>
            </a:r>
            <a:r>
              <a:rPr lang="it-IT" dirty="0" err="1" smtClean="0"/>
              <a:t>stagnant</a:t>
            </a:r>
            <a:r>
              <a:rPr lang="it-IT" dirty="0" smtClean="0"/>
              <a:t> Li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0070C0"/>
                </a:solidFill>
              </a:rPr>
              <a:t>up to 7000 h </a:t>
            </a:r>
            <a:r>
              <a:rPr lang="it-IT" dirty="0" err="1" smtClean="0"/>
              <a:t>at</a:t>
            </a:r>
            <a:r>
              <a:rPr lang="it-IT" dirty="0" smtClean="0"/>
              <a:t> ENEA </a:t>
            </a:r>
            <a:r>
              <a:rPr lang="it-IT" dirty="0" err="1" smtClean="0"/>
              <a:t>Brasimone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within</a:t>
            </a:r>
            <a:r>
              <a:rPr lang="it-IT" b="1" dirty="0" smtClean="0">
                <a:solidFill>
                  <a:srgbClr val="0070C0"/>
                </a:solidFill>
              </a:rPr>
              <a:t> IFMIF/EVEDA </a:t>
            </a:r>
            <a:r>
              <a:rPr lang="it-IT" dirty="0" err="1" smtClean="0"/>
              <a:t>validation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5906187" y="2524247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/>
              <a:t>Test </a:t>
            </a:r>
            <a:r>
              <a:rPr lang="it-IT" u="sng" dirty="0" err="1"/>
              <a:t>conditions</a:t>
            </a:r>
            <a:r>
              <a:rPr lang="it-IT" dirty="0"/>
              <a:t>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47664" y="1511017"/>
            <a:ext cx="2159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Outer jacket </a:t>
            </a:r>
            <a:r>
              <a:rPr lang="en-GB" sz="1400" dirty="0" smtClean="0"/>
              <a:t>: </a:t>
            </a:r>
            <a:r>
              <a:rPr lang="en-GB" sz="1400" dirty="0"/>
              <a:t>soft </a:t>
            </a:r>
            <a:r>
              <a:rPr lang="en-GB" sz="1400" dirty="0" smtClean="0"/>
              <a:t>iron</a:t>
            </a:r>
            <a:endParaRPr lang="it-IT" sz="1400" dirty="0"/>
          </a:p>
          <a:p>
            <a:r>
              <a:rPr lang="en-GB" sz="1400" dirty="0"/>
              <a:t>Spring: </a:t>
            </a:r>
            <a:r>
              <a:rPr lang="en-GB" sz="1400" dirty="0" err="1"/>
              <a:t>Nimonic</a:t>
            </a:r>
            <a:r>
              <a:rPr lang="en-GB" sz="1400" dirty="0"/>
              <a:t> </a:t>
            </a:r>
            <a:r>
              <a:rPr lang="en-GB" sz="1400" dirty="0" smtClean="0"/>
              <a:t>90</a:t>
            </a:r>
          </a:p>
          <a:p>
            <a:pPr lvl="0"/>
            <a:r>
              <a:rPr lang="en-GB" sz="1400" dirty="0" smtClean="0"/>
              <a:t>Inner lining: </a:t>
            </a:r>
            <a:r>
              <a:rPr lang="en-GB" sz="1400" dirty="0"/>
              <a:t>AISI </a:t>
            </a:r>
            <a:r>
              <a:rPr lang="en-GB" sz="1400" dirty="0" smtClean="0"/>
              <a:t>304</a:t>
            </a:r>
            <a:endParaRPr lang="it-IT" sz="1400" dirty="0"/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phenomena</a:t>
            </a:r>
            <a:endParaRPr lang="pl-P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052736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b="1" dirty="0" smtClean="0"/>
              <a:t>Thermal </a:t>
            </a:r>
            <a:r>
              <a:rPr lang="it-IT" sz="2000" b="1" dirty="0" err="1" smtClean="0"/>
              <a:t>creep</a:t>
            </a:r>
            <a:endParaRPr lang="it-IT" sz="2000" b="1" dirty="0" smtClean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633264" y="1556792"/>
            <a:ext cx="818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According to RCC-</a:t>
            </a:r>
            <a:r>
              <a:rPr lang="en-US" dirty="0" err="1"/>
              <a:t>MRx</a:t>
            </a:r>
            <a:r>
              <a:rPr lang="en-US" dirty="0"/>
              <a:t> (Tome 6</a:t>
            </a:r>
            <a:r>
              <a:rPr lang="en-US" dirty="0" smtClean="0"/>
              <a:t>), </a:t>
            </a:r>
            <a:r>
              <a:rPr lang="en-US" dirty="0"/>
              <a:t>for temperatures below 375°C </a:t>
            </a:r>
            <a:r>
              <a:rPr lang="en-US" dirty="0" smtClean="0"/>
              <a:t>EUROFER thermal </a:t>
            </a:r>
            <a:r>
              <a:rPr lang="en-US" dirty="0"/>
              <a:t>creep is negligible whatever the holding time, </a:t>
            </a:r>
            <a:r>
              <a:rPr lang="en-US" dirty="0" smtClean="0"/>
              <a:t>thus </a:t>
            </a:r>
            <a:r>
              <a:rPr lang="en-US" b="1" dirty="0" smtClean="0">
                <a:solidFill>
                  <a:srgbClr val="003399"/>
                </a:solidFill>
              </a:rPr>
              <a:t>at </a:t>
            </a:r>
            <a:r>
              <a:rPr lang="en-US" b="1" dirty="0">
                <a:solidFill>
                  <a:srgbClr val="003399"/>
                </a:solidFill>
              </a:rPr>
              <a:t>the TA operating temperature this effect is not </a:t>
            </a:r>
            <a:r>
              <a:rPr lang="en-US" b="1" dirty="0" smtClean="0">
                <a:solidFill>
                  <a:srgbClr val="003399"/>
                </a:solidFill>
              </a:rPr>
              <a:t>significant</a:t>
            </a:r>
            <a:endParaRPr lang="it-IT" b="1" dirty="0">
              <a:solidFill>
                <a:srgbClr val="003399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51520" y="2780928"/>
            <a:ext cx="8763272" cy="1610866"/>
            <a:chOff x="251520" y="2924944"/>
            <a:chExt cx="8763272" cy="1610866"/>
          </a:xfrm>
        </p:grpSpPr>
        <p:sp>
          <p:nvSpPr>
            <p:cNvPr id="8" name="Rettangolo 7"/>
            <p:cNvSpPr/>
            <p:nvPr/>
          </p:nvSpPr>
          <p:spPr>
            <a:xfrm>
              <a:off x="251520" y="2924944"/>
              <a:ext cx="1416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it-IT" sz="2000" b="1" dirty="0" err="1"/>
                <a:t>Swelling</a:t>
              </a:r>
              <a:endParaRPr lang="it-IT" sz="2000" b="1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86764" y="3335481"/>
              <a:ext cx="84280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For temperatures below 360 °C the Japanese RAFM steel F82H </a:t>
              </a:r>
              <a:r>
                <a:rPr lang="en-US" dirty="0" smtClean="0"/>
                <a:t>irradiated with heavy ion beams shows </a:t>
              </a:r>
              <a:r>
                <a:rPr lang="en-US" dirty="0"/>
                <a:t>a negligible swelling up to 50 </a:t>
              </a:r>
              <a:r>
                <a:rPr lang="en-US" dirty="0" err="1"/>
                <a:t>dpa</a:t>
              </a:r>
              <a:r>
                <a:rPr lang="en-US" dirty="0"/>
                <a:t>. EUROFER is also reported to show long swelling incubation times at low temperatures </a:t>
              </a:r>
              <a:r>
                <a:rPr lang="en-US" dirty="0" smtClean="0"/>
                <a:t>(</a:t>
              </a:r>
              <a:r>
                <a:rPr lang="en-US" i="1" dirty="0"/>
                <a:t>Material Property </a:t>
              </a:r>
              <a:r>
                <a:rPr lang="en-US" i="1" dirty="0" smtClean="0"/>
                <a:t>Handbook, </a:t>
              </a:r>
              <a:r>
                <a:rPr lang="en-US" dirty="0" err="1" smtClean="0"/>
                <a:t>EUROfusion</a:t>
              </a:r>
              <a:r>
                <a:rPr lang="en-US" dirty="0" smtClean="0"/>
                <a:t> WPMAT) and therefore </a:t>
              </a:r>
              <a:r>
                <a:rPr lang="en-US" b="1" dirty="0" smtClean="0">
                  <a:solidFill>
                    <a:srgbClr val="003399"/>
                  </a:solidFill>
                </a:rPr>
                <a:t>this effect is expected to be not relevant for the TA</a:t>
              </a:r>
              <a:r>
                <a:rPr lang="en-US" dirty="0" smtClean="0"/>
                <a:t> 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51520" y="4653136"/>
            <a:ext cx="8637868" cy="1440160"/>
            <a:chOff x="251520" y="4653136"/>
            <a:chExt cx="8637868" cy="1440160"/>
          </a:xfrm>
        </p:grpSpPr>
        <p:sp>
          <p:nvSpPr>
            <p:cNvPr id="9" name="Rettangolo 8"/>
            <p:cNvSpPr/>
            <p:nvPr/>
          </p:nvSpPr>
          <p:spPr>
            <a:xfrm>
              <a:off x="251520" y="4653136"/>
              <a:ext cx="230575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it-IT" sz="2000" b="1" dirty="0" err="1"/>
                <a:t>Irradiation</a:t>
              </a:r>
              <a:r>
                <a:rPr lang="it-IT" sz="2000" b="1" dirty="0"/>
                <a:t> </a:t>
              </a:r>
              <a:r>
                <a:rPr lang="it-IT" sz="2000" b="1" dirty="0" err="1"/>
                <a:t>creep</a:t>
              </a:r>
              <a:endParaRPr lang="it-IT" sz="2000" b="1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36460" y="5169966"/>
              <a:ext cx="83529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EUROFER presents </a:t>
              </a:r>
              <a:r>
                <a:rPr lang="en-US" b="1" dirty="0">
                  <a:solidFill>
                    <a:srgbClr val="003399"/>
                  </a:solidFill>
                </a:rPr>
                <a:t>a very low irradiation-creep deformation (less than 1%) after irradiation for 63 </a:t>
              </a:r>
              <a:r>
                <a:rPr lang="en-US" b="1" dirty="0" err="1">
                  <a:solidFill>
                    <a:srgbClr val="003399"/>
                  </a:solidFill>
                </a:rPr>
                <a:t>dpa</a:t>
              </a:r>
              <a:r>
                <a:rPr lang="en-US" b="1" dirty="0">
                  <a:solidFill>
                    <a:srgbClr val="003399"/>
                  </a:solidFill>
                </a:rPr>
                <a:t> at 325°C</a:t>
              </a:r>
              <a:r>
                <a:rPr lang="en-US" dirty="0"/>
                <a:t> (A. Alamo, </a:t>
              </a:r>
              <a:r>
                <a:rPr lang="en-US" i="1" dirty="0"/>
                <a:t>Post-Irradiation Examinations (PIE) of materials irradiated in BOR60 </a:t>
              </a:r>
              <a:r>
                <a:rPr lang="en-US" i="1" dirty="0" smtClean="0"/>
                <a:t>at 325°C </a:t>
              </a:r>
              <a:r>
                <a:rPr lang="en-US" i="1" dirty="0"/>
                <a:t>up to 42 </a:t>
              </a:r>
              <a:r>
                <a:rPr lang="en-US" i="1" dirty="0" err="1" smtClean="0"/>
                <a:t>dpa</a:t>
              </a:r>
              <a:r>
                <a:rPr lang="en-US" i="1" dirty="0" smtClean="0"/>
                <a:t> </a:t>
              </a:r>
              <a:r>
                <a:rPr lang="en-US" dirty="0" smtClean="0"/>
                <a:t>Final </a:t>
              </a:r>
              <a:r>
                <a:rPr lang="en-US" dirty="0"/>
                <a:t>Report - </a:t>
              </a:r>
              <a:r>
                <a:rPr lang="en-US" dirty="0" smtClean="0"/>
                <a:t>TW2-TTMS-001-D02)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1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and </a:t>
            </a:r>
            <a:r>
              <a:rPr lang="it-IT" dirty="0" err="1" smtClean="0"/>
              <a:t>conclusions</a:t>
            </a:r>
            <a:endParaRPr lang="pl-P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980728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/>
              <a:t>A </a:t>
            </a:r>
            <a:r>
              <a:rPr lang="it-IT" dirty="0" err="1" smtClean="0"/>
              <a:t>rough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assessment</a:t>
            </a:r>
            <a:r>
              <a:rPr lang="it-IT" b="1" dirty="0" smtClean="0">
                <a:solidFill>
                  <a:srgbClr val="003399"/>
                </a:solidFill>
              </a:rPr>
              <a:t> of the </a:t>
            </a:r>
            <a:r>
              <a:rPr lang="it-IT" b="1" dirty="0" err="1" smtClean="0">
                <a:solidFill>
                  <a:srgbClr val="003399"/>
                </a:solidFill>
              </a:rPr>
              <a:t>factors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limiting</a:t>
            </a:r>
            <a:r>
              <a:rPr lang="it-IT" b="1" dirty="0" smtClean="0">
                <a:solidFill>
                  <a:srgbClr val="003399"/>
                </a:solidFill>
              </a:rPr>
              <a:t> the TA </a:t>
            </a:r>
            <a:r>
              <a:rPr lang="it-IT" b="1" dirty="0" err="1" smtClean="0">
                <a:solidFill>
                  <a:srgbClr val="003399"/>
                </a:solidFill>
              </a:rPr>
              <a:t>lifetime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has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been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carried</a:t>
            </a:r>
            <a:r>
              <a:rPr lang="it-IT" dirty="0" smtClean="0"/>
              <a:t> out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literature</a:t>
            </a:r>
            <a:r>
              <a:rPr lang="it-IT" dirty="0" smtClean="0"/>
              <a:t> and </a:t>
            </a:r>
            <a:r>
              <a:rPr lang="it-IT" dirty="0" err="1" smtClean="0"/>
              <a:t>experimental</a:t>
            </a:r>
            <a:r>
              <a:rPr lang="it-IT" dirty="0" smtClean="0"/>
              <a:t> data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 </a:t>
            </a:r>
            <a:r>
              <a:rPr lang="it-IT" dirty="0" err="1" smtClean="0"/>
              <a:t>seem</a:t>
            </a:r>
            <a:r>
              <a:rPr lang="it-IT" dirty="0" smtClean="0"/>
              <a:t> to be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critical</a:t>
            </a:r>
            <a:r>
              <a:rPr lang="it-IT" dirty="0" smtClean="0"/>
              <a:t>: </a:t>
            </a:r>
            <a:r>
              <a:rPr lang="it-IT" b="1" dirty="0" err="1" smtClean="0">
                <a:solidFill>
                  <a:srgbClr val="003399"/>
                </a:solidFill>
              </a:rPr>
              <a:t>irradiation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embrittlement</a:t>
            </a:r>
            <a:r>
              <a:rPr lang="it-IT" dirty="0" smtClean="0"/>
              <a:t> of F/M </a:t>
            </a:r>
            <a:r>
              <a:rPr lang="it-IT" dirty="0" err="1" smtClean="0"/>
              <a:t>steel</a:t>
            </a:r>
            <a:r>
              <a:rPr lang="it-IT" dirty="0" smtClean="0"/>
              <a:t> and </a:t>
            </a:r>
            <a:r>
              <a:rPr lang="it-IT" b="1" dirty="0" err="1" smtClean="0">
                <a:solidFill>
                  <a:srgbClr val="003399"/>
                </a:solidFill>
              </a:rPr>
              <a:t>loss</a:t>
            </a:r>
            <a:r>
              <a:rPr lang="it-IT" b="1" dirty="0" smtClean="0">
                <a:solidFill>
                  <a:srgbClr val="003399"/>
                </a:solidFill>
              </a:rPr>
              <a:t> of </a:t>
            </a:r>
            <a:r>
              <a:rPr lang="it-IT" b="1" dirty="0" err="1" smtClean="0">
                <a:solidFill>
                  <a:srgbClr val="003399"/>
                </a:solidFill>
              </a:rPr>
              <a:t>gasket</a:t>
            </a:r>
            <a:r>
              <a:rPr lang="it-IT" b="1" dirty="0" smtClean="0">
                <a:solidFill>
                  <a:srgbClr val="003399"/>
                </a:solidFill>
              </a:rPr>
              <a:t> performance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dirty="0">
              <a:solidFill>
                <a:srgbClr val="003399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/>
              <a:t>In the </a:t>
            </a:r>
            <a:r>
              <a:rPr lang="it-IT" dirty="0" err="1" smtClean="0"/>
              <a:t>concerned</a:t>
            </a:r>
            <a:r>
              <a:rPr lang="it-IT" dirty="0" smtClean="0"/>
              <a:t> temperature </a:t>
            </a:r>
            <a:r>
              <a:rPr lang="it-IT" dirty="0" err="1" smtClean="0"/>
              <a:t>range</a:t>
            </a:r>
            <a:r>
              <a:rPr lang="it-IT" dirty="0" smtClean="0"/>
              <a:t>, </a:t>
            </a:r>
            <a:r>
              <a:rPr lang="it-IT" b="1" dirty="0">
                <a:solidFill>
                  <a:srgbClr val="003399"/>
                </a:solidFill>
              </a:rPr>
              <a:t>s</a:t>
            </a:r>
            <a:r>
              <a:rPr lang="it-IT" b="1" dirty="0" smtClean="0">
                <a:solidFill>
                  <a:srgbClr val="003399"/>
                </a:solidFill>
              </a:rPr>
              <a:t>trong DBTT </a:t>
            </a:r>
            <a:r>
              <a:rPr lang="it-IT" b="1" dirty="0" err="1" smtClean="0">
                <a:solidFill>
                  <a:srgbClr val="003399"/>
                </a:solidFill>
              </a:rPr>
              <a:t>shift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is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expected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even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at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low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doses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dirty="0" smtClean="0"/>
              <a:t>due to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displacement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and He production </a:t>
            </a:r>
            <a:r>
              <a:rPr lang="it-IT" dirty="0" err="1" smtClean="0"/>
              <a:t>effects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</a:p>
          <a:p>
            <a:endParaRPr lang="it-IT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countermeasure</a:t>
            </a:r>
            <a:r>
              <a:rPr lang="it-IT" dirty="0" smtClean="0"/>
              <a:t>, an </a:t>
            </a:r>
            <a:r>
              <a:rPr lang="it-IT" b="1" dirty="0" err="1" smtClean="0">
                <a:solidFill>
                  <a:srgbClr val="003399"/>
                </a:solidFill>
              </a:rPr>
              <a:t>increase</a:t>
            </a:r>
            <a:r>
              <a:rPr lang="it-IT" b="1" dirty="0" smtClean="0">
                <a:solidFill>
                  <a:srgbClr val="003399"/>
                </a:solidFill>
              </a:rPr>
              <a:t> of the TA </a:t>
            </a:r>
            <a:r>
              <a:rPr lang="it-IT" b="1" dirty="0" err="1" smtClean="0">
                <a:solidFill>
                  <a:srgbClr val="003399"/>
                </a:solidFill>
              </a:rPr>
              <a:t>operating</a:t>
            </a:r>
            <a:r>
              <a:rPr lang="it-IT" b="1" dirty="0" smtClean="0">
                <a:solidFill>
                  <a:srgbClr val="003399"/>
                </a:solidFill>
              </a:rPr>
              <a:t> temperature </a:t>
            </a:r>
            <a:r>
              <a:rPr lang="it-IT" dirty="0" smtClean="0">
                <a:latin typeface="+mn-lt"/>
              </a:rPr>
              <a:t>(up to </a:t>
            </a:r>
            <a:r>
              <a:rPr lang="it-IT" dirty="0">
                <a:latin typeface="+mn-lt"/>
                <a:ea typeface="Verdana"/>
                <a:cs typeface="Verdana"/>
              </a:rPr>
              <a:t>~</a:t>
            </a:r>
            <a:r>
              <a:rPr lang="it-IT" dirty="0" smtClean="0">
                <a:latin typeface="+mn-lt"/>
                <a:ea typeface="Verdana"/>
                <a:cs typeface="Verdana"/>
              </a:rPr>
              <a:t>350°-360 °C)</a:t>
            </a:r>
            <a:r>
              <a:rPr lang="it-IT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it-IT" dirty="0" smtClean="0">
                <a:latin typeface="+mn-lt"/>
              </a:rPr>
              <a:t>or a</a:t>
            </a:r>
            <a:r>
              <a:rPr lang="it-IT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  <a:latin typeface="+mn-lt"/>
              </a:rPr>
              <a:t>thermal</a:t>
            </a:r>
            <a:r>
              <a:rPr lang="it-IT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  <a:latin typeface="+mn-lt"/>
              </a:rPr>
              <a:t>annealing</a:t>
            </a:r>
            <a:r>
              <a:rPr lang="it-IT" b="1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considered</a:t>
            </a:r>
            <a:r>
              <a:rPr lang="it-IT" dirty="0" smtClean="0"/>
              <a:t> to </a:t>
            </a:r>
            <a:r>
              <a:rPr lang="it-IT" dirty="0" err="1" smtClean="0"/>
              <a:t>partially</a:t>
            </a:r>
            <a:r>
              <a:rPr lang="it-IT" dirty="0" smtClean="0"/>
              <a:t> </a:t>
            </a:r>
            <a:r>
              <a:rPr lang="it-IT" dirty="0" err="1" smtClean="0"/>
              <a:t>overcome</a:t>
            </a:r>
            <a:r>
              <a:rPr lang="it-IT" dirty="0"/>
              <a:t> </a:t>
            </a:r>
            <a:r>
              <a:rPr lang="it-IT" dirty="0" smtClean="0"/>
              <a:t>or </a:t>
            </a:r>
            <a:r>
              <a:rPr lang="it-IT" dirty="0" err="1" smtClean="0"/>
              <a:t>recover</a:t>
            </a:r>
            <a:r>
              <a:rPr lang="it-IT" dirty="0" smtClean="0"/>
              <a:t> the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embrittlement</a:t>
            </a:r>
            <a:endParaRPr lang="it-IT" dirty="0" smtClean="0"/>
          </a:p>
          <a:p>
            <a:pPr marL="285750" indent="-285750">
              <a:buFont typeface="Wingdings" pitchFamily="2" charset="2"/>
              <a:buChar char="q"/>
            </a:pPr>
            <a:endParaRPr lang="it-IT" dirty="0"/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 err="1">
                <a:solidFill>
                  <a:srgbClr val="003399"/>
                </a:solidFill>
              </a:rPr>
              <a:t>G</a:t>
            </a:r>
            <a:r>
              <a:rPr lang="it-IT" b="1" dirty="0" err="1" smtClean="0">
                <a:solidFill>
                  <a:srgbClr val="003399"/>
                </a:solidFill>
              </a:rPr>
              <a:t>asket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integrity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proved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only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until</a:t>
            </a:r>
            <a:r>
              <a:rPr lang="it-IT" b="1" dirty="0" smtClean="0">
                <a:solidFill>
                  <a:srgbClr val="003399"/>
                </a:solidFill>
              </a:rPr>
              <a:t> 5500 h</a:t>
            </a:r>
          </a:p>
          <a:p>
            <a:endParaRPr lang="it-IT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it-IT" dirty="0" err="1" smtClean="0"/>
              <a:t>However</a:t>
            </a:r>
            <a:r>
              <a:rPr lang="it-IT" dirty="0" smtClean="0"/>
              <a:t>…</a:t>
            </a:r>
            <a:r>
              <a:rPr lang="it-IT" dirty="0" err="1" smtClean="0"/>
              <a:t>gasket</a:t>
            </a:r>
            <a:r>
              <a:rPr lang="it-IT" dirty="0" smtClean="0"/>
              <a:t> </a:t>
            </a:r>
            <a:r>
              <a:rPr lang="it-IT" dirty="0" err="1" smtClean="0"/>
              <a:t>exposure</a:t>
            </a:r>
            <a:r>
              <a:rPr lang="it-IT" dirty="0" smtClean="0"/>
              <a:t> test @ 7000 h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jeopardized</a:t>
            </a:r>
            <a:r>
              <a:rPr lang="it-IT" dirty="0" smtClean="0"/>
              <a:t> by some </a:t>
            </a:r>
            <a:r>
              <a:rPr lang="it-IT" dirty="0" err="1" smtClean="0"/>
              <a:t>unexpected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(air </a:t>
            </a:r>
            <a:r>
              <a:rPr lang="it-IT" dirty="0" err="1" smtClean="0"/>
              <a:t>entrance</a:t>
            </a:r>
            <a:r>
              <a:rPr lang="it-IT" dirty="0" smtClean="0"/>
              <a:t>, </a:t>
            </a:r>
            <a:r>
              <a:rPr lang="it-IT" dirty="0" err="1" smtClean="0"/>
              <a:t>oxidations</a:t>
            </a:r>
            <a:r>
              <a:rPr lang="it-IT" dirty="0" smtClean="0"/>
              <a:t>,…) </a:t>
            </a:r>
            <a:r>
              <a:rPr lang="it-IT" dirty="0" smtClean="0">
                <a:latin typeface="+mn-lt"/>
                <a:cs typeface="Times New Roman"/>
              </a:rPr>
              <a:t>→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b="1" dirty="0">
                <a:solidFill>
                  <a:srgbClr val="003399"/>
                </a:solidFill>
              </a:rPr>
              <a:t>a</a:t>
            </a:r>
            <a:r>
              <a:rPr lang="it-IT" b="1" dirty="0" smtClean="0">
                <a:solidFill>
                  <a:srgbClr val="003399"/>
                </a:solidFill>
              </a:rPr>
              <a:t> more </a:t>
            </a:r>
            <a:r>
              <a:rPr lang="it-IT" b="1" dirty="0" err="1" smtClean="0">
                <a:solidFill>
                  <a:srgbClr val="003399"/>
                </a:solidFill>
              </a:rPr>
              <a:t>extensive</a:t>
            </a:r>
            <a:r>
              <a:rPr lang="it-IT" b="1" dirty="0" smtClean="0">
                <a:solidFill>
                  <a:srgbClr val="003399"/>
                </a:solidFill>
              </a:rPr>
              <a:t> test </a:t>
            </a:r>
            <a:r>
              <a:rPr lang="it-IT" b="1" dirty="0" err="1" smtClean="0">
                <a:solidFill>
                  <a:srgbClr val="003399"/>
                </a:solidFill>
              </a:rPr>
              <a:t>campaign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is</a:t>
            </a:r>
            <a:r>
              <a:rPr lang="it-IT" b="1" dirty="0" smtClean="0">
                <a:solidFill>
                  <a:srgbClr val="003399"/>
                </a:solidFill>
              </a:rPr>
              <a:t> </a:t>
            </a:r>
            <a:r>
              <a:rPr lang="it-IT" b="1" dirty="0" err="1" smtClean="0">
                <a:solidFill>
                  <a:srgbClr val="003399"/>
                </a:solidFill>
              </a:rPr>
              <a:t>needed</a:t>
            </a:r>
            <a:r>
              <a:rPr lang="it-IT" b="1" dirty="0" smtClean="0">
                <a:solidFill>
                  <a:srgbClr val="003399"/>
                </a:solidFill>
              </a:rPr>
              <a:t> for the full </a:t>
            </a:r>
            <a:r>
              <a:rPr lang="it-IT" b="1" dirty="0" err="1" smtClean="0">
                <a:solidFill>
                  <a:srgbClr val="003399"/>
                </a:solidFill>
              </a:rPr>
              <a:t>qualification</a:t>
            </a:r>
            <a:r>
              <a:rPr lang="it-IT" b="1" dirty="0" smtClean="0">
                <a:solidFill>
                  <a:srgbClr val="003399"/>
                </a:solidFill>
              </a:rPr>
              <a:t> of the </a:t>
            </a:r>
            <a:r>
              <a:rPr lang="it-IT" b="1" dirty="0" err="1" smtClean="0">
                <a:solidFill>
                  <a:srgbClr val="003399"/>
                </a:solidFill>
              </a:rPr>
              <a:t>gasket</a:t>
            </a:r>
            <a:r>
              <a:rPr lang="it-IT" dirty="0" smtClean="0"/>
              <a:t> (</a:t>
            </a:r>
            <a:r>
              <a:rPr lang="it-IT" dirty="0" err="1" smtClean="0"/>
              <a:t>possibly</a:t>
            </a:r>
            <a:r>
              <a:rPr lang="it-IT" dirty="0" smtClean="0"/>
              <a:t>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irradiation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43808" y="2708920"/>
            <a:ext cx="3089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err="1" smtClean="0"/>
              <a:t>Thank</a:t>
            </a:r>
            <a:r>
              <a:rPr lang="it-IT" sz="5400" dirty="0" smtClean="0"/>
              <a:t> </a:t>
            </a:r>
            <a:r>
              <a:rPr lang="it-IT" sz="5400" dirty="0" err="1" smtClean="0"/>
              <a:t>you</a:t>
            </a:r>
            <a:endParaRPr lang="it-IT" sz="5400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6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Irradiation</a:t>
            </a:r>
            <a:r>
              <a:rPr lang="it-IT" dirty="0"/>
              <a:t> </a:t>
            </a:r>
            <a:r>
              <a:rPr lang="it-IT" dirty="0" err="1"/>
              <a:t>embrittlement</a:t>
            </a:r>
            <a:r>
              <a:rPr lang="it-IT" dirty="0"/>
              <a:t> </a:t>
            </a:r>
            <a:r>
              <a:rPr lang="it-IT" dirty="0" smtClean="0"/>
              <a:t>/3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5" y="1014056"/>
            <a:ext cx="6192688" cy="48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 rot="16200000">
            <a:off x="-315208" y="3203684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∆DBTT [°C]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31922" y="586303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Dose [</a:t>
            </a:r>
            <a:r>
              <a:rPr lang="it-IT" dirty="0" err="1" smtClean="0"/>
              <a:t>dpa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52454" y="4064297"/>
            <a:ext cx="24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07829" y="3150809"/>
            <a:ext cx="15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extra He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7328" y="1916832"/>
            <a:ext cx="31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Total ∆DBTT(</a:t>
            </a:r>
            <a:r>
              <a:rPr lang="it-IT" dirty="0" err="1" smtClean="0"/>
              <a:t>rad</a:t>
            </a:r>
            <a:r>
              <a:rPr lang="it-IT" dirty="0" smtClean="0"/>
              <a:t>. </a:t>
            </a:r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/>
              <a:t>+</a:t>
            </a:r>
            <a:r>
              <a:rPr lang="it-IT" dirty="0" smtClean="0"/>
              <a:t> He)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72201" y="2402304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b="1" dirty="0" smtClean="0">
                <a:solidFill>
                  <a:srgbClr val="00B050"/>
                </a:solidFill>
              </a:rPr>
              <a:t>13 </a:t>
            </a:r>
            <a:r>
              <a:rPr lang="it-IT" b="1" dirty="0" err="1" smtClean="0">
                <a:solidFill>
                  <a:srgbClr val="00B050"/>
                </a:solidFill>
              </a:rPr>
              <a:t>appm</a:t>
            </a:r>
            <a:r>
              <a:rPr lang="it-IT" b="1" dirty="0" smtClean="0">
                <a:solidFill>
                  <a:srgbClr val="00B050"/>
                </a:solidFill>
              </a:rPr>
              <a:t> He/</a:t>
            </a:r>
            <a:r>
              <a:rPr lang="it-IT" b="1" dirty="0" err="1" smtClean="0">
                <a:solidFill>
                  <a:srgbClr val="00B050"/>
                </a:solidFill>
              </a:rPr>
              <a:t>dpa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evaluated</a:t>
            </a:r>
            <a:r>
              <a:rPr lang="it-IT" dirty="0" smtClean="0"/>
              <a:t> from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TA under DONES </a:t>
            </a:r>
            <a:r>
              <a:rPr lang="it-IT" dirty="0" err="1" smtClean="0"/>
              <a:t>conditions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Irradiation</a:t>
            </a:r>
            <a:r>
              <a:rPr lang="it-IT" dirty="0"/>
              <a:t> </a:t>
            </a:r>
            <a:r>
              <a:rPr lang="it-IT" dirty="0" err="1"/>
              <a:t>embrittlement</a:t>
            </a:r>
            <a:r>
              <a:rPr lang="it-IT" dirty="0"/>
              <a:t> </a:t>
            </a:r>
            <a:r>
              <a:rPr lang="it-IT" dirty="0" smtClean="0"/>
              <a:t>/4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2" y="1521319"/>
            <a:ext cx="5506574" cy="437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658345" y="2665527"/>
            <a:ext cx="2545503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203848" y="2665527"/>
            <a:ext cx="0" cy="302433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16200000">
            <a:off x="-323259" y="3078581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DBTT [°C]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34516" y="588401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Dose [</a:t>
            </a:r>
            <a:r>
              <a:rPr lang="it-IT" dirty="0" err="1" smtClean="0"/>
              <a:t>dpa</a:t>
            </a:r>
            <a:r>
              <a:rPr lang="it-IT" dirty="0" smtClean="0"/>
              <a:t>]</a:t>
            </a:r>
            <a:endParaRPr lang="it-IT" dirty="0"/>
          </a:p>
        </p:txBody>
      </p:sp>
      <p:pic>
        <p:nvPicPr>
          <p:cNvPr id="10" name="Immagine 9"/>
          <p:cNvPicPr/>
          <p:nvPr/>
        </p:nvPicPr>
        <p:blipFill rotWithShape="1">
          <a:blip r:embed="rId3"/>
          <a:srcRect l="24453"/>
          <a:stretch/>
        </p:blipFill>
        <p:spPr bwMode="auto">
          <a:xfrm>
            <a:off x="5796741" y="2595493"/>
            <a:ext cx="2159635" cy="174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2542" r="84874" b="64618"/>
          <a:stretch/>
        </p:blipFill>
        <p:spPr bwMode="auto">
          <a:xfrm>
            <a:off x="8028384" y="2595493"/>
            <a:ext cx="1079500" cy="1880235"/>
          </a:xfrm>
          <a:prstGeom prst="rect">
            <a:avLst/>
          </a:prstGeom>
          <a:ln w="9525">
            <a:solidFill>
              <a:srgbClr val="000000"/>
            </a:solidFill>
            <a:miter lim="8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6101713" y="4870901"/>
            <a:ext cx="271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BP </a:t>
            </a:r>
            <a:r>
              <a:rPr lang="it-IT" dirty="0" err="1" smtClean="0"/>
              <a:t>operating</a:t>
            </a:r>
            <a:r>
              <a:rPr lang="it-IT" dirty="0" smtClean="0"/>
              <a:t> temperature: </a:t>
            </a:r>
            <a:r>
              <a:rPr lang="it-IT" dirty="0" smtClean="0">
                <a:latin typeface="Verdana"/>
                <a:ea typeface="Verdana"/>
                <a:cs typeface="Verdana"/>
              </a:rPr>
              <a:t>~</a:t>
            </a:r>
            <a:r>
              <a:rPr lang="it-IT" dirty="0" smtClean="0"/>
              <a:t>250-300 °C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658345" y="2449503"/>
            <a:ext cx="4571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331640" y="1259468"/>
            <a:ext cx="279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DBTT = -90 °C + </a:t>
            </a:r>
            <a:r>
              <a:rPr lang="el-GR" dirty="0" smtClean="0">
                <a:latin typeface="+mn-lt"/>
                <a:ea typeface="Verdana"/>
                <a:cs typeface="Verdana"/>
              </a:rPr>
              <a:t>Δ</a:t>
            </a:r>
            <a:r>
              <a:rPr lang="it-IT" dirty="0" smtClean="0">
                <a:latin typeface="+mn-lt"/>
                <a:ea typeface="Verdana"/>
                <a:cs typeface="Verdana"/>
              </a:rPr>
              <a:t>DBTT </a:t>
            </a:r>
            <a:r>
              <a:rPr lang="it-IT" dirty="0" err="1" smtClean="0">
                <a:latin typeface="+mn-lt"/>
                <a:ea typeface="Verdana"/>
                <a:cs typeface="Verdana"/>
              </a:rPr>
              <a:t>total</a:t>
            </a:r>
            <a:endParaRPr lang="it-IT" dirty="0"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539652" y="6093296"/>
            <a:ext cx="556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BP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lifetime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~20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dpa</a:t>
            </a:r>
            <a:r>
              <a:rPr lang="it-IT" b="1" dirty="0" smtClean="0"/>
              <a:t> </a:t>
            </a:r>
            <a:r>
              <a:rPr lang="it-IT" b="1" dirty="0" smtClean="0">
                <a:latin typeface="Times New Roman"/>
                <a:cs typeface="Times New Roman"/>
              </a:rPr>
              <a:t>→</a:t>
            </a:r>
            <a:r>
              <a:rPr lang="it-IT" b="1" dirty="0" smtClean="0"/>
              <a:t> 20/30*12 </a:t>
            </a:r>
            <a:r>
              <a:rPr lang="it-IT" b="1" dirty="0" smtClean="0">
                <a:latin typeface="Verdana"/>
                <a:ea typeface="Verdana"/>
                <a:cs typeface="Verdana"/>
              </a:rPr>
              <a:t>~ 8 </a:t>
            </a:r>
            <a:r>
              <a:rPr lang="it-IT" b="1" dirty="0" err="1" smtClean="0">
                <a:latin typeface="Verdana"/>
                <a:ea typeface="Verdana"/>
                <a:cs typeface="Verdana"/>
              </a:rPr>
              <a:t>months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983786" y="820068"/>
            <a:ext cx="242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DBTT of </a:t>
            </a:r>
            <a:r>
              <a:rPr lang="it-IT" sz="1400" dirty="0" err="1" smtClean="0"/>
              <a:t>unirradiated</a:t>
            </a:r>
            <a:r>
              <a:rPr lang="it-IT" sz="1400" dirty="0" smtClean="0"/>
              <a:t> EUROFER</a:t>
            </a:r>
            <a:endParaRPr lang="it-IT" sz="1400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2174467" y="1099230"/>
            <a:ext cx="60049" cy="241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947624" y="1701547"/>
            <a:ext cx="302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BP </a:t>
            </a:r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under DONES </a:t>
            </a:r>
            <a:r>
              <a:rPr lang="it-IT" dirty="0" err="1" smtClean="0"/>
              <a:t>conditions</a:t>
            </a:r>
            <a:r>
              <a:rPr lang="it-IT" dirty="0" smtClean="0"/>
              <a:t> (5 MW </a:t>
            </a:r>
            <a:r>
              <a:rPr lang="it-IT" dirty="0" err="1" smtClean="0"/>
              <a:t>beam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2049" name="Connettore 2 2048"/>
          <p:cNvCxnSpPr/>
          <p:nvPr/>
        </p:nvCxnSpPr>
        <p:spPr>
          <a:xfrm>
            <a:off x="3308785" y="5689863"/>
            <a:ext cx="452226" cy="32586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CasellaDiTesto 2057"/>
          <p:cNvSpPr txBox="1"/>
          <p:nvPr/>
        </p:nvSpPr>
        <p:spPr>
          <a:xfrm>
            <a:off x="3702189" y="856911"/>
            <a:ext cx="5441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accent6">
                    <a:lumMod val="75000"/>
                  </a:schemeClr>
                </a:solidFill>
              </a:rPr>
              <a:t>Lifetime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6">
                    <a:lumMod val="75000"/>
                  </a:schemeClr>
                </a:solidFill>
              </a:rPr>
              <a:t>estimation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 due to </a:t>
            </a:r>
            <a:r>
              <a:rPr lang="it-IT" sz="2000" dirty="0" err="1" smtClean="0">
                <a:solidFill>
                  <a:schemeClr val="accent6">
                    <a:lumMod val="75000"/>
                  </a:schemeClr>
                </a:solidFill>
              </a:rPr>
              <a:t>dpa+He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6">
                    <a:lumMod val="75000"/>
                  </a:schemeClr>
                </a:solidFill>
              </a:rPr>
              <a:t>embrittlement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427984" y="5301208"/>
            <a:ext cx="0" cy="342218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588651" y="4973342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3300"/>
                </a:solidFill>
              </a:rPr>
              <a:t>1 </a:t>
            </a:r>
            <a:r>
              <a:rPr lang="it-IT" dirty="0" err="1" smtClean="0">
                <a:solidFill>
                  <a:srgbClr val="FF3300"/>
                </a:solidFill>
              </a:rPr>
              <a:t>fpy</a:t>
            </a:r>
            <a:r>
              <a:rPr lang="it-IT" dirty="0" smtClean="0">
                <a:solidFill>
                  <a:srgbClr val="FF3300"/>
                </a:solidFill>
              </a:rPr>
              <a:t> </a:t>
            </a:r>
            <a:r>
              <a:rPr lang="it-IT" dirty="0" err="1" smtClean="0">
                <a:solidFill>
                  <a:srgbClr val="FF3300"/>
                </a:solidFill>
              </a:rPr>
              <a:t>irradiation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48859" y="6253350"/>
            <a:ext cx="523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3399"/>
                </a:solidFill>
              </a:rPr>
              <a:t>Rather</a:t>
            </a:r>
            <a:r>
              <a:rPr lang="it-IT" dirty="0" smtClean="0">
                <a:solidFill>
                  <a:srgbClr val="003399"/>
                </a:solidFill>
              </a:rPr>
              <a:t> conservative due to </a:t>
            </a:r>
            <a:r>
              <a:rPr lang="it-IT" dirty="0" err="1" smtClean="0">
                <a:solidFill>
                  <a:srgbClr val="003399"/>
                </a:solidFill>
              </a:rPr>
              <a:t>probable</a:t>
            </a:r>
            <a:endParaRPr lang="it-IT" dirty="0" smtClean="0">
              <a:solidFill>
                <a:srgbClr val="003399"/>
              </a:solidFill>
            </a:endParaRPr>
          </a:p>
          <a:p>
            <a:r>
              <a:rPr lang="it-IT" dirty="0" err="1">
                <a:solidFill>
                  <a:srgbClr val="003399"/>
                </a:solidFill>
              </a:rPr>
              <a:t>o</a:t>
            </a:r>
            <a:r>
              <a:rPr lang="it-IT" dirty="0" err="1" smtClean="0">
                <a:solidFill>
                  <a:srgbClr val="003399"/>
                </a:solidFill>
              </a:rPr>
              <a:t>verestimation</a:t>
            </a:r>
            <a:r>
              <a:rPr lang="it-IT" dirty="0" smtClean="0">
                <a:solidFill>
                  <a:srgbClr val="003399"/>
                </a:solidFill>
              </a:rPr>
              <a:t> of He-</a:t>
            </a:r>
            <a:r>
              <a:rPr lang="it-IT" dirty="0" err="1" smtClean="0">
                <a:solidFill>
                  <a:srgbClr val="003399"/>
                </a:solidFill>
              </a:rPr>
              <a:t>induced</a:t>
            </a:r>
            <a:r>
              <a:rPr lang="it-IT" dirty="0" smtClean="0">
                <a:solidFill>
                  <a:srgbClr val="003399"/>
                </a:solidFill>
              </a:rPr>
              <a:t> </a:t>
            </a:r>
            <a:r>
              <a:rPr lang="it-IT" dirty="0" err="1" smtClean="0">
                <a:solidFill>
                  <a:srgbClr val="003399"/>
                </a:solidFill>
              </a:rPr>
              <a:t>effect</a:t>
            </a:r>
            <a:r>
              <a:rPr lang="it-IT" dirty="0" smtClean="0">
                <a:solidFill>
                  <a:srgbClr val="003399"/>
                </a:solidFill>
              </a:rPr>
              <a:t> in B-</a:t>
            </a:r>
            <a:r>
              <a:rPr lang="it-IT" dirty="0" err="1" smtClean="0">
                <a:solidFill>
                  <a:srgbClr val="003399"/>
                </a:solidFill>
              </a:rPr>
              <a:t>doped</a:t>
            </a:r>
            <a:r>
              <a:rPr lang="it-IT" dirty="0" smtClean="0">
                <a:solidFill>
                  <a:srgbClr val="003399"/>
                </a:solidFill>
              </a:rPr>
              <a:t> </a:t>
            </a:r>
            <a:r>
              <a:rPr lang="it-IT" dirty="0" err="1" smtClean="0">
                <a:solidFill>
                  <a:srgbClr val="003399"/>
                </a:solidFill>
              </a:rPr>
              <a:t>steel</a:t>
            </a:r>
            <a:endParaRPr lang="it-IT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</a:t>
            </a:r>
            <a:r>
              <a:rPr lang="it-IT" dirty="0" err="1" smtClean="0"/>
              <a:t>welling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032524" cy="410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836712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E. </a:t>
            </a:r>
            <a:r>
              <a:rPr lang="en-US" sz="1400" dirty="0" err="1" smtClean="0">
                <a:latin typeface="+mn-lt"/>
              </a:rPr>
              <a:t>Wakai</a:t>
            </a:r>
            <a:r>
              <a:rPr lang="en-US" sz="1400" dirty="0" smtClean="0">
                <a:latin typeface="+mn-lt"/>
              </a:rPr>
              <a:t> et al., </a:t>
            </a:r>
            <a:r>
              <a:rPr lang="en-US" sz="1400" i="1" dirty="0" smtClean="0">
                <a:latin typeface="+mn-lt"/>
              </a:rPr>
              <a:t>Effect </a:t>
            </a:r>
            <a:r>
              <a:rPr lang="en-US" sz="1400" i="1" dirty="0">
                <a:latin typeface="+mn-lt"/>
              </a:rPr>
              <a:t>of gas atoms and displacement damage </a:t>
            </a:r>
            <a:r>
              <a:rPr lang="en-US" sz="1400" i="1" dirty="0" smtClean="0">
                <a:latin typeface="+mn-lt"/>
              </a:rPr>
              <a:t>on mechanical </a:t>
            </a:r>
            <a:r>
              <a:rPr lang="en-US" sz="1400" i="1" dirty="0">
                <a:latin typeface="+mn-lt"/>
              </a:rPr>
              <a:t>properties and microstructures of </a:t>
            </a:r>
            <a:r>
              <a:rPr lang="en-US" sz="1400" i="1" dirty="0" smtClean="0">
                <a:latin typeface="+mn-lt"/>
              </a:rPr>
              <a:t>F82H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Journal of Nuclear Materials 356 (2006) 95–104</a:t>
            </a:r>
            <a:endParaRPr lang="it-IT" sz="140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4061971"/>
            <a:ext cx="32038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ual-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ion</a:t>
            </a:r>
            <a:r>
              <a:rPr lang="it-IT" dirty="0" smtClean="0"/>
              <a:t>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Fe3+ </a:t>
            </a:r>
            <a:r>
              <a:rPr lang="it-IT" dirty="0" err="1" smtClean="0"/>
              <a:t>ions</a:t>
            </a:r>
            <a:r>
              <a:rPr lang="it-IT" dirty="0" smtClean="0"/>
              <a:t> @ </a:t>
            </a:r>
            <a:r>
              <a:rPr lang="it-IT" dirty="0"/>
              <a:t>10.5 </a:t>
            </a:r>
            <a:r>
              <a:rPr lang="it-IT" dirty="0" err="1" smtClean="0"/>
              <a:t>MeV</a:t>
            </a:r>
            <a:endParaRPr lang="it-IT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He+ </a:t>
            </a:r>
            <a:r>
              <a:rPr lang="it-IT" dirty="0" err="1" smtClean="0"/>
              <a:t>ions</a:t>
            </a:r>
            <a:r>
              <a:rPr lang="it-IT" dirty="0" smtClean="0"/>
              <a:t> @ </a:t>
            </a:r>
            <a:r>
              <a:rPr lang="it-IT" dirty="0"/>
              <a:t>1.05 </a:t>
            </a:r>
            <a:r>
              <a:rPr lang="it-IT" dirty="0" err="1" smtClean="0"/>
              <a:t>MeV</a:t>
            </a:r>
            <a:endParaRPr lang="it-IT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50 </a:t>
            </a:r>
            <a:r>
              <a:rPr lang="it-IT" dirty="0" err="1" smtClean="0"/>
              <a:t>dpa</a:t>
            </a:r>
            <a:r>
              <a:rPr lang="it-IT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10-15 </a:t>
            </a:r>
            <a:r>
              <a:rPr lang="it-IT" dirty="0" err="1"/>
              <a:t>appm</a:t>
            </a:r>
            <a:r>
              <a:rPr lang="it-IT" dirty="0"/>
              <a:t> </a:t>
            </a:r>
            <a:r>
              <a:rPr lang="it-IT" dirty="0" smtClean="0"/>
              <a:t>He/</a:t>
            </a:r>
            <a:r>
              <a:rPr lang="it-IT" dirty="0" err="1" smtClean="0"/>
              <a:t>dpa</a:t>
            </a:r>
            <a:r>
              <a:rPr lang="it-IT" dirty="0" smtClean="0"/>
              <a:t> </a:t>
            </a:r>
            <a:r>
              <a:rPr lang="it-IT" sz="1600" dirty="0" smtClean="0"/>
              <a:t>(</a:t>
            </a:r>
            <a:r>
              <a:rPr lang="it-IT" sz="1600" dirty="0" err="1" smtClean="0"/>
              <a:t>controlled</a:t>
            </a:r>
            <a:r>
              <a:rPr lang="it-IT" sz="1600" dirty="0" smtClean="0"/>
              <a:t> by </a:t>
            </a:r>
            <a:r>
              <a:rPr lang="it-IT" sz="1600" dirty="0" err="1" smtClean="0"/>
              <a:t>energy</a:t>
            </a:r>
            <a:r>
              <a:rPr lang="it-IT" sz="1600" dirty="0" smtClean="0"/>
              <a:t> </a:t>
            </a:r>
            <a:r>
              <a:rPr lang="it-IT" sz="1600" dirty="0" err="1" smtClean="0"/>
              <a:t>degraders</a:t>
            </a:r>
            <a:r>
              <a:rPr lang="it-IT" sz="1600" dirty="0" smtClean="0"/>
              <a:t>) 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9888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F82H @ </a:t>
            </a:r>
          </a:p>
          <a:p>
            <a:r>
              <a:rPr lang="it-IT" sz="1600" dirty="0" smtClean="0"/>
              <a:t>50 </a:t>
            </a:r>
            <a:r>
              <a:rPr lang="it-IT" sz="1600" dirty="0" err="1" smtClean="0"/>
              <a:t>dpa</a:t>
            </a:r>
            <a:r>
              <a:rPr lang="it-IT" sz="1600" dirty="0" smtClean="0"/>
              <a:t>, 10-15 </a:t>
            </a:r>
            <a:r>
              <a:rPr lang="it-IT" sz="1600" dirty="0" err="1" smtClean="0"/>
              <a:t>appm</a:t>
            </a:r>
            <a:r>
              <a:rPr lang="it-IT" sz="1600" dirty="0" smtClean="0"/>
              <a:t> He/</a:t>
            </a:r>
            <a:r>
              <a:rPr lang="it-IT" sz="1600" dirty="0" err="1" smtClean="0"/>
              <a:t>dpa</a:t>
            </a:r>
            <a:endParaRPr lang="it-IT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57" y="1700808"/>
            <a:ext cx="2886645" cy="223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84731" y="5396959"/>
            <a:ext cx="411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600" dirty="0" err="1" smtClean="0"/>
              <a:t>Swelling</a:t>
            </a:r>
            <a:r>
              <a:rPr lang="it-IT" sz="1600" dirty="0" smtClean="0"/>
              <a:t> </a:t>
            </a:r>
            <a:r>
              <a:rPr lang="it-IT" sz="1600" dirty="0" err="1" smtClean="0"/>
              <a:t>negligible</a:t>
            </a:r>
            <a:r>
              <a:rPr lang="it-IT" sz="1600" dirty="0" smtClean="0"/>
              <a:t> </a:t>
            </a:r>
            <a:r>
              <a:rPr lang="it-IT" sz="1600" dirty="0" err="1" smtClean="0"/>
              <a:t>below</a:t>
            </a:r>
            <a:r>
              <a:rPr lang="it-IT" sz="1600" dirty="0" smtClean="0"/>
              <a:t> 360 °C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>
                <a:latin typeface="+mn-lt"/>
              </a:rPr>
              <a:t>Max. </a:t>
            </a:r>
            <a:r>
              <a:rPr lang="it-IT" sz="1600" dirty="0" err="1" smtClean="0">
                <a:latin typeface="+mn-lt"/>
              </a:rPr>
              <a:t>volumetric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swelling</a:t>
            </a:r>
            <a:r>
              <a:rPr lang="it-IT" sz="1600" dirty="0" smtClean="0">
                <a:latin typeface="+mn-lt"/>
              </a:rPr>
              <a:t> @ 430 °C (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0.6%)</a:t>
            </a:r>
            <a:endParaRPr lang="it-IT" sz="1600" dirty="0" smtClean="0">
              <a:latin typeface="+mn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7504" y="6021288"/>
            <a:ext cx="547260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Since</a:t>
            </a:r>
            <a:r>
              <a:rPr lang="it-IT" sz="2000" b="1" dirty="0" smtClean="0"/>
              <a:t> BP </a:t>
            </a:r>
            <a:r>
              <a:rPr lang="it-IT" sz="2000" b="1" dirty="0" err="1" smtClean="0"/>
              <a:t>operating</a:t>
            </a:r>
            <a:r>
              <a:rPr lang="it-IT" sz="2000" b="1" dirty="0" smtClean="0"/>
              <a:t> T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&lt; 360 °C </a:t>
            </a:r>
            <a:r>
              <a:rPr lang="it-IT" sz="2000" b="1" dirty="0" err="1" smtClean="0"/>
              <a:t>swelling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expected</a:t>
            </a:r>
            <a:r>
              <a:rPr lang="it-IT" sz="2000" b="1" dirty="0" smtClean="0"/>
              <a:t> to be an </a:t>
            </a:r>
            <a:r>
              <a:rPr lang="it-IT" sz="2000" b="1" dirty="0" err="1" smtClean="0"/>
              <a:t>issue</a:t>
            </a:r>
            <a:endParaRPr lang="it-IT" sz="20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571194" y="976371"/>
            <a:ext cx="257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Literature</a:t>
            </a:r>
            <a:r>
              <a:rPr lang="it-IT" sz="1600" dirty="0" smtClean="0"/>
              <a:t> data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available</a:t>
            </a:r>
            <a:r>
              <a:rPr lang="it-IT" sz="1600" dirty="0" smtClean="0"/>
              <a:t> for EUROFER (</a:t>
            </a:r>
            <a:r>
              <a:rPr lang="it-IT" sz="1600" dirty="0" err="1" smtClean="0"/>
              <a:t>only</a:t>
            </a:r>
            <a:r>
              <a:rPr lang="it-IT" sz="1600" dirty="0" smtClean="0"/>
              <a:t> for F82H)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embrittlement</a:t>
            </a:r>
            <a:r>
              <a:rPr lang="it-IT" dirty="0" smtClean="0"/>
              <a:t> /1</a:t>
            </a:r>
            <a:endParaRPr lang="pl-PL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680437" y="785354"/>
            <a:ext cx="599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Irradiation-induced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DBTT </a:t>
            </a:r>
            <a:r>
              <a:rPr lang="it-IT" sz="2400" b="1" dirty="0" err="1" smtClean="0">
                <a:solidFill>
                  <a:schemeClr val="accent6">
                    <a:lumMod val="75000"/>
                  </a:schemeClr>
                </a:solidFill>
              </a:rPr>
              <a:t>shift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 of EUROFER 97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5932"/>
            <a:ext cx="4134550" cy="32332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28705"/>
            <a:ext cx="4198614" cy="332129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436096" y="308759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KSLT and standard ISO CV </a:t>
            </a:r>
            <a:r>
              <a:rPr lang="it-IT" sz="1600" dirty="0" err="1" smtClean="0"/>
              <a:t>specimens</a:t>
            </a:r>
            <a:endParaRPr lang="it-IT" sz="1600" dirty="0" smtClean="0"/>
          </a:p>
          <a:p>
            <a:r>
              <a:rPr lang="it-IT" sz="1600" dirty="0" err="1"/>
              <a:t>i</a:t>
            </a:r>
            <a:r>
              <a:rPr lang="it-IT" sz="1600" dirty="0" err="1" smtClean="0"/>
              <a:t>rradiated</a:t>
            </a:r>
            <a:r>
              <a:rPr lang="it-IT" sz="1600" dirty="0" smtClean="0"/>
              <a:t> @ T &lt; 350 °C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1599273"/>
            <a:ext cx="370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CHARPY </a:t>
            </a:r>
            <a:r>
              <a:rPr lang="it-IT" sz="1600" dirty="0" err="1" smtClean="0"/>
              <a:t>tests</a:t>
            </a:r>
            <a:r>
              <a:rPr lang="it-IT" sz="1600" dirty="0" smtClean="0"/>
              <a:t> - </a:t>
            </a:r>
            <a:r>
              <a:rPr lang="it-IT" sz="1600" dirty="0" err="1" smtClean="0"/>
              <a:t>criterion</a:t>
            </a:r>
            <a:r>
              <a:rPr lang="it-IT" sz="1600" dirty="0" smtClean="0"/>
              <a:t>: 50% of USE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547664" y="2964480"/>
            <a:ext cx="2418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KSLT (mini-CV)  </a:t>
            </a:r>
            <a:r>
              <a:rPr lang="it-IT" sz="1600" dirty="0" err="1" smtClean="0"/>
              <a:t>specimens</a:t>
            </a:r>
            <a:r>
              <a:rPr lang="it-IT" sz="1600" dirty="0" smtClean="0"/>
              <a:t> </a:t>
            </a:r>
            <a:r>
              <a:rPr lang="it-IT" sz="1600" dirty="0" err="1" smtClean="0"/>
              <a:t>irradiated</a:t>
            </a:r>
            <a:r>
              <a:rPr lang="it-IT" sz="1600" dirty="0" smtClean="0"/>
              <a:t> @ 250°- 340°C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08104" y="159632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CHARPY </a:t>
            </a:r>
            <a:r>
              <a:rPr lang="it-IT" sz="1600" dirty="0" err="1" smtClean="0"/>
              <a:t>tests</a:t>
            </a:r>
            <a:r>
              <a:rPr lang="it-IT" sz="1600" dirty="0" smtClean="0"/>
              <a:t> - </a:t>
            </a:r>
            <a:r>
              <a:rPr lang="it-IT" sz="1600" dirty="0" err="1" smtClean="0"/>
              <a:t>criterion</a:t>
            </a:r>
            <a:r>
              <a:rPr lang="it-IT" sz="1600" dirty="0" smtClean="0"/>
              <a:t>: 50 J/cm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</p:txBody>
      </p:sp>
      <p:sp>
        <p:nvSpPr>
          <p:cNvPr id="23" name="Rettangolo 22"/>
          <p:cNvSpPr/>
          <p:nvPr/>
        </p:nvSpPr>
        <p:spPr>
          <a:xfrm>
            <a:off x="2778096" y="1246360"/>
            <a:ext cx="4130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/>
              <a:t>EUROfusion</a:t>
            </a:r>
            <a:r>
              <a:rPr lang="it-IT" sz="1400" dirty="0" smtClean="0"/>
              <a:t> WPMAT, </a:t>
            </a:r>
            <a:r>
              <a:rPr lang="en-US" sz="1400" i="1" dirty="0" smtClean="0"/>
              <a:t>Material Property Handbook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653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268760"/>
            <a:ext cx="40954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400" dirty="0" smtClean="0"/>
              <a:t>IFMIF Li target </a:t>
            </a:r>
            <a:r>
              <a:rPr lang="it-IT" sz="2400" dirty="0" err="1" smtClean="0"/>
              <a:t>concept</a:t>
            </a:r>
            <a:endParaRPr lang="it-IT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400" dirty="0" smtClean="0"/>
              <a:t>TA design </a:t>
            </a:r>
            <a:r>
              <a:rPr lang="it-IT" sz="2400" dirty="0" err="1" smtClean="0"/>
              <a:t>basis</a:t>
            </a:r>
            <a:endParaRPr lang="it-IT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400" dirty="0" smtClean="0"/>
              <a:t>TA </a:t>
            </a:r>
            <a:r>
              <a:rPr lang="it-IT" sz="2400" dirty="0" err="1"/>
              <a:t>l</a:t>
            </a:r>
            <a:r>
              <a:rPr lang="it-IT" sz="2400" dirty="0" err="1" smtClean="0"/>
              <a:t>ifetime-related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issues</a:t>
            </a:r>
            <a:r>
              <a:rPr lang="it-IT" sz="24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err="1" smtClean="0"/>
              <a:t>Irradiation</a:t>
            </a:r>
            <a:r>
              <a:rPr lang="it-IT" sz="2000" dirty="0" smtClean="0"/>
              <a:t> </a:t>
            </a:r>
            <a:r>
              <a:rPr lang="it-IT" sz="2000" dirty="0" err="1" smtClean="0"/>
              <a:t>embrittlement</a:t>
            </a:r>
            <a:endParaRPr lang="it-IT" sz="2000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err="1" smtClean="0"/>
              <a:t>Erosion</a:t>
            </a:r>
            <a:r>
              <a:rPr lang="it-IT" sz="2000" dirty="0" smtClean="0"/>
              <a:t>/</a:t>
            </a:r>
            <a:r>
              <a:rPr lang="it-IT" sz="2000" dirty="0" err="1" smtClean="0"/>
              <a:t>corrosion</a:t>
            </a:r>
            <a:endParaRPr lang="it-IT" sz="2000" dirty="0" smtClean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err="1" smtClean="0"/>
              <a:t>Loss</a:t>
            </a:r>
            <a:r>
              <a:rPr lang="it-IT" sz="2000" dirty="0" smtClean="0"/>
              <a:t> of </a:t>
            </a:r>
            <a:r>
              <a:rPr lang="it-IT" sz="2000" dirty="0" err="1" smtClean="0"/>
              <a:t>gaskets</a:t>
            </a:r>
            <a:r>
              <a:rPr lang="it-IT" sz="2000" dirty="0" smtClean="0"/>
              <a:t> performance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phenomena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400" dirty="0" err="1" smtClean="0"/>
              <a:t>Summary</a:t>
            </a:r>
            <a:r>
              <a:rPr lang="it-IT" sz="2400" dirty="0" smtClean="0"/>
              <a:t> and </a:t>
            </a:r>
            <a:r>
              <a:rPr lang="it-IT" sz="2400" dirty="0" err="1" smtClean="0"/>
              <a:t>conclusions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3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IFMIF Li target </a:t>
            </a:r>
            <a:r>
              <a:rPr lang="it-IT" dirty="0" err="1" smtClean="0"/>
              <a:t>concept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23528" y="1448519"/>
            <a:ext cx="8840572" cy="5076825"/>
            <a:chOff x="323528" y="1124744"/>
            <a:chExt cx="8840572" cy="50768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24744"/>
              <a:ext cx="8086725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7363900" y="3268814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High </a:t>
              </a:r>
              <a:r>
                <a:rPr lang="it-IT" dirty="0" err="1" smtClean="0"/>
                <a:t>Flux</a:t>
              </a:r>
              <a:r>
                <a:rPr lang="it-IT" dirty="0" smtClean="0"/>
                <a:t> Test </a:t>
              </a:r>
              <a:r>
                <a:rPr lang="it-IT" dirty="0" err="1" smtClean="0"/>
                <a:t>Module</a:t>
              </a:r>
              <a:r>
                <a:rPr lang="it-IT" dirty="0" smtClean="0"/>
                <a:t> (HFTM)</a:t>
              </a:r>
              <a:endParaRPr lang="it-IT" dirty="0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51520" y="78596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764704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+2</a:t>
            </a:r>
            <a:r>
              <a:rPr lang="el-GR" sz="1600" dirty="0" smtClean="0"/>
              <a:t>α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1" y="105472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15617" y="1054720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8</a:t>
            </a:r>
            <a:r>
              <a:rPr lang="it-IT" sz="1600" dirty="0" smtClean="0"/>
              <a:t>Be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1340768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+p+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Be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1" y="134275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115616" y="165028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2n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Be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15616" y="1916832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n</a:t>
            </a:r>
            <a:r>
              <a:rPr lang="it-IT" sz="1600" dirty="0" err="1" smtClean="0"/>
              <a:t>+p+t</a:t>
            </a:r>
            <a:r>
              <a:rPr lang="it-IT" sz="1600" dirty="0" smtClean="0"/>
              <a:t>+</a:t>
            </a:r>
            <a:r>
              <a:rPr lang="el-GR" sz="1600" dirty="0" smtClean="0"/>
              <a:t>α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1650286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193831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827584" y="933981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07077" y="857976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d+</a:t>
            </a:r>
            <a:r>
              <a:rPr lang="it-IT" sz="1600" baseline="30000" dirty="0"/>
              <a:t>6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007078" y="112672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d+</a:t>
            </a:r>
            <a:r>
              <a:rPr lang="it-IT" sz="1600" baseline="30000" dirty="0"/>
              <a:t>6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07078" y="141476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d+</a:t>
            </a:r>
            <a:r>
              <a:rPr lang="it-IT" sz="1600" baseline="30000" dirty="0"/>
              <a:t>6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007077" y="1722294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d+</a:t>
            </a:r>
            <a:r>
              <a:rPr lang="it-IT" sz="1600" baseline="30000" dirty="0"/>
              <a:t>6</a:t>
            </a:r>
            <a:r>
              <a:rPr lang="it-IT" sz="1600" dirty="0" smtClean="0"/>
              <a:t>Li 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871173" y="860182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</a:t>
            </a:r>
            <a:r>
              <a:rPr lang="it-IT" sz="1600" baseline="30000" dirty="0"/>
              <a:t>7</a:t>
            </a:r>
            <a:r>
              <a:rPr lang="it-IT" sz="1600" dirty="0" smtClean="0"/>
              <a:t>Be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871173" y="1124744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</a:t>
            </a:r>
            <a:r>
              <a:rPr lang="el-GR" sz="1600" dirty="0" smtClean="0"/>
              <a:t>α</a:t>
            </a:r>
            <a:r>
              <a:rPr lang="it-IT" sz="1600" dirty="0" smtClean="0"/>
              <a:t>+</a:t>
            </a:r>
            <a:r>
              <a:rPr lang="it-IT" sz="1600" baseline="30000" dirty="0" smtClean="0"/>
              <a:t>3</a:t>
            </a:r>
            <a:r>
              <a:rPr lang="it-IT" sz="1600" dirty="0" smtClean="0"/>
              <a:t>He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884368" y="1412776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dirty="0" smtClean="0"/>
              <a:t>+p+</a:t>
            </a:r>
            <a:r>
              <a:rPr lang="it-IT" sz="1600" baseline="30000" dirty="0" smtClean="0"/>
              <a:t>6</a:t>
            </a:r>
            <a:r>
              <a:rPr lang="it-IT" sz="1600" dirty="0" smtClean="0"/>
              <a:t>Li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884368" y="1700808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n</a:t>
            </a:r>
            <a:r>
              <a:rPr lang="it-IT" sz="1600" dirty="0" err="1" smtClean="0"/>
              <a:t>+p+d</a:t>
            </a:r>
            <a:r>
              <a:rPr lang="it-IT" sz="1600" dirty="0" smtClean="0"/>
              <a:t>+</a:t>
            </a:r>
            <a:r>
              <a:rPr lang="el-GR" sz="1600" dirty="0" smtClean="0"/>
              <a:t>α</a:t>
            </a:r>
            <a:endParaRPr lang="it-IT" sz="1600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827584" y="119675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827584" y="148478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827584" y="177281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827584" y="206084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7583141" y="104135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7595033" y="1293007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595033" y="1582053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7583141" y="188142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 design </a:t>
            </a:r>
            <a:r>
              <a:rPr lang="it-IT" dirty="0" err="1" smtClean="0"/>
              <a:t>basis</a:t>
            </a:r>
            <a:r>
              <a:rPr lang="it-IT" dirty="0" smtClean="0"/>
              <a:t> /1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1472"/>
            <a:ext cx="4427984" cy="48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7504" y="7647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maintain a stable high-velocity, free surface flow of liquid lithium in front of the D+ </a:t>
            </a:r>
            <a:r>
              <a:rPr lang="en-US" sz="1600" dirty="0" smtClean="0"/>
              <a:t>beam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smtClean="0"/>
              <a:t>produce </a:t>
            </a:r>
            <a:r>
              <a:rPr lang="en-US" sz="1600" dirty="0"/>
              <a:t>the adequate neutron flux to properly irradiate the test modules</a:t>
            </a:r>
            <a:endParaRPr lang="it-IT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smtClean="0"/>
              <a:t>remove </a:t>
            </a:r>
            <a:r>
              <a:rPr lang="en-US" sz="1600" dirty="0"/>
              <a:t>the high thermal power deposited in the lithium jet by the D+ beam</a:t>
            </a:r>
            <a:endParaRPr lang="it-IT" sz="16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69409"/>
              </p:ext>
            </p:extLst>
          </p:nvPr>
        </p:nvGraphicFramePr>
        <p:xfrm>
          <a:off x="5205665" y="1811472"/>
          <a:ext cx="3614807" cy="4310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604"/>
                <a:gridCol w="1775203"/>
              </a:tblGrid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Parameter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Beam power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MW (IFMIF)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MW (DONES)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Beam current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</a:rPr>
                        <a:t>250 </a:t>
                      </a:r>
                      <a:r>
                        <a:rPr lang="en-US" sz="1000" dirty="0" smtClean="0">
                          <a:effectLst/>
                        </a:rPr>
                        <a:t>mA (IFMIF)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 mA (DONES)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Beam energy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 MeV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21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Beam footprint area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20x5 cm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 (nominal</a:t>
                      </a:r>
                      <a:r>
                        <a:rPr lang="en-US" sz="10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10x5 cm</a:t>
                      </a:r>
                      <a:r>
                        <a:rPr lang="en-US" sz="1000" baseline="30000" dirty="0" smtClean="0">
                          <a:effectLst/>
                        </a:rPr>
                        <a:t>2</a:t>
                      </a:r>
                      <a:r>
                        <a:rPr lang="en-US" sz="1000" baseline="0" dirty="0" smtClean="0">
                          <a:effectLst/>
                        </a:rPr>
                        <a:t> (optional in DONES)</a:t>
                      </a:r>
                      <a:endParaRPr lang="it-IT" sz="1000" baseline="30000" dirty="0">
                        <a:effectLst/>
                      </a:endParaRPr>
                    </a:p>
                  </a:txBody>
                  <a:tcPr marL="64401" marR="64401" marT="0" marB="0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Surface heat flux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 GW/m</a:t>
                      </a:r>
                      <a:r>
                        <a:rPr lang="en-US" sz="1000" baseline="30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 (IFMIF) </a:t>
                      </a:r>
                      <a:endParaRPr lang="it-IT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500 MW/m</a:t>
                      </a:r>
                      <a:r>
                        <a:rPr lang="en-US" sz="1000" baseline="30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 (DONES)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 channel width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260 mm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 velocity 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 m/s (nominal)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 inlet temperature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 °C (nominal)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 jet thickness		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 mm ± 1 mm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Vacuum pressure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r>
                        <a:rPr lang="en-US" sz="1000" baseline="30000">
                          <a:effectLst/>
                        </a:rPr>
                        <a:t>-3</a:t>
                      </a:r>
                      <a:r>
                        <a:rPr lang="en-US" sz="1000">
                          <a:effectLst/>
                        </a:rPr>
                        <a:t> Pa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BP channel minimum thickness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 mm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Beam angle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9°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Nozzle vertical inclination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22.5°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BP distance to HFTM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 </a:t>
                      </a:r>
                      <a:r>
                        <a:rPr lang="en-US" sz="1000">
                          <a:effectLst/>
                          <a:sym typeface="Symbol"/>
                        </a:rPr>
                        <a:t></a:t>
                      </a:r>
                      <a:r>
                        <a:rPr lang="en-US" sz="1000">
                          <a:effectLst/>
                        </a:rPr>
                        <a:t> 1 mm 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3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Materials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RAFM steel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316L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Availability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94 %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/>
                </a:tc>
              </a:tr>
            </a:tbl>
          </a:graphicData>
        </a:graphic>
      </p:graphicFrame>
      <p:grpSp>
        <p:nvGrpSpPr>
          <p:cNvPr id="32" name="Gruppo 31"/>
          <p:cNvGrpSpPr/>
          <p:nvPr/>
        </p:nvGrpSpPr>
        <p:grpSpPr>
          <a:xfrm>
            <a:off x="2555513" y="1700018"/>
            <a:ext cx="2456313" cy="2914567"/>
            <a:chOff x="2555513" y="1700018"/>
            <a:chExt cx="2456313" cy="2914567"/>
          </a:xfrm>
        </p:grpSpPr>
        <p:cxnSp>
          <p:nvCxnSpPr>
            <p:cNvPr id="22" name="Connettore 1 21"/>
            <p:cNvCxnSpPr/>
            <p:nvPr/>
          </p:nvCxnSpPr>
          <p:spPr>
            <a:xfrm>
              <a:off x="2555513" y="1700018"/>
              <a:ext cx="769536" cy="43283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3325049" y="2132856"/>
              <a:ext cx="0" cy="248172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2555513" y="1700018"/>
              <a:ext cx="0" cy="250222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>
              <a:off x="2555513" y="4181747"/>
              <a:ext cx="769536" cy="43283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>
              <a:off x="3376579" y="3157301"/>
              <a:ext cx="1635247" cy="91977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miter lim="800000"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5076056" y="1803986"/>
            <a:ext cx="3923180" cy="4289310"/>
            <a:chOff x="5076056" y="1772816"/>
            <a:chExt cx="3923180" cy="4289310"/>
          </a:xfrm>
        </p:grpSpPr>
        <p:pic>
          <p:nvPicPr>
            <p:cNvPr id="1027" name="Picture 3" descr="C:\Users\davide.bernardi\ownCloud\DONES\CAD files\DONES\Ansaldo\Immagini\Outlet channe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9"/>
            <a:stretch/>
          </p:blipFill>
          <p:spPr bwMode="auto">
            <a:xfrm>
              <a:off x="5076056" y="1772816"/>
              <a:ext cx="3923180" cy="4289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asellaDiTesto 32"/>
            <p:cNvSpPr txBox="1"/>
            <p:nvPr/>
          </p:nvSpPr>
          <p:spPr>
            <a:xfrm>
              <a:off x="6156176" y="2996952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Li </a:t>
              </a:r>
              <a:r>
                <a:rPr lang="it-IT" sz="1400" dirty="0" err="1" smtClean="0"/>
                <a:t>channel</a:t>
              </a:r>
              <a:endParaRPr lang="it-IT" sz="1400" dirty="0"/>
            </a:p>
          </p:txBody>
        </p:sp>
        <p:cxnSp>
          <p:nvCxnSpPr>
            <p:cNvPr id="35" name="Connettore 2 34"/>
            <p:cNvCxnSpPr>
              <a:stCxn id="33" idx="3"/>
            </p:cNvCxnSpPr>
            <p:nvPr/>
          </p:nvCxnSpPr>
          <p:spPr>
            <a:xfrm flipV="1">
              <a:off x="7075017" y="2941537"/>
              <a:ext cx="414674" cy="2093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5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562500" y="6520275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Immagine 4" descr="flow channel-se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021" y="1902156"/>
            <a:ext cx="1814230" cy="39583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08520" y="851974"/>
            <a:ext cx="40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Li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channel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developed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by ENEA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57034" t="8459"/>
          <a:stretch/>
        </p:blipFill>
        <p:spPr bwMode="auto">
          <a:xfrm>
            <a:off x="256888" y="3717032"/>
            <a:ext cx="1506133" cy="24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>
            <a:off x="1763021" y="2943760"/>
            <a:ext cx="1584843" cy="968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80607" y="3573016"/>
            <a:ext cx="1740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smtClean="0"/>
              <a:t>Pressure </a:t>
            </a:r>
            <a:r>
              <a:rPr lang="it-IT" sz="1400" b="1" i="1" dirty="0" err="1" smtClean="0"/>
              <a:t>distribution</a:t>
            </a:r>
            <a:endParaRPr lang="it-IT" sz="1400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356" y="2105561"/>
            <a:ext cx="1789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Variable</a:t>
            </a:r>
            <a:r>
              <a:rPr lang="it-IT" sz="1400" dirty="0" smtClean="0"/>
              <a:t> curvature </a:t>
            </a:r>
            <a:r>
              <a:rPr lang="it-IT" sz="1400" dirty="0" err="1" smtClean="0"/>
              <a:t>profile</a:t>
            </a:r>
            <a:r>
              <a:rPr lang="it-IT" sz="1400" dirty="0" smtClean="0"/>
              <a:t> </a:t>
            </a:r>
            <a:r>
              <a:rPr lang="it-IT" sz="1400" dirty="0" err="1" smtClean="0"/>
              <a:t>allowing</a:t>
            </a:r>
            <a:r>
              <a:rPr lang="it-IT" sz="1400" dirty="0" smtClean="0"/>
              <a:t> for </a:t>
            </a:r>
            <a:r>
              <a:rPr lang="it-IT" sz="1400" dirty="0" err="1" smtClean="0"/>
              <a:t>gradual</a:t>
            </a:r>
            <a:r>
              <a:rPr lang="it-IT" sz="1400" dirty="0" smtClean="0"/>
              <a:t> pressure </a:t>
            </a:r>
            <a:r>
              <a:rPr lang="it-IT" sz="1400" dirty="0" err="1" smtClean="0"/>
              <a:t>increase</a:t>
            </a:r>
            <a:r>
              <a:rPr lang="it-IT" sz="1400" dirty="0" smtClean="0"/>
              <a:t> to </a:t>
            </a:r>
            <a:r>
              <a:rPr lang="it-IT" sz="1400" dirty="0" err="1" smtClean="0"/>
              <a:t>limit</a:t>
            </a:r>
            <a:r>
              <a:rPr lang="it-IT" sz="1400" dirty="0" smtClean="0"/>
              <a:t> flow </a:t>
            </a:r>
            <a:r>
              <a:rPr lang="it-IT" sz="1400" dirty="0" err="1" smtClean="0"/>
              <a:t>disturbances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6211669"/>
            <a:ext cx="40455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S</a:t>
            </a:r>
            <a:r>
              <a:rPr lang="it-IT" b="1" dirty="0" err="1" smtClean="0"/>
              <a:t>uccessfully</a:t>
            </a:r>
            <a:r>
              <a:rPr lang="it-IT" b="1" dirty="0" smtClean="0"/>
              <a:t> </a:t>
            </a:r>
            <a:r>
              <a:rPr lang="it-IT" b="1" dirty="0" err="1" smtClean="0"/>
              <a:t>tested</a:t>
            </a:r>
            <a:r>
              <a:rPr lang="it-IT" b="1" dirty="0" smtClean="0"/>
              <a:t> in ELTL (</a:t>
            </a:r>
            <a:r>
              <a:rPr lang="it-IT" b="1" dirty="0" err="1" smtClean="0"/>
              <a:t>Oarai</a:t>
            </a:r>
            <a:r>
              <a:rPr lang="it-IT" b="1" dirty="0" smtClean="0"/>
              <a:t>, Japan) </a:t>
            </a:r>
            <a:r>
              <a:rPr lang="it-IT" b="1" dirty="0" err="1" smtClean="0"/>
              <a:t>within</a:t>
            </a:r>
            <a:r>
              <a:rPr lang="it-IT" b="1" dirty="0" smtClean="0"/>
              <a:t> IFMIF/EVEDA</a:t>
            </a:r>
            <a:endParaRPr lang="it-IT" b="1" dirty="0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457200"/>
          </a:xfrm>
        </p:spPr>
        <p:txBody>
          <a:bodyPr/>
          <a:lstStyle/>
          <a:p>
            <a:pPr algn="ctr"/>
            <a:r>
              <a:rPr lang="it-IT" dirty="0" smtClean="0"/>
              <a:t>TA design </a:t>
            </a:r>
            <a:r>
              <a:rPr lang="it-IT" dirty="0" err="1" smtClean="0"/>
              <a:t>basis</a:t>
            </a:r>
            <a:r>
              <a:rPr lang="it-IT" dirty="0" smtClean="0"/>
              <a:t> /2</a:t>
            </a:r>
            <a:endParaRPr lang="it-IT" dirty="0"/>
          </a:p>
        </p:txBody>
      </p:sp>
      <p:grpSp>
        <p:nvGrpSpPr>
          <p:cNvPr id="34" name="Gruppo 33"/>
          <p:cNvGrpSpPr/>
          <p:nvPr/>
        </p:nvGrpSpPr>
        <p:grpSpPr>
          <a:xfrm>
            <a:off x="3491880" y="1691516"/>
            <a:ext cx="3240054" cy="4171929"/>
            <a:chOff x="3491880" y="1691516"/>
            <a:chExt cx="3240054" cy="4171929"/>
          </a:xfrm>
        </p:grpSpPr>
        <p:pic>
          <p:nvPicPr>
            <p:cNvPr id="21" name="Immagine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1" t="13182" r="32243" b="21127"/>
            <a:stretch/>
          </p:blipFill>
          <p:spPr bwMode="auto">
            <a:xfrm>
              <a:off x="3923928" y="2074520"/>
              <a:ext cx="1944216" cy="3785956"/>
            </a:xfrm>
            <a:prstGeom prst="rect">
              <a:avLst/>
            </a:prstGeom>
            <a:noFill/>
            <a:ln w="3175" cmpd="sng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pic>
          <p:nvPicPr>
            <p:cNvPr id="22" name="Immagine 2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58" t="49429" r="4216" b="21127"/>
            <a:stretch/>
          </p:blipFill>
          <p:spPr bwMode="auto">
            <a:xfrm>
              <a:off x="5930913" y="3731495"/>
              <a:ext cx="442913" cy="2131950"/>
            </a:xfrm>
            <a:prstGeom prst="rect">
              <a:avLst/>
            </a:prstGeom>
            <a:noFill/>
            <a:ln w="3175" cmpd="sng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sp>
          <p:nvSpPr>
            <p:cNvPr id="26" name="CasellaDiTesto 25"/>
            <p:cNvSpPr txBox="1"/>
            <p:nvPr/>
          </p:nvSpPr>
          <p:spPr>
            <a:xfrm>
              <a:off x="3491880" y="1691516"/>
              <a:ext cx="3240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Damage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rate [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dpa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fpy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] (DONES)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80608" y="1221306"/>
            <a:ext cx="349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 err="1" smtClean="0"/>
              <a:t>Avoid</a:t>
            </a:r>
            <a:r>
              <a:rPr lang="it-IT" sz="1400" dirty="0" smtClean="0"/>
              <a:t> </a:t>
            </a:r>
            <a:r>
              <a:rPr lang="it-IT" sz="1400" dirty="0"/>
              <a:t>Li </a:t>
            </a:r>
            <a:r>
              <a:rPr lang="it-IT" sz="1400" dirty="0" err="1" smtClean="0"/>
              <a:t>boiling</a:t>
            </a:r>
            <a:endParaRPr lang="it-IT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Create </a:t>
            </a:r>
            <a:r>
              <a:rPr lang="it-IT" sz="1400" dirty="0" err="1"/>
              <a:t>smooth</a:t>
            </a:r>
            <a:r>
              <a:rPr lang="it-IT" sz="1400" dirty="0"/>
              <a:t> pressure </a:t>
            </a:r>
            <a:r>
              <a:rPr lang="it-IT" sz="1400" dirty="0" err="1" smtClean="0"/>
              <a:t>distribution</a:t>
            </a:r>
            <a:endParaRPr lang="it-IT" sz="1400" dirty="0"/>
          </a:p>
        </p:txBody>
      </p:sp>
      <p:grpSp>
        <p:nvGrpSpPr>
          <p:cNvPr id="33" name="Gruppo 32"/>
          <p:cNvGrpSpPr/>
          <p:nvPr/>
        </p:nvGrpSpPr>
        <p:grpSpPr>
          <a:xfrm>
            <a:off x="5677774" y="654323"/>
            <a:ext cx="3502738" cy="5840700"/>
            <a:chOff x="5677774" y="654323"/>
            <a:chExt cx="3502738" cy="584070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5902820" y="654323"/>
              <a:ext cx="3277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Backplate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thermal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field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(DONES)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281" r="7" b="-13"/>
            <a:stretch/>
          </p:blipFill>
          <p:spPr bwMode="auto">
            <a:xfrm>
              <a:off x="7224585" y="4335023"/>
              <a:ext cx="160962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361"/>
            <a:stretch/>
          </p:blipFill>
          <p:spPr bwMode="auto">
            <a:xfrm>
              <a:off x="7251129" y="1013562"/>
              <a:ext cx="1583085" cy="212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asellaDiTesto 28"/>
            <p:cNvSpPr txBox="1"/>
            <p:nvPr/>
          </p:nvSpPr>
          <p:spPr>
            <a:xfrm>
              <a:off x="5677774" y="1205918"/>
              <a:ext cx="169654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sz="1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300°C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76" r="87172" b="69811"/>
            <a:stretch/>
          </p:blipFill>
          <p:spPr bwMode="auto">
            <a:xfrm>
              <a:off x="6775505" y="2943760"/>
              <a:ext cx="898160" cy="15970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1" name="Connettore 2 30"/>
            <p:cNvCxnSpPr/>
            <p:nvPr/>
          </p:nvCxnSpPr>
          <p:spPr>
            <a:xfrm>
              <a:off x="6881243" y="1505873"/>
              <a:ext cx="792422" cy="4843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5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 design </a:t>
            </a:r>
            <a:r>
              <a:rPr lang="it-IT" dirty="0" err="1" smtClean="0"/>
              <a:t>basis</a:t>
            </a:r>
            <a:r>
              <a:rPr lang="it-IT" dirty="0" smtClean="0"/>
              <a:t> /3</a:t>
            </a:r>
            <a:endParaRPr lang="pl-PL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063" y="4869160"/>
            <a:ext cx="204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Bayonet</a:t>
            </a:r>
            <a:r>
              <a:rPr lang="it-IT" sz="1600" b="1" dirty="0" smtClean="0"/>
              <a:t> BP </a:t>
            </a:r>
            <a:r>
              <a:rPr lang="it-IT" sz="1600" b="1" dirty="0" err="1" smtClean="0"/>
              <a:t>concept</a:t>
            </a:r>
            <a:endParaRPr lang="it-IT" sz="16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99186" y="692696"/>
            <a:ext cx="540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Average nuclear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responses on the BP footprint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volume</a:t>
            </a:r>
          </a:p>
          <a:p>
            <a:pPr algn="ctr"/>
            <a:r>
              <a:rPr lang="en-GB" sz="1400" dirty="0" smtClean="0"/>
              <a:t>IFMIF conditions (two accelerators – 10 MW beam)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-36512" y="2852936"/>
            <a:ext cx="9378121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3399"/>
                </a:solidFill>
              </a:rPr>
              <a:t>The BP </a:t>
            </a:r>
            <a:r>
              <a:rPr lang="it-IT" sz="1600" b="1" dirty="0" err="1" smtClean="0">
                <a:solidFill>
                  <a:srgbClr val="003399"/>
                </a:solidFill>
              </a:rPr>
              <a:t>is</a:t>
            </a:r>
            <a:r>
              <a:rPr lang="it-IT" sz="1600" b="1" dirty="0" smtClean="0">
                <a:solidFill>
                  <a:srgbClr val="003399"/>
                </a:solidFill>
              </a:rPr>
              <a:t> the TA </a:t>
            </a:r>
            <a:r>
              <a:rPr lang="it-IT" sz="1600" b="1" dirty="0" err="1" smtClean="0">
                <a:solidFill>
                  <a:srgbClr val="003399"/>
                </a:solidFill>
              </a:rPr>
              <a:t>most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b="1" dirty="0" err="1" smtClean="0">
                <a:solidFill>
                  <a:srgbClr val="003399"/>
                </a:solidFill>
              </a:rPr>
              <a:t>critical</a:t>
            </a:r>
            <a:r>
              <a:rPr lang="it-IT" sz="1600" b="1" dirty="0" smtClean="0">
                <a:solidFill>
                  <a:srgbClr val="003399"/>
                </a:solidFill>
              </a:rPr>
              <a:t> component</a:t>
            </a:r>
            <a:r>
              <a:rPr lang="it-IT" sz="1600" dirty="0" smtClean="0"/>
              <a:t> due to severe </a:t>
            </a:r>
            <a:r>
              <a:rPr lang="it-IT" sz="1600" dirty="0" err="1" smtClean="0"/>
              <a:t>irradiation</a:t>
            </a:r>
            <a:r>
              <a:rPr lang="it-IT" sz="1600" dirty="0" smtClean="0"/>
              <a:t> and </a:t>
            </a:r>
            <a:r>
              <a:rPr lang="it-IT" sz="1600" dirty="0" err="1" smtClean="0"/>
              <a:t>harsh</a:t>
            </a:r>
            <a:r>
              <a:rPr lang="it-IT" sz="1600" dirty="0" smtClean="0"/>
              <a:t> </a:t>
            </a:r>
            <a:r>
              <a:rPr lang="it-IT" sz="1600" dirty="0" err="1" smtClean="0"/>
              <a:t>working</a:t>
            </a:r>
            <a:r>
              <a:rPr lang="it-IT" sz="1600" dirty="0" smtClean="0"/>
              <a:t> </a:t>
            </a:r>
            <a:r>
              <a:rPr lang="it-IT" sz="1600" dirty="0" err="1" smtClean="0"/>
              <a:t>conditions</a:t>
            </a:r>
            <a:endParaRPr lang="it-IT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3399"/>
                </a:solidFill>
              </a:rPr>
              <a:t>BP </a:t>
            </a:r>
            <a:r>
              <a:rPr lang="it-IT" sz="1600" b="1" dirty="0" err="1" smtClean="0">
                <a:solidFill>
                  <a:srgbClr val="003399"/>
                </a:solidFill>
              </a:rPr>
              <a:t>lifetime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b="1" dirty="0" err="1" smtClean="0">
                <a:solidFill>
                  <a:srgbClr val="003399"/>
                </a:solidFill>
              </a:rPr>
              <a:t>is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b="1" dirty="0" err="1" smtClean="0">
                <a:solidFill>
                  <a:srgbClr val="003399"/>
                </a:solidFill>
              </a:rPr>
              <a:t>expected</a:t>
            </a:r>
            <a:r>
              <a:rPr lang="it-IT" sz="1600" b="1" dirty="0" smtClean="0">
                <a:solidFill>
                  <a:srgbClr val="003399"/>
                </a:solidFill>
              </a:rPr>
              <a:t> to be </a:t>
            </a:r>
            <a:r>
              <a:rPr lang="it-IT" sz="1600" b="1" dirty="0" err="1" smtClean="0">
                <a:solidFill>
                  <a:srgbClr val="003399"/>
                </a:solidFill>
              </a:rPr>
              <a:t>limited</a:t>
            </a:r>
            <a:r>
              <a:rPr lang="it-IT" sz="1600" dirty="0" smtClean="0"/>
              <a:t> and </a:t>
            </a:r>
            <a:r>
              <a:rPr lang="it-IT" sz="1600" dirty="0" err="1" smtClean="0"/>
              <a:t>its</a:t>
            </a:r>
            <a:r>
              <a:rPr lang="it-IT" sz="1600" dirty="0" smtClean="0"/>
              <a:t> </a:t>
            </a:r>
            <a:r>
              <a:rPr lang="it-IT" sz="1600" dirty="0" err="1" smtClean="0"/>
              <a:t>assessment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crucial</a:t>
            </a:r>
            <a:r>
              <a:rPr lang="it-IT" sz="1600" dirty="0" smtClean="0"/>
              <a:t> to performance and </a:t>
            </a:r>
            <a:r>
              <a:rPr lang="it-IT" sz="1600" dirty="0" err="1" smtClean="0"/>
              <a:t>maintenance</a:t>
            </a:r>
            <a:endParaRPr lang="it-IT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b="1" dirty="0" err="1" smtClean="0">
                <a:solidFill>
                  <a:srgbClr val="003399"/>
                </a:solidFill>
              </a:rPr>
              <a:t>Replacement</a:t>
            </a:r>
            <a:r>
              <a:rPr lang="it-IT" sz="1600" b="1" dirty="0" smtClean="0">
                <a:solidFill>
                  <a:srgbClr val="003399"/>
                </a:solidFill>
              </a:rPr>
              <a:t> of BP/TA </a:t>
            </a:r>
            <a:r>
              <a:rPr lang="it-IT" sz="1600" b="1" dirty="0" err="1" smtClean="0">
                <a:solidFill>
                  <a:srgbClr val="003399"/>
                </a:solidFill>
              </a:rPr>
              <a:t>is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b="1" dirty="0" err="1" smtClean="0">
                <a:solidFill>
                  <a:srgbClr val="003399"/>
                </a:solidFill>
              </a:rPr>
              <a:t>needed</a:t>
            </a:r>
            <a:r>
              <a:rPr lang="it-IT" sz="1600" b="1" dirty="0" smtClean="0">
                <a:solidFill>
                  <a:srgbClr val="003399"/>
                </a:solidFill>
              </a:rPr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some time: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400" dirty="0" err="1" smtClean="0"/>
              <a:t>Bayonet</a:t>
            </a:r>
            <a:r>
              <a:rPr lang="it-IT" sz="1400" dirty="0" smtClean="0"/>
              <a:t>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: </a:t>
            </a:r>
            <a:r>
              <a:rPr lang="it-IT" sz="1400" dirty="0" err="1" smtClean="0"/>
              <a:t>only</a:t>
            </a:r>
            <a:r>
              <a:rPr lang="it-IT" sz="1400" dirty="0" smtClean="0"/>
              <a:t> the BP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replaced</a:t>
            </a:r>
            <a:endParaRPr lang="it-IT" sz="14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it-IT" sz="1400" dirty="0" err="1" smtClean="0"/>
              <a:t>Integral</a:t>
            </a:r>
            <a:r>
              <a:rPr lang="it-IT" sz="1400" dirty="0" smtClean="0"/>
              <a:t> </a:t>
            </a:r>
            <a:r>
              <a:rPr lang="it-IT" sz="1400" dirty="0" err="1" smtClean="0"/>
              <a:t>concept</a:t>
            </a:r>
            <a:r>
              <a:rPr lang="it-IT" sz="1400" dirty="0" smtClean="0"/>
              <a:t>:  </a:t>
            </a:r>
            <a:r>
              <a:rPr lang="it-IT" sz="1400" dirty="0" err="1" smtClean="0"/>
              <a:t>all</a:t>
            </a:r>
            <a:r>
              <a:rPr lang="it-IT" sz="1400" dirty="0" smtClean="0"/>
              <a:t> the TA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replaced</a:t>
            </a:r>
            <a:endParaRPr lang="it-IT" sz="1400" dirty="0"/>
          </a:p>
        </p:txBody>
      </p:sp>
      <p:sp>
        <p:nvSpPr>
          <p:cNvPr id="17" name="Rettangolo 16"/>
          <p:cNvSpPr/>
          <p:nvPr/>
        </p:nvSpPr>
        <p:spPr>
          <a:xfrm>
            <a:off x="5280421" y="1628800"/>
            <a:ext cx="37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M. </a:t>
            </a:r>
            <a:r>
              <a:rPr lang="en-GB" sz="1200" dirty="0" err="1" smtClean="0"/>
              <a:t>Frisoni</a:t>
            </a:r>
            <a:r>
              <a:rPr lang="en-GB" sz="1200" dirty="0" smtClean="0"/>
              <a:t> et al. “</a:t>
            </a:r>
            <a:r>
              <a:rPr lang="en-GB" sz="1200" i="1" dirty="0" smtClean="0"/>
              <a:t>Nuclear </a:t>
            </a:r>
            <a:r>
              <a:rPr lang="en-GB" sz="1200" i="1" dirty="0"/>
              <a:t>analysis of the IFMIF European lithium target assembly system</a:t>
            </a:r>
            <a:r>
              <a:rPr lang="en-GB" sz="1200" dirty="0"/>
              <a:t>, Fusion Engineering </a:t>
            </a:r>
            <a:r>
              <a:rPr lang="en-GB" sz="1200" dirty="0" smtClean="0"/>
              <a:t>and </a:t>
            </a:r>
            <a:r>
              <a:rPr lang="en-GB" sz="1200" dirty="0"/>
              <a:t>Design, 89 (2014), </a:t>
            </a:r>
            <a:r>
              <a:rPr lang="en-GB" sz="1200" dirty="0" smtClean="0"/>
              <a:t>1959-1963</a:t>
            </a:r>
            <a:endParaRPr lang="it-IT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" y="1228338"/>
            <a:ext cx="5143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magin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2987" r="21915" b="11469"/>
          <a:stretch/>
        </p:blipFill>
        <p:spPr bwMode="auto">
          <a:xfrm>
            <a:off x="6156176" y="3789040"/>
            <a:ext cx="2664296" cy="2763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1974609" y="4293096"/>
            <a:ext cx="1661287" cy="2376264"/>
            <a:chOff x="2195736" y="4251297"/>
            <a:chExt cx="1661287" cy="2376264"/>
          </a:xfrm>
        </p:grpSpPr>
        <p:pic>
          <p:nvPicPr>
            <p:cNvPr id="7" name="Immagine 7" descr="vista dietro con BP estratta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5964" b="16128"/>
            <a:stretch/>
          </p:blipFill>
          <p:spPr bwMode="auto">
            <a:xfrm>
              <a:off x="2195736" y="4251297"/>
              <a:ext cx="1661287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ccia in giù 8"/>
            <p:cNvSpPr/>
            <p:nvPr/>
          </p:nvSpPr>
          <p:spPr>
            <a:xfrm flipV="1">
              <a:off x="2621956" y="4685983"/>
              <a:ext cx="154669" cy="244212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4401489" y="4849888"/>
            <a:ext cx="1826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Integral</a:t>
            </a:r>
            <a:r>
              <a:rPr lang="it-IT" sz="1600" b="1" dirty="0" smtClean="0"/>
              <a:t> TA </a:t>
            </a:r>
            <a:r>
              <a:rPr lang="it-IT" sz="1600" b="1" dirty="0" err="1" smtClean="0"/>
              <a:t>concept</a:t>
            </a:r>
            <a:endParaRPr lang="it-IT" sz="1600" b="1" dirty="0" smtClean="0"/>
          </a:p>
        </p:txBody>
      </p:sp>
      <p:grpSp>
        <p:nvGrpSpPr>
          <p:cNvPr id="2060" name="Gruppo 2059"/>
          <p:cNvGrpSpPr/>
          <p:nvPr/>
        </p:nvGrpSpPr>
        <p:grpSpPr>
          <a:xfrm>
            <a:off x="6752809" y="4141588"/>
            <a:ext cx="1224519" cy="1143751"/>
            <a:chOff x="6752809" y="4141588"/>
            <a:chExt cx="1224519" cy="1143751"/>
          </a:xfrm>
        </p:grpSpPr>
        <p:sp>
          <p:nvSpPr>
            <p:cNvPr id="20" name="Ovale 19"/>
            <p:cNvSpPr/>
            <p:nvPr/>
          </p:nvSpPr>
          <p:spPr>
            <a:xfrm>
              <a:off x="7647760" y="5015226"/>
              <a:ext cx="329568" cy="270113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752809" y="4141588"/>
              <a:ext cx="329568" cy="270113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7189473" y="4301253"/>
              <a:ext cx="329568" cy="270113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6859905" y="4406819"/>
              <a:ext cx="329568" cy="270113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61" name="Gruppo 2060"/>
          <p:cNvGrpSpPr/>
          <p:nvPr/>
        </p:nvGrpSpPr>
        <p:grpSpPr>
          <a:xfrm>
            <a:off x="2658272" y="2276872"/>
            <a:ext cx="4142801" cy="3008467"/>
            <a:chOff x="2658272" y="2276872"/>
            <a:chExt cx="4142801" cy="3008467"/>
          </a:xfrm>
        </p:grpSpPr>
        <p:pic>
          <p:nvPicPr>
            <p:cNvPr id="22" name="Immagine 2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272" y="2351639"/>
              <a:ext cx="3314065" cy="2933700"/>
            </a:xfrm>
            <a:prstGeom prst="rect">
              <a:avLst/>
            </a:prstGeom>
            <a:noFill/>
          </p:spPr>
        </p:pic>
        <p:cxnSp>
          <p:nvCxnSpPr>
            <p:cNvPr id="23" name="Connettore 2 22"/>
            <p:cNvCxnSpPr>
              <a:stCxn id="5" idx="1"/>
            </p:cNvCxnSpPr>
            <p:nvPr/>
          </p:nvCxnSpPr>
          <p:spPr>
            <a:xfrm flipH="1" flipV="1">
              <a:off x="5972337" y="3818489"/>
              <a:ext cx="828736" cy="3626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CasellaDiTesto 2051"/>
            <p:cNvSpPr txBox="1"/>
            <p:nvPr/>
          </p:nvSpPr>
          <p:spPr>
            <a:xfrm>
              <a:off x="2987824" y="2276872"/>
              <a:ext cx="2947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</a:rPr>
                <a:t>Fast </a:t>
              </a:r>
              <a:r>
                <a:rPr lang="it-IT" sz="1400" b="1" dirty="0" err="1" smtClean="0">
                  <a:solidFill>
                    <a:schemeClr val="bg1"/>
                  </a:solidFill>
                </a:rPr>
                <a:t>Disconnecting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System (FDS)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62" name="Rettangolo 2061"/>
          <p:cNvSpPr/>
          <p:nvPr/>
        </p:nvSpPr>
        <p:spPr>
          <a:xfrm>
            <a:off x="4341471" y="5293481"/>
            <a:ext cx="2606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50"/>
                </a:solidFill>
              </a:rPr>
              <a:t>No </a:t>
            </a:r>
            <a:r>
              <a:rPr lang="en-GB" sz="1400" dirty="0">
                <a:solidFill>
                  <a:srgbClr val="00B050"/>
                </a:solidFill>
              </a:rPr>
              <a:t>gasket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Simplified </a:t>
            </a:r>
            <a:r>
              <a:rPr lang="en-GB" sz="1400" dirty="0" smtClean="0">
                <a:solidFill>
                  <a:srgbClr val="00B050"/>
                </a:solidFill>
              </a:rPr>
              <a:t>design</a:t>
            </a:r>
            <a:endParaRPr lang="en-GB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M</a:t>
            </a:r>
            <a:r>
              <a:rPr lang="en-GB" sz="1400" dirty="0" smtClean="0">
                <a:solidFill>
                  <a:srgbClr val="FF0000"/>
                </a:solidFill>
              </a:rPr>
              <a:t>aintenance </a:t>
            </a:r>
            <a:r>
              <a:rPr lang="en-GB" sz="1400" dirty="0">
                <a:solidFill>
                  <a:srgbClr val="FF0000"/>
                </a:solidFill>
              </a:rPr>
              <a:t>not optimized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More waste generated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5230" y="5301208"/>
            <a:ext cx="2314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50"/>
                </a:solidFill>
              </a:rPr>
              <a:t>Low activated waste</a:t>
            </a:r>
            <a:endParaRPr lang="en-GB" sz="1400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50"/>
                </a:solidFill>
              </a:rPr>
              <a:t>Maintenance optimized</a:t>
            </a:r>
            <a:endParaRPr lang="en-GB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S</a:t>
            </a:r>
            <a:r>
              <a:rPr lang="en-GB" sz="1400" dirty="0" smtClean="0">
                <a:solidFill>
                  <a:srgbClr val="FF0000"/>
                </a:solidFill>
              </a:rPr>
              <a:t>ealing gasket needed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Complex design 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 </a:t>
            </a:r>
            <a:r>
              <a:rPr lang="it-IT" dirty="0" err="1"/>
              <a:t>l</a:t>
            </a:r>
            <a:r>
              <a:rPr lang="it-IT" dirty="0" err="1" smtClean="0"/>
              <a:t>ifetime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endParaRPr lang="pl-P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196752"/>
            <a:ext cx="5445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Main</a:t>
            </a:r>
            <a:r>
              <a:rPr lang="it-IT" sz="2400" dirty="0" smtClean="0"/>
              <a:t> life-</a:t>
            </a:r>
            <a:r>
              <a:rPr lang="it-IT" sz="2400" dirty="0" err="1" smtClean="0"/>
              <a:t>limiting</a:t>
            </a:r>
            <a:r>
              <a:rPr lang="it-IT" sz="2400" dirty="0" smtClean="0"/>
              <a:t> </a:t>
            </a:r>
            <a:r>
              <a:rPr lang="it-IT" sz="2400" dirty="0" err="1" smtClean="0"/>
              <a:t>factors</a:t>
            </a:r>
            <a:r>
              <a:rPr lang="it-IT" sz="2400" dirty="0" smtClean="0"/>
              <a:t> for the Li target: 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4984" y="1916832"/>
            <a:ext cx="5180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err="1" smtClean="0"/>
              <a:t>Irradiation</a:t>
            </a:r>
            <a:r>
              <a:rPr lang="it-IT" sz="2000" dirty="0" smtClean="0"/>
              <a:t> </a:t>
            </a:r>
            <a:r>
              <a:rPr lang="it-IT" sz="2000" dirty="0" err="1" smtClean="0"/>
              <a:t>embrittlement</a:t>
            </a:r>
            <a:r>
              <a:rPr lang="it-IT" sz="2000" dirty="0" smtClean="0"/>
              <a:t> (</a:t>
            </a:r>
            <a:r>
              <a:rPr lang="it-IT" sz="2000" dirty="0" err="1" smtClean="0"/>
              <a:t>L</a:t>
            </a:r>
            <a:r>
              <a:rPr lang="it-IT" sz="2000" baseline="-25000" dirty="0" err="1" smtClean="0"/>
              <a:t>emb</a:t>
            </a:r>
            <a:r>
              <a:rPr lang="it-IT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err="1" smtClean="0"/>
              <a:t>Erosion</a:t>
            </a:r>
            <a:r>
              <a:rPr lang="it-IT" sz="2000" dirty="0" smtClean="0"/>
              <a:t>/</a:t>
            </a:r>
            <a:r>
              <a:rPr lang="it-IT" sz="2000" dirty="0" err="1" smtClean="0"/>
              <a:t>corrosion</a:t>
            </a:r>
            <a:r>
              <a:rPr lang="it-IT" sz="2000" dirty="0" smtClean="0"/>
              <a:t> by high-</a:t>
            </a:r>
            <a:r>
              <a:rPr lang="it-IT" sz="2000" dirty="0" err="1" smtClean="0"/>
              <a:t>speed</a:t>
            </a:r>
            <a:r>
              <a:rPr lang="it-IT" sz="2000" dirty="0" smtClean="0"/>
              <a:t> Li flow (</a:t>
            </a:r>
            <a:r>
              <a:rPr lang="it-IT" sz="2000" dirty="0" err="1" smtClean="0"/>
              <a:t>L</a:t>
            </a:r>
            <a:r>
              <a:rPr lang="it-IT" sz="2000" baseline="-25000" dirty="0" err="1" smtClean="0"/>
              <a:t>corr</a:t>
            </a:r>
            <a:r>
              <a:rPr lang="it-IT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err="1" smtClean="0"/>
              <a:t>Loss</a:t>
            </a:r>
            <a:r>
              <a:rPr lang="it-IT" sz="2000" dirty="0" smtClean="0"/>
              <a:t> of </a:t>
            </a:r>
            <a:r>
              <a:rPr lang="it-IT" sz="2000" dirty="0" err="1"/>
              <a:t>s</a:t>
            </a:r>
            <a:r>
              <a:rPr lang="it-IT" sz="2000" dirty="0" err="1" smtClean="0"/>
              <a:t>ealing</a:t>
            </a:r>
            <a:r>
              <a:rPr lang="it-IT" sz="2000" dirty="0" smtClean="0"/>
              <a:t> </a:t>
            </a:r>
            <a:r>
              <a:rPr lang="it-IT" sz="2000" dirty="0" err="1" smtClean="0"/>
              <a:t>gaskets</a:t>
            </a:r>
            <a:r>
              <a:rPr lang="it-IT" sz="2000" dirty="0" smtClean="0"/>
              <a:t> performance (</a:t>
            </a:r>
            <a:r>
              <a:rPr lang="it-IT" sz="2000" dirty="0" err="1" smtClean="0"/>
              <a:t>L</a:t>
            </a:r>
            <a:r>
              <a:rPr lang="it-IT" sz="2000" baseline="-25000" dirty="0" err="1" smtClean="0"/>
              <a:t>gask</a:t>
            </a:r>
            <a:r>
              <a:rPr lang="it-IT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phenomena</a:t>
            </a:r>
            <a:r>
              <a:rPr lang="it-IT" sz="2000" dirty="0" smtClean="0"/>
              <a:t> (</a:t>
            </a:r>
            <a:r>
              <a:rPr lang="it-IT" sz="2000" dirty="0" err="1" smtClean="0"/>
              <a:t>swelling</a:t>
            </a:r>
            <a:r>
              <a:rPr lang="it-IT" sz="2000" dirty="0" smtClean="0"/>
              <a:t>, </a:t>
            </a:r>
            <a:r>
              <a:rPr lang="it-IT" sz="2000" dirty="0" err="1" smtClean="0"/>
              <a:t>creep</a:t>
            </a:r>
            <a:r>
              <a:rPr lang="it-IT" sz="2000" dirty="0" smtClean="0"/>
              <a:t>,…)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4708028"/>
            <a:ext cx="452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TA </a:t>
            </a:r>
            <a:r>
              <a:rPr lang="it-IT" sz="2400" dirty="0" err="1" smtClean="0"/>
              <a:t>lifetime</a:t>
            </a:r>
            <a:r>
              <a:rPr lang="it-IT" sz="2400" dirty="0" smtClean="0"/>
              <a:t> = </a:t>
            </a:r>
            <a:r>
              <a:rPr lang="it-IT" sz="2400" dirty="0" err="1" smtClean="0"/>
              <a:t>min</a:t>
            </a:r>
            <a:r>
              <a:rPr lang="it-IT" sz="2400" dirty="0" smtClean="0"/>
              <a:t> (</a:t>
            </a:r>
            <a:r>
              <a:rPr lang="it-IT" sz="2400" dirty="0" err="1" smtClean="0"/>
              <a:t>L</a:t>
            </a:r>
            <a:r>
              <a:rPr lang="it-IT" sz="2400" baseline="-25000" dirty="0" err="1" smtClean="0"/>
              <a:t>emb</a:t>
            </a:r>
            <a:r>
              <a:rPr lang="it-IT" sz="2400" baseline="-25000" dirty="0" smtClean="0"/>
              <a:t>, </a:t>
            </a:r>
            <a:r>
              <a:rPr lang="it-IT" sz="2400" dirty="0" err="1" smtClean="0"/>
              <a:t>L</a:t>
            </a:r>
            <a:r>
              <a:rPr lang="it-IT" sz="2400" baseline="-25000" dirty="0" err="1" smtClean="0"/>
              <a:t>corr</a:t>
            </a:r>
            <a:r>
              <a:rPr lang="it-IT" sz="2400" baseline="-25000" dirty="0" smtClean="0"/>
              <a:t>, </a:t>
            </a:r>
            <a:r>
              <a:rPr lang="it-IT" sz="2400" dirty="0" err="1" smtClean="0"/>
              <a:t>L</a:t>
            </a:r>
            <a:r>
              <a:rPr lang="it-IT" sz="2400" baseline="-25000" dirty="0" err="1" smtClean="0"/>
              <a:t>gask</a:t>
            </a:r>
            <a:r>
              <a:rPr lang="it-IT" sz="2400" baseline="-25000" dirty="0" smtClean="0"/>
              <a:t>,</a:t>
            </a:r>
            <a:r>
              <a:rPr lang="it-IT" sz="2400" dirty="0" smtClean="0"/>
              <a:t> ...)</a:t>
            </a:r>
            <a:endParaRPr lang="it-IT" sz="2400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embrittlement</a:t>
            </a:r>
            <a:r>
              <a:rPr lang="it-IT" dirty="0" smtClean="0"/>
              <a:t> /1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913"/>
            <a:ext cx="4716016" cy="314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307712" y="804699"/>
            <a:ext cx="428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Irradiation</a:t>
            </a:r>
            <a:r>
              <a:rPr lang="it-IT" sz="1400" dirty="0" smtClean="0"/>
              <a:t> in Fast </a:t>
            </a:r>
            <a:r>
              <a:rPr lang="it-IT" sz="1400" dirty="0" err="1" smtClean="0"/>
              <a:t>spectrum</a:t>
            </a:r>
            <a:r>
              <a:rPr lang="it-IT" sz="1400" dirty="0" smtClean="0"/>
              <a:t> </a:t>
            </a:r>
            <a:r>
              <a:rPr lang="it-IT" sz="1400" dirty="0" err="1" smtClean="0"/>
              <a:t>Reactors</a:t>
            </a:r>
            <a:r>
              <a:rPr lang="it-IT" sz="1400" dirty="0" smtClean="0"/>
              <a:t> (HFR, BR2, BOR60) </a:t>
            </a:r>
            <a:r>
              <a:rPr lang="it-IT" sz="1400" dirty="0" err="1" smtClean="0"/>
              <a:t>within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EU </a:t>
            </a:r>
            <a:r>
              <a:rPr lang="it-IT" sz="1400" dirty="0" err="1" smtClean="0"/>
              <a:t>programmes</a:t>
            </a:r>
            <a:r>
              <a:rPr lang="it-IT" sz="1400" dirty="0" smtClean="0"/>
              <a:t> (SPICE, ARBOR,…) </a:t>
            </a:r>
            <a:endParaRPr lang="it-IT" sz="1400" dirty="0"/>
          </a:p>
        </p:txBody>
      </p:sp>
      <p:sp>
        <p:nvSpPr>
          <p:cNvPr id="20" name="Rettangolo 19"/>
          <p:cNvSpPr/>
          <p:nvPr/>
        </p:nvSpPr>
        <p:spPr>
          <a:xfrm>
            <a:off x="4716016" y="835477"/>
            <a:ext cx="4399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E. </a:t>
            </a:r>
            <a:r>
              <a:rPr lang="it-IT" sz="1200" dirty="0" err="1" smtClean="0"/>
              <a:t>Gaganidze</a:t>
            </a:r>
            <a:r>
              <a:rPr lang="it-IT" sz="1200" dirty="0" smtClean="0"/>
              <a:t>, J. </a:t>
            </a:r>
            <a:r>
              <a:rPr lang="it-IT" sz="1200" dirty="0" err="1" smtClean="0"/>
              <a:t>Aktaa</a:t>
            </a:r>
            <a:r>
              <a:rPr lang="it-IT" sz="1200" dirty="0" smtClean="0"/>
              <a:t>, </a:t>
            </a:r>
            <a:r>
              <a:rPr lang="en-US" sz="1200" i="1" dirty="0" smtClean="0"/>
              <a:t>Assessment </a:t>
            </a:r>
            <a:r>
              <a:rPr lang="en-US" sz="1200" i="1" dirty="0"/>
              <a:t>of neutron irradiation effects on RAFM steels</a:t>
            </a:r>
            <a:r>
              <a:rPr lang="en-US" sz="1200" dirty="0"/>
              <a:t>, Fusion Engineering and Design 88 (2013) </a:t>
            </a:r>
            <a:r>
              <a:rPr lang="en-US" sz="1200" dirty="0" smtClean="0"/>
              <a:t>118–128</a:t>
            </a:r>
            <a:endParaRPr lang="it-IT" sz="1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475656" y="1700808"/>
            <a:ext cx="251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adiation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damage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effect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345" y="5201905"/>
            <a:ext cx="8606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/>
              <a:t>Strong DBTT </a:t>
            </a:r>
            <a:r>
              <a:rPr lang="it-IT" sz="1600" dirty="0" err="1" smtClean="0"/>
              <a:t>increase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err="1" smtClean="0"/>
              <a:t>low</a:t>
            </a:r>
            <a:r>
              <a:rPr lang="it-IT" sz="1600" dirty="0" smtClean="0"/>
              <a:t> </a:t>
            </a:r>
            <a:r>
              <a:rPr lang="it-IT" sz="1600" dirty="0" err="1" smtClean="0"/>
              <a:t>doses</a:t>
            </a:r>
            <a:r>
              <a:rPr lang="it-IT" sz="1600" dirty="0" smtClean="0"/>
              <a:t>, </a:t>
            </a:r>
            <a:r>
              <a:rPr lang="it-IT" sz="1600" dirty="0" err="1" smtClean="0"/>
              <a:t>saturation</a:t>
            </a:r>
            <a:r>
              <a:rPr lang="it-IT" sz="1600" dirty="0" smtClean="0"/>
              <a:t> </a:t>
            </a:r>
            <a:r>
              <a:rPr lang="it-IT" sz="1600" dirty="0" err="1" smtClean="0"/>
              <a:t>beyond</a:t>
            </a:r>
            <a:r>
              <a:rPr lang="it-IT" sz="1600" dirty="0" smtClean="0"/>
              <a:t> </a:t>
            </a:r>
            <a:r>
              <a:rPr lang="it-IT" sz="1600" dirty="0" smtClean="0"/>
              <a:t>15 </a:t>
            </a:r>
            <a:r>
              <a:rPr lang="it-IT" sz="1600" dirty="0" err="1" smtClean="0"/>
              <a:t>dpa</a:t>
            </a:r>
            <a:r>
              <a:rPr lang="it-IT" sz="1600" dirty="0" smtClean="0"/>
              <a:t>, slow </a:t>
            </a:r>
            <a:r>
              <a:rPr lang="it-IT" sz="1600" dirty="0" err="1" smtClean="0"/>
              <a:t>increase</a:t>
            </a:r>
            <a:r>
              <a:rPr lang="it-IT" sz="1600" dirty="0" smtClean="0"/>
              <a:t> up to </a:t>
            </a:r>
            <a:r>
              <a:rPr lang="it-IT" sz="1600" dirty="0" smtClean="0">
                <a:latin typeface="Verdana"/>
                <a:ea typeface="Verdana"/>
                <a:cs typeface="Verdana"/>
              </a:rPr>
              <a:t>~</a:t>
            </a:r>
            <a:r>
              <a:rPr lang="it-IT" sz="1600" dirty="0"/>
              <a:t>7</a:t>
            </a:r>
            <a:r>
              <a:rPr lang="it-IT" sz="1600" dirty="0" smtClean="0"/>
              <a:t>0 </a:t>
            </a:r>
            <a:r>
              <a:rPr lang="it-IT" sz="1600" dirty="0" err="1" smtClean="0"/>
              <a:t>dpa</a:t>
            </a:r>
            <a:endParaRPr lang="it-IT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/>
              <a:t>Large </a:t>
            </a:r>
            <a:r>
              <a:rPr lang="it-IT" sz="1600" dirty="0" err="1" smtClean="0"/>
              <a:t>scatter</a:t>
            </a:r>
            <a:r>
              <a:rPr lang="it-IT" sz="1600" dirty="0" smtClean="0"/>
              <a:t> of DBTT (</a:t>
            </a:r>
            <a:r>
              <a:rPr lang="it-IT" sz="1600" dirty="0" err="1" smtClean="0"/>
              <a:t>unirrad</a:t>
            </a:r>
            <a:r>
              <a:rPr lang="it-IT" sz="1600" dirty="0" smtClean="0"/>
              <a:t>.)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always</a:t>
            </a:r>
            <a:r>
              <a:rPr lang="it-IT" sz="1600" dirty="0" smtClean="0"/>
              <a:t> </a:t>
            </a:r>
            <a:r>
              <a:rPr lang="it-IT" sz="1600" dirty="0" err="1" smtClean="0"/>
              <a:t>lower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-50 °C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>
                <a:latin typeface="+mn-lt"/>
              </a:rPr>
              <a:t>DBTT </a:t>
            </a:r>
            <a:r>
              <a:rPr lang="it-IT" sz="1600" dirty="0" smtClean="0">
                <a:latin typeface="Verdana"/>
                <a:ea typeface="Verdana"/>
                <a:cs typeface="Verdana"/>
              </a:rPr>
              <a:t>~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120°</a:t>
            </a:r>
            <a:r>
              <a:rPr lang="it-IT" sz="1600" dirty="0" smtClean="0">
                <a:latin typeface="Verdana"/>
                <a:ea typeface="Verdana"/>
                <a:cs typeface="Verdana"/>
              </a:rPr>
              <a:t>-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125°C@30dpa (DONES), </a:t>
            </a:r>
            <a:r>
              <a:rPr lang="it-IT" sz="1600" dirty="0" smtClean="0">
                <a:latin typeface="Verdana"/>
                <a:ea typeface="Verdana"/>
                <a:cs typeface="Verdana"/>
              </a:rPr>
              <a:t>~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140°C-</a:t>
            </a:r>
            <a:r>
              <a:rPr lang="it-IT" sz="1600" dirty="0" smtClean="0">
                <a:ea typeface="Verdana"/>
                <a:cs typeface="Verdana"/>
              </a:rPr>
              <a:t>150°C@60 </a:t>
            </a:r>
            <a:r>
              <a:rPr lang="it-IT" sz="1600" dirty="0" err="1" smtClean="0">
                <a:ea typeface="Verdana"/>
                <a:cs typeface="Verdana"/>
              </a:rPr>
              <a:t>dpa</a:t>
            </a:r>
            <a:r>
              <a:rPr lang="it-IT" sz="1600" dirty="0" smtClean="0">
                <a:ea typeface="Verdana"/>
                <a:cs typeface="Verdana"/>
              </a:rPr>
              <a:t> (IFMIF)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>
                <a:latin typeface="+mn-lt"/>
                <a:ea typeface="Verdana"/>
                <a:cs typeface="Verdana"/>
              </a:rPr>
              <a:t>He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effect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strongly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enhances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embrittlement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 in the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concerned</a:t>
            </a:r>
            <a:r>
              <a:rPr lang="it-IT" sz="1600" dirty="0">
                <a:latin typeface="+mn-lt"/>
                <a:ea typeface="Verdana"/>
                <a:cs typeface="Verdana"/>
              </a:rPr>
              <a:t> </a:t>
            </a:r>
            <a:r>
              <a:rPr lang="it-IT" sz="1600" dirty="0" smtClean="0">
                <a:latin typeface="+mn-lt"/>
                <a:ea typeface="Verdana"/>
                <a:cs typeface="Verdana"/>
              </a:rPr>
              <a:t>T </a:t>
            </a:r>
            <a:r>
              <a:rPr lang="it-IT" sz="1600" dirty="0" err="1" smtClean="0">
                <a:latin typeface="+mn-lt"/>
                <a:ea typeface="Verdana"/>
                <a:cs typeface="Verdana"/>
              </a:rPr>
              <a:t>range</a:t>
            </a:r>
            <a:endParaRPr lang="it-IT" sz="1600" dirty="0" smtClean="0">
              <a:latin typeface="+mn-lt"/>
              <a:ea typeface="Verdana"/>
              <a:cs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err="1">
                <a:ea typeface="Verdana"/>
                <a:cs typeface="Verdana"/>
              </a:rPr>
              <a:t>Neutron</a:t>
            </a:r>
            <a:r>
              <a:rPr lang="it-IT" sz="1600" dirty="0">
                <a:ea typeface="Verdana"/>
                <a:cs typeface="Verdana"/>
              </a:rPr>
              <a:t> </a:t>
            </a:r>
            <a:r>
              <a:rPr lang="it-IT" sz="1600" dirty="0" err="1">
                <a:ea typeface="Verdana"/>
                <a:cs typeface="Verdana"/>
              </a:rPr>
              <a:t>irradiation</a:t>
            </a:r>
            <a:r>
              <a:rPr lang="it-IT" sz="1600" dirty="0">
                <a:ea typeface="Verdana"/>
                <a:cs typeface="Verdana"/>
              </a:rPr>
              <a:t> of 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B-</a:t>
            </a:r>
            <a:r>
              <a:rPr lang="it-IT" sz="1600" b="1" dirty="0" err="1">
                <a:solidFill>
                  <a:srgbClr val="C00000"/>
                </a:solidFill>
                <a:ea typeface="Verdana"/>
                <a:cs typeface="Verdana"/>
              </a:rPr>
              <a:t>doped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ea typeface="Verdana"/>
                <a:cs typeface="Verdana"/>
              </a:rPr>
              <a:t>steel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ea typeface="Verdana"/>
                <a:cs typeface="Verdana"/>
              </a:rPr>
              <a:t>technique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ea typeface="Verdana"/>
                <a:cs typeface="Verdana"/>
              </a:rPr>
              <a:t>probably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a typeface="Verdana"/>
                <a:cs typeface="Verdana"/>
              </a:rPr>
              <a:t>largely</a:t>
            </a:r>
            <a:r>
              <a:rPr lang="it-IT" sz="1600" b="1" dirty="0" smtClean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a typeface="Verdana"/>
                <a:cs typeface="Verdana"/>
              </a:rPr>
              <a:t>overestimates</a:t>
            </a:r>
            <a:r>
              <a:rPr lang="it-IT" sz="1600" b="1" dirty="0" smtClean="0">
                <a:solidFill>
                  <a:srgbClr val="C00000"/>
                </a:solidFill>
                <a:ea typeface="Verdana"/>
                <a:cs typeface="Verdana"/>
              </a:rPr>
              <a:t> </a:t>
            </a:r>
            <a:r>
              <a:rPr lang="it-IT" sz="1600" b="1" dirty="0">
                <a:solidFill>
                  <a:srgbClr val="C00000"/>
                </a:solidFill>
                <a:ea typeface="Verdana"/>
                <a:cs typeface="Verdana"/>
              </a:rPr>
              <a:t>He </a:t>
            </a:r>
            <a:r>
              <a:rPr lang="it-IT" sz="1600" b="1" dirty="0" err="1">
                <a:solidFill>
                  <a:srgbClr val="C00000"/>
                </a:solidFill>
                <a:ea typeface="Verdana"/>
                <a:cs typeface="Verdana"/>
              </a:rPr>
              <a:t>embrittlement</a:t>
            </a:r>
            <a:endParaRPr lang="it-IT" sz="1600" dirty="0" smtClean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67741"/>
            <a:ext cx="4205015" cy="3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015328" y="1681063"/>
            <a:ext cx="394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Extra ∆DBTT = ∆DBTT(</a:t>
            </a:r>
            <a:r>
              <a:rPr lang="it-IT" sz="1400" dirty="0" err="1" smtClean="0">
                <a:solidFill>
                  <a:srgbClr val="0070C0"/>
                </a:solidFill>
              </a:rPr>
              <a:t>doped</a:t>
            </a:r>
            <a:r>
              <a:rPr lang="it-IT" sz="1400" dirty="0" smtClean="0">
                <a:solidFill>
                  <a:srgbClr val="0070C0"/>
                </a:solidFill>
              </a:rPr>
              <a:t>) - </a:t>
            </a:r>
            <a:r>
              <a:rPr lang="it-IT" sz="1400" dirty="0">
                <a:solidFill>
                  <a:srgbClr val="0070C0"/>
                </a:solidFill>
              </a:rPr>
              <a:t>∆</a:t>
            </a:r>
            <a:r>
              <a:rPr lang="it-IT" sz="1400" dirty="0" smtClean="0">
                <a:solidFill>
                  <a:srgbClr val="0070C0"/>
                </a:solidFill>
              </a:rPr>
              <a:t>DBTT(non-</a:t>
            </a:r>
            <a:r>
              <a:rPr lang="it-IT" sz="1400" dirty="0" err="1" smtClean="0">
                <a:solidFill>
                  <a:srgbClr val="0070C0"/>
                </a:solidFill>
              </a:rPr>
              <a:t>doped</a:t>
            </a:r>
            <a:r>
              <a:rPr lang="it-IT" sz="14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444208" y="4057327"/>
            <a:ext cx="225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1 </a:t>
            </a:r>
            <a:r>
              <a:rPr lang="it-IT" sz="1400" dirty="0" err="1" smtClean="0">
                <a:solidFill>
                  <a:srgbClr val="FF0000"/>
                </a:solidFill>
              </a:rPr>
              <a:t>fpy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irradiation</a:t>
            </a:r>
            <a:r>
              <a:rPr lang="it-IT" sz="1400" dirty="0" smtClean="0">
                <a:solidFill>
                  <a:srgbClr val="FF0000"/>
                </a:solidFill>
              </a:rPr>
              <a:t> in DONES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7884368" y="4293096"/>
            <a:ext cx="0" cy="261462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476541" y="1331476"/>
            <a:ext cx="104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effect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96136" y="2564904"/>
            <a:ext cx="1649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/>
              <a:t>boron-doped</a:t>
            </a:r>
            <a:r>
              <a:rPr lang="it-IT" sz="1400" dirty="0"/>
              <a:t> EUROFER-</a:t>
            </a:r>
            <a:r>
              <a:rPr lang="it-IT" sz="1400" dirty="0" err="1"/>
              <a:t>like</a:t>
            </a:r>
            <a:r>
              <a:rPr lang="it-IT" sz="1400" dirty="0"/>
              <a:t> </a:t>
            </a:r>
            <a:r>
              <a:rPr lang="it-IT" sz="1400" dirty="0" err="1"/>
              <a:t>steels</a:t>
            </a:r>
            <a:endParaRPr lang="it-IT" sz="1400" dirty="0"/>
          </a:p>
        </p:txBody>
      </p:sp>
      <p:sp>
        <p:nvSpPr>
          <p:cNvPr id="1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Irradiation</a:t>
            </a:r>
            <a:r>
              <a:rPr lang="it-IT" dirty="0"/>
              <a:t> </a:t>
            </a:r>
            <a:r>
              <a:rPr lang="it-IT" dirty="0" err="1"/>
              <a:t>embrittlement</a:t>
            </a:r>
            <a:r>
              <a:rPr lang="it-IT" dirty="0"/>
              <a:t> </a:t>
            </a:r>
            <a:r>
              <a:rPr lang="it-IT" dirty="0" smtClean="0"/>
              <a:t>/2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3477"/>
            <a:ext cx="4401973" cy="320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28" y="1620280"/>
            <a:ext cx="4457972" cy="33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55776" y="830361"/>
            <a:ext cx="439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of temperature on DBTT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shift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7531" y="1335621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pa-induced</a:t>
            </a:r>
            <a:r>
              <a:rPr lang="it-IT" dirty="0" smtClean="0"/>
              <a:t> DBTT </a:t>
            </a:r>
            <a:r>
              <a:rPr lang="it-IT" dirty="0" err="1" smtClean="0"/>
              <a:t>shift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433" y="5517232"/>
            <a:ext cx="7780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 smtClean="0"/>
              <a:t>DBTT </a:t>
            </a:r>
            <a:r>
              <a:rPr lang="it-IT" dirty="0" err="1" smtClean="0"/>
              <a:t>shift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more sensitive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 (&lt; 350 °C)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mitigating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it-IT" dirty="0" err="1" smtClean="0"/>
              <a:t>increase</a:t>
            </a:r>
            <a:r>
              <a:rPr lang="it-IT" dirty="0" smtClean="0"/>
              <a:t> TA </a:t>
            </a:r>
            <a:r>
              <a:rPr lang="it-IT" dirty="0" err="1" smtClean="0"/>
              <a:t>operating</a:t>
            </a:r>
            <a:r>
              <a:rPr lang="it-IT" dirty="0" smtClean="0"/>
              <a:t> temperature to </a:t>
            </a:r>
            <a:r>
              <a:rPr lang="it-IT" dirty="0" smtClean="0">
                <a:latin typeface="Verdana"/>
                <a:ea typeface="Verdana"/>
                <a:cs typeface="Verdana"/>
              </a:rPr>
              <a:t>~</a:t>
            </a:r>
            <a:r>
              <a:rPr lang="it-IT" sz="1600" dirty="0" smtClean="0">
                <a:latin typeface="Verdana"/>
                <a:ea typeface="Verdana"/>
                <a:cs typeface="Verdana"/>
              </a:rPr>
              <a:t>350-360°C </a:t>
            </a:r>
            <a:r>
              <a:rPr lang="it-IT" dirty="0" smtClean="0"/>
              <a:t>(</a:t>
            </a:r>
            <a:r>
              <a:rPr lang="it-IT" dirty="0" err="1" smtClean="0"/>
              <a:t>limited</a:t>
            </a:r>
            <a:r>
              <a:rPr lang="it-IT" dirty="0" smtClean="0"/>
              <a:t> by </a:t>
            </a:r>
            <a:r>
              <a:rPr lang="it-IT" dirty="0" err="1" smtClean="0"/>
              <a:t>swelling</a:t>
            </a:r>
            <a:r>
              <a:rPr lang="it-IT" dirty="0" smtClean="0"/>
              <a:t>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it-IT" dirty="0" smtClean="0"/>
              <a:t>Thermal </a:t>
            </a:r>
            <a:r>
              <a:rPr lang="it-IT" dirty="0" err="1"/>
              <a:t>a</a:t>
            </a:r>
            <a:r>
              <a:rPr lang="it-IT" dirty="0" err="1" smtClean="0"/>
              <a:t>nnealing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high temperature (550°C/3 h) 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1403484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He-</a:t>
            </a:r>
            <a:r>
              <a:rPr lang="it-IT" dirty="0" err="1" smtClean="0"/>
              <a:t>induced</a:t>
            </a:r>
            <a:r>
              <a:rPr lang="it-IT" dirty="0" smtClean="0"/>
              <a:t> DBTT </a:t>
            </a:r>
            <a:r>
              <a:rPr lang="it-IT" dirty="0" err="1" smtClean="0"/>
              <a:t>shift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7308304" y="2636912"/>
            <a:ext cx="36004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308304" y="3573016"/>
            <a:ext cx="360040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668344" y="28969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B-</a:t>
            </a:r>
            <a:r>
              <a:rPr lang="it-IT" sz="1400" b="1" dirty="0" err="1" smtClean="0">
                <a:solidFill>
                  <a:srgbClr val="C00000"/>
                </a:solidFill>
              </a:rPr>
              <a:t>doped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55673" y="3861048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Non-</a:t>
            </a:r>
            <a:r>
              <a:rPr lang="it-IT" sz="1400" b="1" dirty="0" err="1" smtClean="0">
                <a:solidFill>
                  <a:srgbClr val="00B050"/>
                </a:solidFill>
              </a:rPr>
              <a:t>doped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041875" y="4869160"/>
            <a:ext cx="5079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E. </a:t>
            </a:r>
            <a:r>
              <a:rPr lang="it-IT" sz="1400" dirty="0" err="1" smtClean="0"/>
              <a:t>Gaganidze</a:t>
            </a:r>
            <a:r>
              <a:rPr lang="it-IT" sz="1400" dirty="0" smtClean="0"/>
              <a:t>, J. </a:t>
            </a:r>
            <a:r>
              <a:rPr lang="it-IT" sz="1400" dirty="0" err="1" smtClean="0"/>
              <a:t>Aktaa</a:t>
            </a:r>
            <a:r>
              <a:rPr lang="it-IT" sz="1400" dirty="0" smtClean="0"/>
              <a:t>, </a:t>
            </a:r>
            <a:r>
              <a:rPr lang="en-US" sz="1400" i="1" dirty="0" smtClean="0"/>
              <a:t>Assessment </a:t>
            </a:r>
            <a:r>
              <a:rPr lang="en-US" sz="1400" i="1" dirty="0"/>
              <a:t>of neutron irradiation effects on RAFM steels</a:t>
            </a:r>
            <a:r>
              <a:rPr lang="en-US" sz="1400" dirty="0"/>
              <a:t>, Fusion Engineering and Design 88 (2013) 118– 128</a:t>
            </a:r>
            <a:endParaRPr lang="it-IT" sz="1400" dirty="0"/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683568" y="6525344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1524</Words>
  <Application>Microsoft Office PowerPoint</Application>
  <PresentationFormat>Presentazione su schermo (4:3)</PresentationFormat>
  <Paragraphs>239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Presentazione standard di PowerPoint</vt:lpstr>
      <vt:lpstr>Outline</vt:lpstr>
      <vt:lpstr>IFMIF Li target concept</vt:lpstr>
      <vt:lpstr>TA design basis /1</vt:lpstr>
      <vt:lpstr>TA design basis /2</vt:lpstr>
      <vt:lpstr>TA design basis /3</vt:lpstr>
      <vt:lpstr>TA lifetime related issues</vt:lpstr>
      <vt:lpstr>Irradiation embrittlement /1</vt:lpstr>
      <vt:lpstr>Irradiation embrittlement /2</vt:lpstr>
      <vt:lpstr>Erosion/corrosion</vt:lpstr>
      <vt:lpstr>Loss of sealing gaskets performance</vt:lpstr>
      <vt:lpstr>Other phenomena</vt:lpstr>
      <vt:lpstr>Summary and conclusions</vt:lpstr>
      <vt:lpstr>Presentazione standard di PowerPoint</vt:lpstr>
      <vt:lpstr>Irradiation embrittlement /3</vt:lpstr>
      <vt:lpstr>Irradiation embrittlement /4</vt:lpstr>
      <vt:lpstr>Swelling</vt:lpstr>
      <vt:lpstr>Irradiation embrittlement /1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Gal</dc:creator>
  <cp:lastModifiedBy>Davide Bernardi</cp:lastModifiedBy>
  <cp:revision>540</cp:revision>
  <cp:lastPrinted>2014-10-16T14:51:28Z</cp:lastPrinted>
  <dcterms:created xsi:type="dcterms:W3CDTF">2014-10-27T16:40:37Z</dcterms:created>
  <dcterms:modified xsi:type="dcterms:W3CDTF">2017-11-05T02:27:22Z</dcterms:modified>
</cp:coreProperties>
</file>