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20" r:id="rId2"/>
    <p:sldId id="321" r:id="rId3"/>
    <p:sldId id="326" r:id="rId4"/>
    <p:sldId id="331" r:id="rId5"/>
    <p:sldId id="332" r:id="rId6"/>
    <p:sldId id="333" r:id="rId7"/>
    <p:sldId id="330" r:id="rId8"/>
    <p:sldId id="338" r:id="rId9"/>
    <p:sldId id="345" r:id="rId10"/>
    <p:sldId id="328" r:id="rId11"/>
    <p:sldId id="334" r:id="rId12"/>
    <p:sldId id="346" r:id="rId13"/>
    <p:sldId id="339" r:id="rId14"/>
    <p:sldId id="340" r:id="rId15"/>
    <p:sldId id="341" r:id="rId16"/>
    <p:sldId id="349" r:id="rId17"/>
    <p:sldId id="342" r:id="rId18"/>
    <p:sldId id="343" r:id="rId19"/>
    <p:sldId id="344" r:id="rId20"/>
    <p:sldId id="348" r:id="rId21"/>
    <p:sldId id="347" r:id="rId22"/>
  </p:sldIdLst>
  <p:sldSz cx="9144000" cy="6858000" type="screen4x3"/>
  <p:notesSz cx="6805613" cy="9939338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C6FA06"/>
    <a:srgbClr val="FFFF66"/>
    <a:srgbClr val="0000FF"/>
    <a:srgbClr val="FFFFFF"/>
    <a:srgbClr val="FFD5EA"/>
    <a:srgbClr val="F9B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2 Marcador de fecha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77A7773-624E-4A71-9D8B-40D2545BFB86}" type="datetimeFigureOut">
              <a:rPr lang="es-ES" altLang="ja-JP"/>
              <a:pPr>
                <a:defRPr/>
              </a:pPr>
              <a:t>05/11/2017</a:t>
            </a:fld>
            <a:endParaRPr lang="es-ES" altLang="ja-JP"/>
          </a:p>
        </p:txBody>
      </p:sp>
      <p:sp>
        <p:nvSpPr>
          <p:cNvPr id="4" name="3 Marcador de imagen de diapositiva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noProof="0"/>
              <a:t>Haga clic para modificar el estilo de texto del patrón</a:t>
            </a:r>
          </a:p>
          <a:p>
            <a:pPr lvl="1"/>
            <a:r>
              <a:rPr lang="es-ES" altLang="ja-JP" noProof="0"/>
              <a:t>Segundo nivel</a:t>
            </a:r>
          </a:p>
          <a:p>
            <a:pPr lvl="2"/>
            <a:r>
              <a:rPr lang="es-ES" altLang="ja-JP" noProof="0"/>
              <a:t>Tercer nivel</a:t>
            </a:r>
          </a:p>
          <a:p>
            <a:pPr lvl="3"/>
            <a:r>
              <a:rPr lang="es-ES" altLang="ja-JP" noProof="0"/>
              <a:t>Cuarto nivel</a:t>
            </a:r>
          </a:p>
          <a:p>
            <a:pPr lvl="4"/>
            <a:r>
              <a:rPr lang="es-ES" altLang="ja-JP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6 Marcador de número de diapositiva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13BED3-61B1-410D-9537-332BBA4E3BA4}" type="slidenum">
              <a:rPr lang="es-ES" altLang="ja-JP"/>
              <a:pPr>
                <a:defRPr/>
              </a:pPr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193543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fld id="{F7C71E82-5892-48E0-B228-9CD0C5DDBEE7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3EB5C0-F2F2-48A8-9E50-31904F5BA0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40010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30" y="83859"/>
            <a:ext cx="6649710" cy="861826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7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fld id="{EF02056E-56B2-4104-B227-99BBA32BBA66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9847C5-85A0-4EAA-870C-9B28D9C486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63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J. Knaster</a:t>
            </a:r>
            <a:endParaRPr lang="ja-JP" altLang="en-US" dirty="0"/>
          </a:p>
        </p:txBody>
      </p:sp>
      <p:sp>
        <p:nvSpPr>
          <p:cNvPr id="8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6010" y="6356351"/>
            <a:ext cx="3556299" cy="365125"/>
          </a:xfrm>
        </p:spPr>
        <p:txBody>
          <a:bodyPr/>
          <a:lstStyle>
            <a:lvl1pPr defTabSz="342900">
              <a:defRPr kumimoji="0"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Workshop </a:t>
            </a:r>
          </a:p>
          <a:p>
            <a:pPr>
              <a:defRPr/>
            </a:pPr>
            <a:r>
              <a:rPr lang="en-US" altLang="ja-JP" dirty="0" smtClean="0"/>
              <a:t>Advanced Neutron Sources and its Applications</a:t>
            </a:r>
            <a:endParaRPr lang="ja-JP" altLang="en-US" dirty="0"/>
          </a:p>
        </p:txBody>
      </p:sp>
      <p:sp>
        <p:nvSpPr>
          <p:cNvPr id="9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278CBA-619C-4B64-8CDA-47C96BB1700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71139" y="1126865"/>
            <a:ext cx="8229600" cy="4525963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altLang="ja-JP" dirty="0" err="1" smtClean="0"/>
              <a:t>Empezamos</a:t>
            </a:r>
            <a:endParaRPr lang="en-US" altLang="ja-JP" dirty="0" smtClean="0"/>
          </a:p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84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fld id="{789B131D-E175-45AF-8284-83B08D393763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E998A8-A407-42C3-89D5-57216248F3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038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685800" eaLnBrk="1" hangingPunct="1">
              <a:defRPr kumimoji="1"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5E2FE4-747A-444A-866F-696F6E81A9E9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kumimoji="1"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kumimoji="1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7B31D3-96B4-4EE2-92CA-8303E7C615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7210" y="617485"/>
            <a:ext cx="8229600" cy="1387735"/>
          </a:xfrm>
        </p:spPr>
        <p:txBody>
          <a:bodyPr/>
          <a:lstStyle/>
          <a:p>
            <a:r>
              <a:rPr kumimoji="1" lang="es-ES" sz="6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High </a:t>
            </a:r>
            <a:r>
              <a:rPr kumimoji="1" lang="es-ES" sz="6000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Power</a:t>
            </a:r>
            <a:r>
              <a:rPr kumimoji="1" lang="es-ES" sz="6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s-ES" sz="6000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Linacs</a:t>
            </a:r>
            <a:endParaRPr kumimoji="1" lang="es-ES" sz="6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10" y="5071670"/>
            <a:ext cx="5705868" cy="165281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" y="1895475"/>
            <a:ext cx="5035868" cy="295466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Curved Right Arrow 4"/>
          <p:cNvSpPr/>
          <p:nvPr/>
        </p:nvSpPr>
        <p:spPr>
          <a:xfrm rot="17883621" flipV="1">
            <a:off x="1565911" y="4678054"/>
            <a:ext cx="834390" cy="2282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6150" y="198236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b="1" dirty="0" smtClean="0"/>
              <a:t>3.5 MW </a:t>
            </a:r>
            <a:r>
              <a:rPr kumimoji="1" lang="es-ES" b="1" dirty="0" err="1" smtClean="0"/>
              <a:t>beam</a:t>
            </a:r>
            <a:r>
              <a:rPr kumimoji="1" lang="es-ES" b="1" dirty="0" smtClean="0"/>
              <a:t> </a:t>
            </a:r>
            <a:r>
              <a:rPr kumimoji="1" lang="es-ES" b="1" dirty="0" err="1" smtClean="0"/>
              <a:t>power</a:t>
            </a:r>
            <a:endParaRPr kumimoji="1" lang="es-E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17770" y="4190524"/>
            <a:ext cx="697627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s-ES" dirty="0" smtClean="0"/>
              <a:t>1979</a:t>
            </a:r>
            <a:endParaRPr kumimoji="1" lang="es-ES" dirty="0"/>
          </a:p>
        </p:txBody>
      </p:sp>
    </p:spTree>
    <p:extLst>
      <p:ext uri="{BB962C8B-B14F-4D97-AF65-F5344CB8AC3E}">
        <p14:creationId xmlns:p14="http://schemas.microsoft.com/office/powerpoint/2010/main" val="65210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569" y="2162290"/>
            <a:ext cx="8229600" cy="4525963"/>
          </a:xfrm>
        </p:spPr>
        <p:txBody>
          <a:bodyPr/>
          <a:lstStyle/>
          <a:p>
            <a:r>
              <a:rPr kumimoji="1" lang="es-ES" dirty="0" smtClean="0"/>
              <a:t>High </a:t>
            </a:r>
            <a:r>
              <a:rPr kumimoji="1" lang="es-ES" dirty="0" err="1" smtClean="0"/>
              <a:t>current</a:t>
            </a:r>
            <a:r>
              <a:rPr kumimoji="1" lang="es-ES" dirty="0" smtClean="0"/>
              <a:t> </a:t>
            </a:r>
            <a:r>
              <a:rPr kumimoji="1" lang="es-ES" dirty="0" err="1" smtClean="0"/>
              <a:t>accelerators</a:t>
            </a:r>
            <a:r>
              <a:rPr kumimoji="1" lang="es-ES" dirty="0" smtClean="0"/>
              <a:t> </a:t>
            </a:r>
            <a:r>
              <a:rPr kumimoji="1" lang="es-ES" dirty="0" err="1" smtClean="0"/>
              <a:t>face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space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charge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phenomena</a:t>
            </a:r>
            <a:endParaRPr kumimoji="1" lang="es-ES" dirty="0" smtClean="0"/>
          </a:p>
          <a:p>
            <a:r>
              <a:rPr lang="es-ES" dirty="0" err="1" smtClean="0">
                <a:solidFill>
                  <a:srgbClr val="0070C0"/>
                </a:solidFill>
              </a:rPr>
              <a:t>intra-beam</a:t>
            </a:r>
            <a:r>
              <a:rPr lang="es-ES" dirty="0" smtClean="0">
                <a:solidFill>
                  <a:srgbClr val="0070C0"/>
                </a:solidFill>
              </a:rPr>
              <a:t> non-linear </a:t>
            </a:r>
            <a:r>
              <a:rPr lang="es-ES" dirty="0" err="1" smtClean="0">
                <a:solidFill>
                  <a:srgbClr val="0070C0"/>
                </a:solidFill>
              </a:rPr>
              <a:t>repulsive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forces</a:t>
            </a:r>
            <a:r>
              <a:rPr lang="es-ES" dirty="0" smtClean="0">
                <a:solidFill>
                  <a:srgbClr val="0070C0"/>
                </a:solidFill>
              </a:rPr>
              <a:t> lead to </a:t>
            </a:r>
            <a:r>
              <a:rPr lang="es-ES" dirty="0" err="1" smtClean="0">
                <a:solidFill>
                  <a:srgbClr val="0070C0"/>
                </a:solidFill>
              </a:rPr>
              <a:t>beam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losses</a:t>
            </a:r>
            <a:endParaRPr lang="es-ES" dirty="0" smtClean="0">
              <a:solidFill>
                <a:srgbClr val="0070C0"/>
              </a:solidFill>
            </a:endParaRPr>
          </a:p>
          <a:p>
            <a:endParaRPr kumimoji="1" lang="es-ES" dirty="0"/>
          </a:p>
          <a:p>
            <a:r>
              <a:rPr lang="es-ES" dirty="0" err="1" smtClean="0"/>
              <a:t>Beam</a:t>
            </a:r>
            <a:r>
              <a:rPr lang="es-ES" dirty="0" smtClean="0"/>
              <a:t> </a:t>
            </a:r>
            <a:r>
              <a:rPr lang="es-ES" dirty="0" err="1" smtClean="0"/>
              <a:t>losses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linacs</a:t>
            </a:r>
            <a:r>
              <a:rPr lang="es-ES" dirty="0" smtClean="0"/>
              <a:t> can be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damaging</a:t>
            </a:r>
            <a:endParaRPr lang="es-ES" dirty="0" smtClean="0"/>
          </a:p>
          <a:p>
            <a:r>
              <a:rPr lang="es-ES" dirty="0" smtClean="0">
                <a:solidFill>
                  <a:srgbClr val="0070C0"/>
                </a:solidFill>
              </a:rPr>
              <a:t>1 W/m </a:t>
            </a:r>
            <a:r>
              <a:rPr lang="es-ES" dirty="0" err="1" smtClean="0">
                <a:solidFill>
                  <a:srgbClr val="0070C0"/>
                </a:solidFill>
              </a:rPr>
              <a:t>when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talking</a:t>
            </a:r>
            <a:r>
              <a:rPr lang="es-ES" dirty="0" smtClean="0">
                <a:solidFill>
                  <a:srgbClr val="0070C0"/>
                </a:solidFill>
              </a:rPr>
              <a:t> of MW </a:t>
            </a:r>
            <a:r>
              <a:rPr lang="es-ES" dirty="0" err="1" smtClean="0">
                <a:solidFill>
                  <a:srgbClr val="0070C0"/>
                </a:solidFill>
              </a:rPr>
              <a:t>beam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power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challenging</a:t>
            </a:r>
            <a:endParaRPr lang="es-ES" dirty="0" smtClean="0">
              <a:solidFill>
                <a:srgbClr val="0070C0"/>
              </a:solidFill>
            </a:endParaRPr>
          </a:p>
          <a:p>
            <a:endParaRPr kumimoji="1" lang="es-ES" dirty="0"/>
          </a:p>
          <a:p>
            <a:r>
              <a:rPr lang="es-ES" dirty="0" err="1" smtClean="0"/>
              <a:t>Acceleration</a:t>
            </a:r>
            <a:r>
              <a:rPr lang="es-ES" dirty="0" smtClean="0"/>
              <a:t> can </a:t>
            </a:r>
            <a:r>
              <a:rPr lang="es-ES" dirty="0" err="1" smtClean="0"/>
              <a:t>only</a:t>
            </a:r>
            <a:r>
              <a:rPr lang="es-ES" dirty="0" smtClean="0"/>
              <a:t> be done in </a:t>
            </a:r>
            <a:r>
              <a:rPr lang="es-ES" dirty="0" err="1" smtClean="0"/>
              <a:t>stages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hardware</a:t>
            </a:r>
          </a:p>
          <a:p>
            <a:r>
              <a:rPr lang="es-ES" dirty="0" err="1">
                <a:solidFill>
                  <a:srgbClr val="0070C0"/>
                </a:solidFill>
              </a:rPr>
              <a:t>a</a:t>
            </a:r>
            <a:r>
              <a:rPr lang="es-ES" dirty="0" err="1" smtClean="0">
                <a:solidFill>
                  <a:srgbClr val="0070C0"/>
                </a:solidFill>
              </a:rPr>
              <a:t>ll</a:t>
            </a:r>
            <a:r>
              <a:rPr lang="es-ES" dirty="0" smtClean="0">
                <a:solidFill>
                  <a:srgbClr val="0070C0"/>
                </a:solidFill>
              </a:rPr>
              <a:t> hardware has </a:t>
            </a:r>
            <a:r>
              <a:rPr lang="es-ES" dirty="0" err="1" smtClean="0">
                <a:solidFill>
                  <a:srgbClr val="0070C0"/>
                </a:solidFill>
              </a:rPr>
              <a:t>its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operational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limits</a:t>
            </a:r>
            <a:endParaRPr lang="es-ES" dirty="0" smtClean="0">
              <a:solidFill>
                <a:srgbClr val="0070C0"/>
              </a:solidFill>
            </a:endParaRPr>
          </a:p>
          <a:p>
            <a:endParaRPr lang="es-ES" dirty="0"/>
          </a:p>
          <a:p>
            <a:endParaRPr kumimoji="1" lang="es-ES" dirty="0"/>
          </a:p>
        </p:txBody>
      </p:sp>
      <p:sp>
        <p:nvSpPr>
          <p:cNvPr id="9" name="Pentagon 8"/>
          <p:cNvSpPr/>
          <p:nvPr/>
        </p:nvSpPr>
        <p:spPr>
          <a:xfrm>
            <a:off x="531159" y="491490"/>
            <a:ext cx="1091901" cy="44577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err="1" smtClean="0">
                <a:solidFill>
                  <a:srgbClr val="000000"/>
                </a:solidFill>
              </a:rPr>
              <a:t>Injector</a:t>
            </a:r>
            <a:endParaRPr kumimoji="1" lang="es-ES" dirty="0">
              <a:solidFill>
                <a:srgbClr val="00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847850" y="495300"/>
            <a:ext cx="1402080" cy="44577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RFQ</a:t>
            </a:r>
            <a:endParaRPr kumimoji="1" lang="es-ES" dirty="0"/>
          </a:p>
        </p:txBody>
      </p:sp>
      <p:sp>
        <p:nvSpPr>
          <p:cNvPr id="11" name="Pentagon 10"/>
          <p:cNvSpPr/>
          <p:nvPr/>
        </p:nvSpPr>
        <p:spPr>
          <a:xfrm>
            <a:off x="3573780" y="487680"/>
            <a:ext cx="2038350" cy="44577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DTL</a:t>
            </a:r>
            <a:endParaRPr kumimoji="1" lang="es-ES" dirty="0"/>
          </a:p>
        </p:txBody>
      </p:sp>
      <p:sp>
        <p:nvSpPr>
          <p:cNvPr id="12" name="Pentagon 11"/>
          <p:cNvSpPr/>
          <p:nvPr/>
        </p:nvSpPr>
        <p:spPr>
          <a:xfrm>
            <a:off x="5871210" y="495300"/>
            <a:ext cx="2855259" cy="44577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RF </a:t>
            </a:r>
            <a:r>
              <a:rPr kumimoji="1" lang="es-ES" dirty="0" err="1" smtClean="0"/>
              <a:t>cavities</a:t>
            </a:r>
            <a:endParaRPr kumimoji="1"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040208" y="120800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dirty="0"/>
              <a:t>~</a:t>
            </a:r>
            <a:r>
              <a:rPr kumimoji="1" lang="es-ES" dirty="0" smtClean="0"/>
              <a:t>100 </a:t>
            </a:r>
            <a:r>
              <a:rPr kumimoji="1" lang="es-ES" dirty="0" err="1" smtClean="0"/>
              <a:t>keV</a:t>
            </a:r>
            <a:endParaRPr kumimoji="1"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781378" y="121181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dirty="0" smtClean="0"/>
              <a:t>~</a:t>
            </a:r>
            <a:r>
              <a:rPr kumimoji="1" lang="es-ES" dirty="0"/>
              <a:t> </a:t>
            </a:r>
            <a:r>
              <a:rPr kumimoji="1" lang="es-ES" dirty="0" smtClean="0"/>
              <a:t>5 </a:t>
            </a:r>
            <a:r>
              <a:rPr kumimoji="1" lang="es-ES" dirty="0" err="1" smtClean="0"/>
              <a:t>MeV</a:t>
            </a:r>
            <a:endParaRPr kumimoji="1" lang="es-ES" dirty="0"/>
          </a:p>
        </p:txBody>
      </p:sp>
      <p:sp>
        <p:nvSpPr>
          <p:cNvPr id="15" name="TextBox 14"/>
          <p:cNvSpPr txBox="1"/>
          <p:nvPr/>
        </p:nvSpPr>
        <p:spPr>
          <a:xfrm>
            <a:off x="5151198" y="121562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dirty="0"/>
              <a:t>&gt;</a:t>
            </a:r>
            <a:r>
              <a:rPr kumimoji="1" lang="es-ES" dirty="0" smtClean="0"/>
              <a:t> 100 </a:t>
            </a:r>
            <a:r>
              <a:rPr kumimoji="1" lang="es-ES" dirty="0" err="1" smtClean="0"/>
              <a:t>MeV</a:t>
            </a:r>
            <a:endParaRPr kumimoji="1" lang="es-ES" dirty="0"/>
          </a:p>
        </p:txBody>
      </p:sp>
    </p:spTree>
    <p:extLst>
      <p:ext uri="{BB962C8B-B14F-4D97-AF65-F5344CB8AC3E}">
        <p14:creationId xmlns:p14="http://schemas.microsoft.com/office/powerpoint/2010/main" val="41165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441065"/>
            <a:ext cx="8229600" cy="4525963"/>
          </a:xfrm>
        </p:spPr>
        <p:txBody>
          <a:bodyPr/>
          <a:lstStyle/>
          <a:p>
            <a:r>
              <a:rPr lang="es-ES" dirty="0" err="1" smtClean="0"/>
              <a:t>Injector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 to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endParaRPr lang="es-ES" dirty="0" smtClean="0"/>
          </a:p>
          <a:p>
            <a:r>
              <a:rPr lang="es-ES" dirty="0">
                <a:solidFill>
                  <a:srgbClr val="0070C0"/>
                </a:solidFill>
              </a:rPr>
              <a:t>i</a:t>
            </a:r>
            <a:r>
              <a:rPr kumimoji="1" lang="es-ES" dirty="0" smtClean="0">
                <a:solidFill>
                  <a:srgbClr val="0070C0"/>
                </a:solidFill>
              </a:rPr>
              <a:t>n FMIT </a:t>
            </a:r>
            <a:r>
              <a:rPr kumimoji="1" lang="es-ES" dirty="0" err="1" smtClean="0">
                <a:solidFill>
                  <a:srgbClr val="0070C0"/>
                </a:solidFill>
              </a:rPr>
              <a:t>it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was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cathode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based</a:t>
            </a:r>
            <a:endParaRPr kumimoji="1" lang="es-ES" dirty="0">
              <a:solidFill>
                <a:srgbClr val="0070C0"/>
              </a:solidFill>
            </a:endParaRPr>
          </a:p>
          <a:p>
            <a:endParaRPr kumimoji="1" lang="es-ES" dirty="0" smtClean="0"/>
          </a:p>
          <a:p>
            <a:r>
              <a:rPr lang="es-ES" dirty="0" smtClean="0"/>
              <a:t>DTL </a:t>
            </a:r>
            <a:r>
              <a:rPr lang="es-ES" dirty="0" err="1" smtClean="0"/>
              <a:t>exhibits</a:t>
            </a:r>
            <a:r>
              <a:rPr lang="es-ES" dirty="0" smtClean="0"/>
              <a:t> </a:t>
            </a:r>
            <a:r>
              <a:rPr lang="es-ES" dirty="0" err="1" smtClean="0"/>
              <a:t>limits</a:t>
            </a:r>
            <a:r>
              <a:rPr lang="es-ES" dirty="0" smtClean="0"/>
              <a:t> at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currents</a:t>
            </a:r>
            <a:endParaRPr lang="es-ES" dirty="0" smtClean="0"/>
          </a:p>
          <a:p>
            <a:r>
              <a:rPr lang="es-ES" dirty="0" err="1">
                <a:solidFill>
                  <a:srgbClr val="0070C0"/>
                </a:solidFill>
              </a:rPr>
              <a:t>d</a:t>
            </a:r>
            <a:r>
              <a:rPr kumimoji="1" lang="es-ES" dirty="0" err="1" smtClean="0">
                <a:solidFill>
                  <a:srgbClr val="0070C0"/>
                </a:solidFill>
              </a:rPr>
              <a:t>rift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tube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linacs</a:t>
            </a:r>
            <a:endParaRPr kumimoji="1" lang="es-ES" dirty="0">
              <a:solidFill>
                <a:srgbClr val="0070C0"/>
              </a:solidFill>
            </a:endParaRPr>
          </a:p>
          <a:p>
            <a:r>
              <a:rPr kumimoji="1" lang="es-ES" dirty="0" smtClean="0"/>
              <a:t>Narrow </a:t>
            </a:r>
            <a:r>
              <a:rPr kumimoji="1" lang="es-ES" dirty="0" err="1" smtClean="0"/>
              <a:t>tubes</a:t>
            </a:r>
            <a:r>
              <a:rPr kumimoji="1" lang="es-ES" dirty="0" smtClean="0"/>
              <a:t> </a:t>
            </a:r>
            <a:r>
              <a:rPr kumimoji="1" lang="es-ES" dirty="0" err="1" smtClean="0"/>
              <a:t>spaced</a:t>
            </a:r>
            <a:r>
              <a:rPr kumimoji="1" lang="es-ES" dirty="0" smtClean="0"/>
              <a:t> a </a:t>
            </a:r>
            <a:r>
              <a:rPr kumimoji="1" lang="es-ES" dirty="0" err="1" smtClean="0"/>
              <a:t>given</a:t>
            </a:r>
            <a:r>
              <a:rPr kumimoji="1" lang="es-ES" dirty="0" smtClean="0"/>
              <a:t> </a:t>
            </a:r>
            <a:r>
              <a:rPr kumimoji="1" lang="es-ES" dirty="0" err="1" smtClean="0"/>
              <a:t>distance</a:t>
            </a:r>
            <a:r>
              <a:rPr kumimoji="1" lang="es-ES" dirty="0" smtClean="0"/>
              <a:t> </a:t>
            </a:r>
          </a:p>
          <a:p>
            <a:r>
              <a:rPr kumimoji="1" lang="es-ES" dirty="0" err="1" smtClean="0"/>
              <a:t>that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particle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travels</a:t>
            </a:r>
            <a:r>
              <a:rPr kumimoji="1" lang="es-ES" dirty="0" smtClean="0"/>
              <a:t> in </a:t>
            </a:r>
            <a:r>
              <a:rPr kumimoji="1" lang="es-ES" dirty="0" err="1" smtClean="0"/>
              <a:t>phase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with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the</a:t>
            </a:r>
            <a:r>
              <a:rPr kumimoji="1" lang="es-ES" dirty="0" smtClean="0"/>
              <a:t> RF </a:t>
            </a:r>
            <a:r>
              <a:rPr kumimoji="1" lang="es-ES" dirty="0" err="1" smtClean="0"/>
              <a:t>power</a:t>
            </a:r>
            <a:endParaRPr kumimoji="1" lang="es-ES" dirty="0" smtClean="0"/>
          </a:p>
          <a:p>
            <a:r>
              <a:rPr kumimoji="1" lang="es-ES" dirty="0" err="1" smtClean="0">
                <a:solidFill>
                  <a:srgbClr val="0070C0"/>
                </a:solidFill>
              </a:rPr>
              <a:t>Problems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for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low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energies</a:t>
            </a:r>
            <a:endParaRPr lang="es-ES" dirty="0">
              <a:solidFill>
                <a:srgbClr val="0070C0"/>
              </a:solidFill>
            </a:endParaRPr>
          </a:p>
          <a:p>
            <a:r>
              <a:rPr kumimoji="1" lang="es-ES" dirty="0" err="1" smtClean="0">
                <a:solidFill>
                  <a:srgbClr val="0070C0"/>
                </a:solidFill>
              </a:rPr>
              <a:t>Problems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for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high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energies</a:t>
            </a:r>
            <a:endParaRPr kumimoji="1" lang="es-ES" dirty="0" smtClean="0">
              <a:solidFill>
                <a:srgbClr val="0070C0"/>
              </a:solidFill>
            </a:endParaRPr>
          </a:p>
          <a:p>
            <a:r>
              <a:rPr lang="es-ES" dirty="0" err="1" smtClean="0">
                <a:solidFill>
                  <a:srgbClr val="0070C0"/>
                </a:solidFill>
              </a:rPr>
              <a:t>Problems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for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high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currents</a:t>
            </a:r>
            <a:endParaRPr lang="es-ES" dirty="0" smtClean="0">
              <a:solidFill>
                <a:srgbClr val="0070C0"/>
              </a:solidFill>
            </a:endParaRPr>
          </a:p>
          <a:p>
            <a:endParaRPr kumimoji="1" lang="es-ES" i="1" dirty="0">
              <a:solidFill>
                <a:srgbClr val="0070C0"/>
              </a:solidFill>
            </a:endParaRPr>
          </a:p>
          <a:p>
            <a:r>
              <a:rPr lang="es-ES" dirty="0" err="1" smtClean="0"/>
              <a:t>Beam</a:t>
            </a:r>
            <a:r>
              <a:rPr lang="es-ES" dirty="0" smtClean="0"/>
              <a:t> halo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enhanced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misaligment</a:t>
            </a:r>
            <a:r>
              <a:rPr lang="es-ES" dirty="0" smtClean="0"/>
              <a:t> in </a:t>
            </a:r>
            <a:r>
              <a:rPr lang="es-ES" dirty="0" err="1" smtClean="0"/>
              <a:t>interfacing</a:t>
            </a:r>
            <a:r>
              <a:rPr lang="es-ES" dirty="0" smtClean="0"/>
              <a:t> </a:t>
            </a:r>
            <a:r>
              <a:rPr lang="es-ES" dirty="0" err="1" smtClean="0"/>
              <a:t>equipment</a:t>
            </a:r>
            <a:endParaRPr lang="es-ES" dirty="0" smtClean="0"/>
          </a:p>
          <a:p>
            <a:r>
              <a:rPr kumimoji="1" lang="es-ES" dirty="0" smtClean="0">
                <a:solidFill>
                  <a:srgbClr val="0070C0"/>
                </a:solidFill>
              </a:rPr>
              <a:t>FMIT </a:t>
            </a:r>
            <a:r>
              <a:rPr kumimoji="1" lang="es-ES" dirty="0" err="1" smtClean="0">
                <a:solidFill>
                  <a:srgbClr val="0070C0"/>
                </a:solidFill>
              </a:rPr>
              <a:t>targeted</a:t>
            </a:r>
            <a:r>
              <a:rPr kumimoji="1" lang="es-ES" dirty="0" smtClean="0">
                <a:solidFill>
                  <a:srgbClr val="0070C0"/>
                </a:solidFill>
              </a:rPr>
              <a:t> 200 </a:t>
            </a:r>
            <a:r>
              <a:rPr kumimoji="1" lang="el-GR" dirty="0" smtClean="0">
                <a:solidFill>
                  <a:srgbClr val="0070C0"/>
                </a:solidFill>
              </a:rPr>
              <a:t>μ</a:t>
            </a:r>
            <a:r>
              <a:rPr kumimoji="1" lang="en-US" dirty="0" smtClean="0">
                <a:solidFill>
                  <a:srgbClr val="0070C0"/>
                </a:solidFill>
              </a:rPr>
              <a:t>m alignment precision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 err="1" smtClean="0">
                <a:solidFill>
                  <a:srgbClr val="0070C0"/>
                </a:solidFill>
              </a:rPr>
              <a:t>LIPAc</a:t>
            </a:r>
            <a:r>
              <a:rPr lang="en-US" dirty="0" smtClean="0">
                <a:solidFill>
                  <a:srgbClr val="0070C0"/>
                </a:solidFill>
              </a:rPr>
              <a:t> we are aligning within 30 </a:t>
            </a:r>
            <a:r>
              <a:rPr lang="el-GR" altLang="ja-JP" dirty="0">
                <a:solidFill>
                  <a:srgbClr val="0070C0"/>
                </a:solidFill>
              </a:rPr>
              <a:t>μ</a:t>
            </a:r>
            <a:r>
              <a:rPr lang="en-US" altLang="ja-JP" dirty="0" smtClean="0">
                <a:solidFill>
                  <a:srgbClr val="0070C0"/>
                </a:solidFill>
              </a:rPr>
              <a:t>m precision</a:t>
            </a:r>
            <a:endParaRPr kumimoji="1"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889" y="395345"/>
            <a:ext cx="8229600" cy="4525963"/>
          </a:xfrm>
        </p:spPr>
        <p:txBody>
          <a:bodyPr/>
          <a:lstStyle/>
          <a:p>
            <a:r>
              <a:rPr kumimoji="1" lang="es-ES" dirty="0" err="1" smtClean="0"/>
              <a:t>For</a:t>
            </a:r>
            <a:r>
              <a:rPr kumimoji="1" lang="es-ES" dirty="0" smtClean="0"/>
              <a:t> </a:t>
            </a:r>
            <a:r>
              <a:rPr kumimoji="1" lang="es-ES" dirty="0" err="1" smtClean="0"/>
              <a:t>high</a:t>
            </a:r>
            <a:r>
              <a:rPr kumimoji="1" lang="es-ES" dirty="0" smtClean="0"/>
              <a:t> </a:t>
            </a:r>
            <a:r>
              <a:rPr kumimoji="1" lang="es-ES" dirty="0" err="1" smtClean="0"/>
              <a:t>currents</a:t>
            </a:r>
            <a:r>
              <a:rPr lang="es-ES" dirty="0"/>
              <a:t> </a:t>
            </a:r>
            <a:r>
              <a:rPr lang="es-ES" dirty="0" err="1" smtClean="0"/>
              <a:t>Linacs</a:t>
            </a:r>
            <a:endParaRPr lang="es-ES" dirty="0" smtClean="0"/>
          </a:p>
          <a:p>
            <a:r>
              <a:rPr kumimoji="1" lang="es-ES" dirty="0" smtClean="0"/>
              <a:t>DTL </a:t>
            </a:r>
            <a:r>
              <a:rPr kumimoji="1" lang="es-ES" dirty="0" err="1" smtClean="0"/>
              <a:t>is</a:t>
            </a:r>
            <a:r>
              <a:rPr kumimoji="1" lang="es-ES" dirty="0" smtClean="0"/>
              <a:t> </a:t>
            </a:r>
            <a:r>
              <a:rPr kumimoji="1" lang="es-ES" dirty="0" err="1" smtClean="0"/>
              <a:t>replaced</a:t>
            </a:r>
            <a:r>
              <a:rPr kumimoji="1" lang="es-ES" dirty="0" smtClean="0"/>
              <a:t> </a:t>
            </a:r>
            <a:r>
              <a:rPr kumimoji="1" lang="es-ES" dirty="0" err="1" smtClean="0"/>
              <a:t>by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the</a:t>
            </a:r>
            <a:r>
              <a:rPr kumimoji="1" lang="es-ES" dirty="0" smtClean="0"/>
              <a:t> novel concept of SC </a:t>
            </a:r>
            <a:r>
              <a:rPr kumimoji="1" lang="es-ES" dirty="0" err="1" smtClean="0"/>
              <a:t>cavities</a:t>
            </a:r>
            <a:endParaRPr kumimoji="1"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1836"/>
            <a:ext cx="6863379" cy="51228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129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48245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attempt to run a RFQ in CW was in Los Alamos (LANL) </a:t>
            </a:r>
          </a:p>
          <a:p>
            <a:r>
              <a:rPr lang="en-US" dirty="0" smtClean="0"/>
              <a:t>for FMIT accelerator validation exercise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‘beam halo’ was discovered the rough way</a:t>
            </a:r>
          </a:p>
          <a:p>
            <a:endParaRPr lang="en-US" dirty="0"/>
          </a:p>
          <a:p>
            <a:r>
              <a:rPr lang="en-US" dirty="0" smtClean="0"/>
              <a:t>Beam quality injected in RFQ was poor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ECR approach was technologically validated for H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 in Chalk River</a:t>
            </a:r>
          </a:p>
          <a:p>
            <a:endParaRPr lang="en-US" dirty="0"/>
          </a:p>
          <a:p>
            <a:r>
              <a:rPr lang="en-US" dirty="0" smtClean="0"/>
              <a:t>LANL successfully operated LEDA </a:t>
            </a:r>
          </a:p>
          <a:p>
            <a:r>
              <a:rPr lang="en-US" dirty="0">
                <a:solidFill>
                  <a:srgbClr val="0070C0"/>
                </a:solidFill>
              </a:rPr>
              <a:t>100 mA in CW at 6.7 MeV </a:t>
            </a:r>
          </a:p>
          <a:p>
            <a:r>
              <a:rPr lang="en-US" dirty="0"/>
              <a:t>with a dual electrodes capacitive/inductive part cooling RFQ tuning </a:t>
            </a:r>
          </a:p>
          <a:p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nd unraveled beam halo physics the following years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Alvarez type accelerating structure (DTL) </a:t>
            </a:r>
            <a:endParaRPr lang="en-US" dirty="0" smtClean="0"/>
          </a:p>
          <a:p>
            <a:r>
              <a:rPr lang="en-US" dirty="0" smtClean="0"/>
              <a:t>for beam energies within 0.2&lt;</a:t>
            </a:r>
            <a:r>
              <a:rPr lang="el-GR" dirty="0" smtClean="0"/>
              <a:t>β</a:t>
            </a:r>
            <a:r>
              <a:rPr lang="en-US" dirty="0" smtClean="0"/>
              <a:t>&lt;0.6</a:t>
            </a:r>
          </a:p>
          <a:p>
            <a:r>
              <a:rPr lang="en-US" dirty="0"/>
              <a:t>i</a:t>
            </a:r>
            <a:r>
              <a:rPr lang="en-US" dirty="0" smtClean="0"/>
              <a:t>s a difficult challenge for high currents in CW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feasibility of  superconducting resonators for low-</a:t>
            </a:r>
            <a:r>
              <a:rPr lang="el-GR" dirty="0" smtClean="0">
                <a:solidFill>
                  <a:srgbClr val="0070C0"/>
                </a:solidFill>
              </a:rPr>
              <a:t>β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was demonstrated in LANL in 2002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Operation of superconducting HWR cavities in CW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SARAF has operated 176 MHz HWR cavities in CW in 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46" y="3489605"/>
            <a:ext cx="1887782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M. Kelly, </a:t>
            </a:r>
            <a:r>
              <a:rPr lang="en-US" sz="1000" i="1" dirty="0"/>
              <a:t>Superconducting Radio-Frequency Cavities for Low-Beta Particle Accelerators,</a:t>
            </a:r>
            <a:r>
              <a:rPr lang="en-US" sz="1000" b="1" dirty="0"/>
              <a:t> Reviews of Accelerator Science and Technology 5:185 </a:t>
            </a:r>
            <a:r>
              <a:rPr lang="en-US" sz="1000" b="1" dirty="0">
                <a:solidFill>
                  <a:srgbClr val="FF0000"/>
                </a:solidFill>
              </a:rPr>
              <a:t>(2012)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02" y="824225"/>
            <a:ext cx="1887782" cy="8617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/>
              <a:t>T. </a:t>
            </a:r>
            <a:r>
              <a:rPr lang="en-US" sz="1000" b="1" dirty="0"/>
              <a:t>Taylor and </a:t>
            </a:r>
            <a:r>
              <a:rPr lang="en-US" sz="1000" b="1" dirty="0" smtClean="0"/>
              <a:t>J.S.C</a:t>
            </a:r>
            <a:r>
              <a:rPr lang="en-US" sz="1000" b="1" dirty="0"/>
              <a:t>. Wills, </a:t>
            </a:r>
            <a:r>
              <a:rPr lang="en-US" sz="1000" i="1" dirty="0"/>
              <a:t>A high-current low-emittance dc ECR proton source,</a:t>
            </a:r>
            <a:r>
              <a:rPr lang="en-US" sz="1000" b="1" dirty="0"/>
              <a:t> </a:t>
            </a:r>
            <a:r>
              <a:rPr lang="en-US" sz="1000" b="1" dirty="0" err="1" smtClean="0"/>
              <a:t>Nucl</a:t>
            </a:r>
            <a:r>
              <a:rPr lang="en-US" sz="1000" b="1" dirty="0" smtClean="0"/>
              <a:t>. Instr.  Meth. Phys. Res. A309, </a:t>
            </a:r>
            <a:r>
              <a:rPr lang="en-US" sz="1000" b="1" dirty="0" smtClean="0">
                <a:solidFill>
                  <a:srgbClr val="FF0000"/>
                </a:solidFill>
              </a:rPr>
              <a:t>(1991</a:t>
            </a:r>
            <a:r>
              <a:rPr lang="en-US" sz="1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0948" y="2564904"/>
            <a:ext cx="1905901" cy="8617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C.K. Allen et al</a:t>
            </a:r>
            <a:r>
              <a:rPr lang="en-US" sz="1000" i="1" dirty="0"/>
              <a:t>., Beam-Halo Measurements in High-Current Proton Beams</a:t>
            </a:r>
            <a:r>
              <a:rPr lang="en-US" sz="1000" b="1" dirty="0"/>
              <a:t>, </a:t>
            </a:r>
            <a:r>
              <a:rPr lang="en-US" sz="1000" b="1" dirty="0" smtClean="0"/>
              <a:t>Phys. Rev. Lett. </a:t>
            </a:r>
            <a:r>
              <a:rPr lang="en-US" sz="1000" b="1" dirty="0"/>
              <a:t>89, Number 21, 18 </a:t>
            </a:r>
            <a:r>
              <a:rPr lang="en-US" sz="1000" b="1" dirty="0" smtClean="0"/>
              <a:t>Nov</a:t>
            </a:r>
            <a:r>
              <a:rPr lang="en-US" sz="1000" b="1" dirty="0" smtClean="0">
                <a:solidFill>
                  <a:srgbClr val="FF0000"/>
                </a:solidFill>
              </a:rPr>
              <a:t>. </a:t>
            </a:r>
            <a:r>
              <a:rPr lang="en-US" sz="1000" b="1" dirty="0">
                <a:solidFill>
                  <a:srgbClr val="FF0000"/>
                </a:solidFill>
              </a:rPr>
              <a:t>2002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786" y="2204864"/>
            <a:ext cx="156091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L.M. Young et al., </a:t>
            </a:r>
            <a:r>
              <a:rPr lang="en-US" sz="1000" i="1" dirty="0"/>
              <a:t>High power operations of LEDA</a:t>
            </a:r>
            <a:r>
              <a:rPr lang="en-US" sz="1000" b="1" dirty="0"/>
              <a:t>, </a:t>
            </a:r>
            <a:r>
              <a:rPr lang="en-US" sz="1000" b="1" dirty="0" smtClean="0">
                <a:solidFill>
                  <a:srgbClr val="FF0000"/>
                </a:solidFill>
              </a:rPr>
              <a:t>LINAC </a:t>
            </a:r>
            <a:r>
              <a:rPr lang="en-US" sz="1000" b="1" dirty="0">
                <a:solidFill>
                  <a:srgbClr val="FF0000"/>
                </a:solidFill>
              </a:rPr>
              <a:t>2000</a:t>
            </a:r>
            <a:r>
              <a:rPr lang="en-US" sz="1000" b="1" dirty="0"/>
              <a:t>, Monterey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5577" y="747281"/>
            <a:ext cx="1418705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W.D. Cornelius, </a:t>
            </a:r>
            <a:r>
              <a:rPr lang="en-US" sz="1000" i="1" dirty="0"/>
              <a:t>CW operation of the FMIT RFQ accelerator</a:t>
            </a:r>
            <a:r>
              <a:rPr lang="en-US" sz="1000" b="1" dirty="0"/>
              <a:t>, </a:t>
            </a:r>
            <a:r>
              <a:rPr lang="en-US" sz="1000" b="1" dirty="0" err="1"/>
              <a:t>Nucl</a:t>
            </a:r>
            <a:r>
              <a:rPr lang="en-US" sz="1000" b="1" dirty="0"/>
              <a:t>. Instr.  Meth. Phys. Res.</a:t>
            </a:r>
            <a:r>
              <a:rPr lang="en-US" sz="1000" b="1" dirty="0" smtClean="0"/>
              <a:t> </a:t>
            </a:r>
            <a:r>
              <a:rPr lang="en-US" sz="1000" b="1" dirty="0"/>
              <a:t>B10/l1 </a:t>
            </a:r>
            <a:r>
              <a:rPr lang="en-US" sz="1000" b="1" dirty="0">
                <a:solidFill>
                  <a:srgbClr val="FF0000"/>
                </a:solidFill>
              </a:rPr>
              <a:t>(1985) </a:t>
            </a:r>
            <a:r>
              <a:rPr lang="en-US" sz="1000" b="1" dirty="0"/>
              <a:t>859-863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501348"/>
            <a:ext cx="3168352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000" b="1" dirty="0" smtClean="0"/>
              <a:t>J. Knaster</a:t>
            </a:r>
            <a:r>
              <a:rPr lang="es-ES" sz="1000" b="1" dirty="0"/>
              <a:t> </a:t>
            </a:r>
            <a:r>
              <a:rPr lang="es-ES" sz="1000" b="1" dirty="0" smtClean="0"/>
              <a:t>and  Y. Okumura</a:t>
            </a:r>
            <a:r>
              <a:rPr lang="es-ES" sz="1000" b="1" dirty="0"/>
              <a:t>, </a:t>
            </a:r>
            <a:r>
              <a:rPr lang="es-ES" sz="1000" i="1" dirty="0" err="1" smtClean="0"/>
              <a:t>Accelerators</a:t>
            </a:r>
            <a:r>
              <a:rPr lang="es-ES" sz="1000" i="1" dirty="0" smtClean="0"/>
              <a:t> </a:t>
            </a:r>
            <a:r>
              <a:rPr lang="es-ES" sz="1000" i="1" dirty="0" err="1"/>
              <a:t>for</a:t>
            </a:r>
            <a:r>
              <a:rPr lang="es-ES" sz="1000" i="1" dirty="0"/>
              <a:t> </a:t>
            </a:r>
            <a:r>
              <a:rPr lang="es-ES" sz="1000" i="1" dirty="0" err="1"/>
              <a:t>fusion</a:t>
            </a:r>
            <a:r>
              <a:rPr lang="es-ES" sz="1000" i="1" dirty="0"/>
              <a:t> </a:t>
            </a:r>
            <a:r>
              <a:rPr lang="es-ES" sz="1000" i="1" dirty="0" err="1"/>
              <a:t>materials</a:t>
            </a:r>
            <a:r>
              <a:rPr lang="es-ES" sz="1000" i="1" dirty="0"/>
              <a:t> </a:t>
            </a:r>
            <a:r>
              <a:rPr lang="es-ES" sz="1000" i="1" dirty="0" err="1" smtClean="0"/>
              <a:t>testing</a:t>
            </a:r>
            <a:r>
              <a:rPr lang="es-ES" sz="1000" b="1" dirty="0"/>
              <a:t>,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Reviews</a:t>
            </a:r>
            <a:r>
              <a:rPr lang="es-ES" sz="1000" b="1" dirty="0" smtClean="0"/>
              <a:t> of </a:t>
            </a:r>
            <a:r>
              <a:rPr lang="es-ES" sz="1000" b="1" dirty="0" err="1" smtClean="0"/>
              <a:t>Accelerator</a:t>
            </a:r>
            <a:r>
              <a:rPr lang="es-ES" sz="1000" b="1" dirty="0" smtClean="0"/>
              <a:t> </a:t>
            </a:r>
            <a:r>
              <a:rPr lang="fr-FR" sz="1000" b="1" dirty="0" smtClean="0"/>
              <a:t>Science and </a:t>
            </a:r>
            <a:r>
              <a:rPr lang="fr-FR" sz="1000" b="1" dirty="0" err="1" smtClean="0"/>
              <a:t>Technology</a:t>
            </a:r>
            <a:r>
              <a:rPr lang="fr-FR" sz="1000" b="1" dirty="0" smtClean="0"/>
              <a:t> </a:t>
            </a:r>
            <a:r>
              <a:rPr lang="fr-FR" sz="1000" b="1" dirty="0"/>
              <a:t>8, 115142</a:t>
            </a:r>
            <a:r>
              <a:rPr lang="fr-FR" sz="1000" b="1" dirty="0">
                <a:solidFill>
                  <a:srgbClr val="FF0000"/>
                </a:solidFill>
              </a:rPr>
              <a:t> (2015</a:t>
            </a:r>
            <a:r>
              <a:rPr lang="fr-FR" sz="1000" b="1" dirty="0" smtClean="0">
                <a:solidFill>
                  <a:srgbClr val="FF0000"/>
                </a:solidFill>
              </a:rPr>
              <a:t>)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971840">
            <a:off x="6606737" y="1223351"/>
            <a:ext cx="43954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A44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80s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971840">
            <a:off x="2283655" y="1505509"/>
            <a:ext cx="43954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A44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9</a:t>
            </a:r>
            <a:r>
              <a:rPr lang="en-US" sz="1400" b="1" dirty="0" smtClean="0">
                <a:solidFill>
                  <a:schemeClr val="bg1"/>
                </a:solidFill>
              </a:rPr>
              <a:t>0s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971840">
            <a:off x="2656147" y="2265963"/>
            <a:ext cx="550151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A44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1999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971840">
            <a:off x="6551432" y="2290426"/>
            <a:ext cx="550152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A44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2001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971840">
            <a:off x="6817204" y="3598130"/>
            <a:ext cx="550152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A44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2001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971840">
            <a:off x="1741309" y="4834080"/>
            <a:ext cx="550152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A44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3570" y="4221622"/>
            <a:ext cx="1903279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000" b="1"/>
            </a:lvl1pPr>
          </a:lstStyle>
          <a:p>
            <a:r>
              <a:rPr lang="en-US" dirty="0"/>
              <a:t>T. Tajima, et al., </a:t>
            </a:r>
            <a:r>
              <a:rPr lang="en-US" b="0" i="1" dirty="0"/>
              <a:t>Evaluation and Testing of a Low-β </a:t>
            </a:r>
            <a:r>
              <a:rPr lang="es-ES" b="0" i="1" dirty="0" err="1"/>
              <a:t>Spoke</a:t>
            </a:r>
            <a:r>
              <a:rPr lang="es-ES" b="0" i="1" dirty="0"/>
              <a:t> </a:t>
            </a:r>
            <a:r>
              <a:rPr lang="es-ES" b="0" i="1" dirty="0" err="1"/>
              <a:t>Resonator</a:t>
            </a:r>
            <a:r>
              <a:rPr lang="es-E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PAC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2001</a:t>
            </a:r>
            <a:r>
              <a:rPr lang="en-US" dirty="0"/>
              <a:t>, Chicago</a:t>
            </a:r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5804265" y="5580187"/>
            <a:ext cx="2528205" cy="553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000" b="1"/>
            </a:lvl1pPr>
          </a:lstStyle>
          <a:p>
            <a:r>
              <a:rPr lang="en-US" dirty="0" smtClean="0"/>
              <a:t>A. </a:t>
            </a:r>
            <a:r>
              <a:rPr lang="en-US" dirty="0" err="1" smtClean="0"/>
              <a:t>Kreisel</a:t>
            </a:r>
            <a:r>
              <a:rPr lang="en-US" dirty="0" smtClean="0"/>
              <a:t> at al., </a:t>
            </a:r>
            <a:r>
              <a:rPr lang="en-US" b="0" i="1" dirty="0" smtClean="0"/>
              <a:t>Phase-I proton/deuteron </a:t>
            </a:r>
            <a:r>
              <a:rPr lang="en-US" b="0" i="1" dirty="0" err="1" smtClean="0"/>
              <a:t>linac</a:t>
            </a:r>
            <a:r>
              <a:rPr lang="en-US" b="0" i="1" dirty="0" smtClean="0"/>
              <a:t> beam operation status</a:t>
            </a:r>
            <a:r>
              <a:rPr lang="en-US" dirty="0" smtClean="0"/>
              <a:t>, </a:t>
            </a:r>
            <a:r>
              <a:rPr lang="es-ES" dirty="0" err="1"/>
              <a:t>Proceedings</a:t>
            </a:r>
            <a:r>
              <a:rPr lang="es-ES" dirty="0"/>
              <a:t> of </a:t>
            </a:r>
            <a:r>
              <a:rPr lang="es-ES" dirty="0" smtClean="0"/>
              <a:t>LINAC2014, Geneva</a:t>
            </a:r>
            <a:endParaRPr lang="es-ES" dirty="0"/>
          </a:p>
        </p:txBody>
      </p:sp>
      <p:sp>
        <p:nvSpPr>
          <p:cNvPr id="2" name="TextBox 1"/>
          <p:cNvSpPr txBox="1"/>
          <p:nvPr/>
        </p:nvSpPr>
        <p:spPr>
          <a:xfrm>
            <a:off x="477848" y="58910"/>
            <a:ext cx="821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Technological</a:t>
            </a:r>
            <a:r>
              <a:rPr kumimoji="1" lang="es-E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kumimoji="1" lang="es-ES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breakthroughs</a:t>
            </a:r>
            <a:r>
              <a:rPr kumimoji="1" lang="es-E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to </a:t>
            </a:r>
            <a:r>
              <a:rPr kumimoji="1" lang="es-ES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say</a:t>
            </a:r>
            <a:r>
              <a:rPr kumimoji="1" lang="es-E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kumimoji="1" lang="es-ES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goodbye</a:t>
            </a:r>
            <a:r>
              <a:rPr kumimoji="1" lang="es-E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to Alice</a:t>
            </a:r>
            <a:endParaRPr kumimoji="1" lang="es-E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571343"/>
            <a:ext cx="7863840" cy="587094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952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715385"/>
            <a:ext cx="8229600" cy="4525963"/>
          </a:xfrm>
        </p:spPr>
        <p:txBody>
          <a:bodyPr/>
          <a:lstStyle/>
          <a:p>
            <a:endParaRPr kumimoji="1"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69" y="48335"/>
            <a:ext cx="8343900" cy="1334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40" y="51143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b="1" dirty="0" smtClean="0"/>
              <a:t>BISOL</a:t>
            </a:r>
            <a:endParaRPr kumimoji="1" lang="es-E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92650" y="139598"/>
            <a:ext cx="2225033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s-ES" sz="1400" b="1" dirty="0" smtClean="0">
                <a:solidFill>
                  <a:srgbClr val="002060"/>
                </a:solidFill>
              </a:rPr>
              <a:t>D+ 10 </a:t>
            </a:r>
            <a:r>
              <a:rPr kumimoji="1" lang="es-ES" sz="1400" b="1" dirty="0" err="1" smtClean="0">
                <a:solidFill>
                  <a:srgbClr val="002060"/>
                </a:solidFill>
              </a:rPr>
              <a:t>mA</a:t>
            </a:r>
            <a:r>
              <a:rPr kumimoji="1" lang="es-ES" sz="1400" b="1" dirty="0" smtClean="0">
                <a:solidFill>
                  <a:srgbClr val="002060"/>
                </a:solidFill>
              </a:rPr>
              <a:t> CW at 40 </a:t>
            </a:r>
            <a:r>
              <a:rPr kumimoji="1" lang="es-ES" sz="1400" b="1" dirty="0" err="1" smtClean="0">
                <a:solidFill>
                  <a:srgbClr val="002060"/>
                </a:solidFill>
              </a:rPr>
              <a:t>MeV</a:t>
            </a:r>
            <a:endParaRPr kumimoji="1" lang="es-ES" sz="1400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26" y="1536322"/>
            <a:ext cx="8198573" cy="1888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440" y="1761598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b="1" dirty="0" smtClean="0"/>
              <a:t>DONES</a:t>
            </a:r>
          </a:p>
          <a:p>
            <a:r>
              <a:rPr kumimoji="1" lang="es-ES" b="1" dirty="0" smtClean="0"/>
              <a:t>A-FNS</a:t>
            </a:r>
            <a:endParaRPr kumimoji="1" lang="es-E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" y="2752122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b="1" dirty="0" err="1" smtClean="0"/>
              <a:t>LIPAc</a:t>
            </a:r>
            <a:endParaRPr kumimoji="1" lang="es-ES" b="1" dirty="0"/>
          </a:p>
        </p:txBody>
      </p:sp>
      <p:sp>
        <p:nvSpPr>
          <p:cNvPr id="16" name="Rectangle 15"/>
          <p:cNvSpPr/>
          <p:nvPr/>
        </p:nvSpPr>
        <p:spPr>
          <a:xfrm>
            <a:off x="6755130" y="2583179"/>
            <a:ext cx="1634490" cy="842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S"/>
          </a:p>
        </p:txBody>
      </p:sp>
      <p:sp>
        <p:nvSpPr>
          <p:cNvPr id="15" name="TextBox 14"/>
          <p:cNvSpPr txBox="1"/>
          <p:nvPr/>
        </p:nvSpPr>
        <p:spPr>
          <a:xfrm>
            <a:off x="6413332" y="2919544"/>
            <a:ext cx="232441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s-ES" sz="1400" b="1" dirty="0" smtClean="0">
                <a:solidFill>
                  <a:srgbClr val="002060"/>
                </a:solidFill>
              </a:rPr>
              <a:t>D+ 125 </a:t>
            </a:r>
            <a:r>
              <a:rPr kumimoji="1" lang="es-ES" sz="1400" b="1" dirty="0" err="1" smtClean="0">
                <a:solidFill>
                  <a:srgbClr val="002060"/>
                </a:solidFill>
              </a:rPr>
              <a:t>mA</a:t>
            </a:r>
            <a:r>
              <a:rPr kumimoji="1" lang="es-ES" sz="1400" b="1" dirty="0" smtClean="0">
                <a:solidFill>
                  <a:srgbClr val="002060"/>
                </a:solidFill>
              </a:rPr>
              <a:t> CW at 40 </a:t>
            </a:r>
            <a:r>
              <a:rPr kumimoji="1" lang="es-ES" sz="1400" b="1" dirty="0" err="1" smtClean="0">
                <a:solidFill>
                  <a:srgbClr val="002060"/>
                </a:solidFill>
              </a:rPr>
              <a:t>MeV</a:t>
            </a:r>
            <a:endParaRPr kumimoji="1" lang="es-ES" sz="14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2120"/>
          <a:stretch/>
        </p:blipFill>
        <p:spPr>
          <a:xfrm>
            <a:off x="954069" y="3566436"/>
            <a:ext cx="8167071" cy="14419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058952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b="1" dirty="0" err="1" smtClean="0"/>
              <a:t>ImPACT</a:t>
            </a:r>
            <a:endParaRPr kumimoji="1" lang="es-E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40002" y="4775014"/>
            <a:ext cx="2062872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s-ES" sz="1400" b="1" dirty="0" smtClean="0">
                <a:solidFill>
                  <a:srgbClr val="002060"/>
                </a:solidFill>
              </a:rPr>
              <a:t>D+ &gt;1 A CW at 40 </a:t>
            </a:r>
            <a:r>
              <a:rPr kumimoji="1" lang="es-ES" sz="1400" b="1" dirty="0" err="1" smtClean="0">
                <a:solidFill>
                  <a:srgbClr val="002060"/>
                </a:solidFill>
              </a:rPr>
              <a:t>MeV</a:t>
            </a:r>
            <a:endParaRPr kumimoji="1" lang="es-ES" sz="1400" b="1" dirty="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b="58183"/>
          <a:stretch/>
        </p:blipFill>
        <p:spPr>
          <a:xfrm>
            <a:off x="976928" y="5175789"/>
            <a:ext cx="7994949" cy="14018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75939" y="6207574"/>
            <a:ext cx="2329227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s-ES" sz="1400" b="1" dirty="0">
                <a:solidFill>
                  <a:srgbClr val="002060"/>
                </a:solidFill>
              </a:rPr>
              <a:t>H</a:t>
            </a:r>
            <a:r>
              <a:rPr kumimoji="1" lang="es-ES" sz="1400" b="1" dirty="0" smtClean="0">
                <a:solidFill>
                  <a:srgbClr val="002060"/>
                </a:solidFill>
              </a:rPr>
              <a:t>+ &lt;4 </a:t>
            </a:r>
            <a:r>
              <a:rPr kumimoji="1" lang="es-ES" sz="1400" b="1" dirty="0" err="1" smtClean="0">
                <a:solidFill>
                  <a:srgbClr val="002060"/>
                </a:solidFill>
              </a:rPr>
              <a:t>mA</a:t>
            </a:r>
            <a:r>
              <a:rPr kumimoji="1" lang="es-ES" sz="1400" b="1" dirty="0" smtClean="0">
                <a:solidFill>
                  <a:srgbClr val="002060"/>
                </a:solidFill>
              </a:rPr>
              <a:t> CW at 600 </a:t>
            </a:r>
            <a:r>
              <a:rPr kumimoji="1" lang="es-ES" sz="1400" b="1" dirty="0" err="1" smtClean="0">
                <a:solidFill>
                  <a:srgbClr val="002060"/>
                </a:solidFill>
              </a:rPr>
              <a:t>MeV</a:t>
            </a:r>
            <a:endParaRPr kumimoji="1" lang="es-ES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4770" y="566296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b="1" dirty="0" smtClean="0"/>
              <a:t>MYRRHA</a:t>
            </a:r>
            <a:endParaRPr kumimoji="1" lang="es-ES" b="1" dirty="0"/>
          </a:p>
        </p:txBody>
      </p:sp>
    </p:spTree>
    <p:extLst>
      <p:ext uri="{BB962C8B-B14F-4D97-AF65-F5344CB8AC3E}">
        <p14:creationId xmlns:p14="http://schemas.microsoft.com/office/powerpoint/2010/main" val="6540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31374" cy="34061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8517"/>
          <a:stretch/>
        </p:blipFill>
        <p:spPr>
          <a:xfrm>
            <a:off x="4183380" y="3234690"/>
            <a:ext cx="4960620" cy="362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210" y="971014"/>
            <a:ext cx="392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s-ES" dirty="0" err="1" smtClean="0">
                <a:solidFill>
                  <a:srgbClr val="002060"/>
                </a:solidFill>
              </a:rPr>
              <a:t>LIPAc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is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reality</a:t>
            </a:r>
            <a:r>
              <a:rPr kumimoji="1" lang="es-ES" dirty="0" smtClean="0">
                <a:solidFill>
                  <a:srgbClr val="002060"/>
                </a:solidFill>
              </a:rPr>
              <a:t> to test 125 </a:t>
            </a:r>
            <a:r>
              <a:rPr kumimoji="1" lang="es-ES" dirty="0" err="1" smtClean="0">
                <a:solidFill>
                  <a:srgbClr val="002060"/>
                </a:solidFill>
              </a:rPr>
              <a:t>mA</a:t>
            </a:r>
            <a:r>
              <a:rPr kumimoji="1" lang="es-ES" dirty="0" smtClean="0">
                <a:solidFill>
                  <a:srgbClr val="002060"/>
                </a:solidFill>
              </a:rPr>
              <a:t> in CW</a:t>
            </a:r>
          </a:p>
          <a:p>
            <a:pPr algn="ctr"/>
            <a:r>
              <a:rPr kumimoji="1" lang="es-ES" dirty="0">
                <a:solidFill>
                  <a:srgbClr val="002060"/>
                </a:solidFill>
              </a:rPr>
              <a:t>a</a:t>
            </a:r>
            <a:r>
              <a:rPr kumimoji="1" lang="es-ES" dirty="0" smtClean="0">
                <a:solidFill>
                  <a:srgbClr val="002060"/>
                </a:solidFill>
              </a:rPr>
              <a:t>t 9 </a:t>
            </a:r>
            <a:r>
              <a:rPr kumimoji="1" lang="es-ES" dirty="0" err="1" smtClean="0">
                <a:solidFill>
                  <a:srgbClr val="002060"/>
                </a:solidFill>
              </a:rPr>
              <a:t>MeV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through</a:t>
            </a:r>
            <a:r>
              <a:rPr kumimoji="1" lang="es-ES" dirty="0" smtClean="0">
                <a:solidFill>
                  <a:srgbClr val="002060"/>
                </a:solidFill>
              </a:rPr>
              <a:t> 175 MHz HWR</a:t>
            </a:r>
            <a:endParaRPr kumimoji="1" lang="es-E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2" y="4171568"/>
            <a:ext cx="3924477" cy="19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521075"/>
            <a:ext cx="8229600" cy="4525963"/>
          </a:xfrm>
        </p:spPr>
        <p:txBody>
          <a:bodyPr/>
          <a:lstStyle/>
          <a:p>
            <a:r>
              <a:rPr kumimoji="1" lang="es-ES" dirty="0" err="1" smtClean="0"/>
              <a:t>Yesterday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there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were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two</a:t>
            </a:r>
            <a:r>
              <a:rPr kumimoji="1" lang="es-ES" dirty="0" smtClean="0"/>
              <a:t> </a:t>
            </a:r>
            <a:r>
              <a:rPr kumimoji="1" lang="es-ES" dirty="0" err="1" smtClean="0"/>
              <a:t>questions</a:t>
            </a:r>
            <a:endParaRPr kumimoji="1" lang="es-ES" dirty="0" smtClean="0"/>
          </a:p>
          <a:p>
            <a:endParaRPr lang="es-ES" dirty="0"/>
          </a:p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ImPACT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pursuing</a:t>
            </a:r>
            <a:r>
              <a:rPr lang="es-ES" dirty="0" smtClean="0"/>
              <a:t> </a:t>
            </a:r>
            <a:r>
              <a:rPr lang="es-ES" dirty="0" err="1" smtClean="0"/>
              <a:t>QWRs</a:t>
            </a:r>
            <a:r>
              <a:rPr lang="es-ES" dirty="0" smtClean="0"/>
              <a:t>?</a:t>
            </a:r>
            <a:endParaRPr kumimoji="1"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6" y="2193126"/>
            <a:ext cx="3953574" cy="3158886"/>
          </a:xfrm>
          <a:prstGeom prst="rect">
            <a:avLst/>
          </a:prstGeom>
          <a:noFill/>
          <a:ln w="38100">
            <a:solidFill>
              <a:srgbClr val="00A4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62414" y="4770039"/>
            <a:ext cx="3407266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000" b="1" dirty="0"/>
              <a:t>M. Kelly, </a:t>
            </a:r>
            <a:r>
              <a:rPr lang="es-ES" sz="1000" i="1" dirty="0" err="1"/>
              <a:t>Superconducting</a:t>
            </a:r>
            <a:r>
              <a:rPr lang="es-ES" sz="1000" i="1" dirty="0"/>
              <a:t> Radio-</a:t>
            </a:r>
            <a:r>
              <a:rPr lang="es-ES" sz="1000" i="1" dirty="0" err="1"/>
              <a:t>Frequency</a:t>
            </a:r>
            <a:r>
              <a:rPr lang="es-ES" sz="1000" i="1" dirty="0"/>
              <a:t> </a:t>
            </a:r>
            <a:r>
              <a:rPr lang="es-ES" sz="1000" i="1" dirty="0" err="1"/>
              <a:t>Cavities</a:t>
            </a:r>
            <a:r>
              <a:rPr lang="es-ES" sz="1000" i="1" dirty="0"/>
              <a:t> </a:t>
            </a:r>
            <a:r>
              <a:rPr lang="es-ES" sz="1000" i="1" dirty="0" err="1"/>
              <a:t>for</a:t>
            </a:r>
            <a:endParaRPr lang="es-ES" sz="1000" i="1" dirty="0"/>
          </a:p>
          <a:p>
            <a:pPr algn="just"/>
            <a:r>
              <a:rPr lang="es-ES" sz="1000" i="1" dirty="0" err="1"/>
              <a:t>Low</a:t>
            </a:r>
            <a:r>
              <a:rPr lang="es-ES" sz="1000" i="1" dirty="0"/>
              <a:t>-Beta </a:t>
            </a:r>
            <a:r>
              <a:rPr lang="es-ES" sz="1000" i="1" dirty="0" err="1"/>
              <a:t>Particle</a:t>
            </a:r>
            <a:r>
              <a:rPr lang="es-ES" sz="1000" i="1" dirty="0"/>
              <a:t> </a:t>
            </a:r>
            <a:r>
              <a:rPr lang="es-ES" sz="1000" i="1" dirty="0" err="1"/>
              <a:t>Accelerators</a:t>
            </a:r>
            <a:r>
              <a:rPr lang="es-ES" sz="1000" b="1" dirty="0"/>
              <a:t>, </a:t>
            </a:r>
            <a:r>
              <a:rPr lang="en-US" sz="1000" b="1" dirty="0"/>
              <a:t>Reviews of Accelerator Science and </a:t>
            </a:r>
            <a:r>
              <a:rPr lang="en-US" sz="1000" b="1" dirty="0" smtClean="0"/>
              <a:t>Technology Vol</a:t>
            </a:r>
            <a:r>
              <a:rPr lang="en-US" sz="1000" b="1" dirty="0"/>
              <a:t>. 5 </a:t>
            </a:r>
            <a:r>
              <a:rPr lang="en-US" sz="1000" b="1" dirty="0">
                <a:solidFill>
                  <a:srgbClr val="FF0000"/>
                </a:solidFill>
              </a:rPr>
              <a:t>(2012)</a:t>
            </a:r>
            <a:r>
              <a:rPr lang="en-US" sz="1000" b="1" dirty="0"/>
              <a:t> 185–203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29144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839" y="932555"/>
            <a:ext cx="8229600" cy="4525963"/>
          </a:xfrm>
        </p:spPr>
        <p:txBody>
          <a:bodyPr/>
          <a:lstStyle/>
          <a:p>
            <a:r>
              <a:rPr lang="es-ES" dirty="0" smtClean="0"/>
              <a:t>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properly</a:t>
            </a:r>
            <a:r>
              <a:rPr lang="es-ES" dirty="0" smtClean="0"/>
              <a:t> </a:t>
            </a:r>
            <a:r>
              <a:rPr lang="es-ES" dirty="0" err="1" smtClean="0"/>
              <a:t>assessed</a:t>
            </a:r>
            <a:r>
              <a:rPr lang="es-ES" dirty="0" smtClean="0"/>
              <a:t> in BISOL </a:t>
            </a:r>
            <a:r>
              <a:rPr lang="es-ES" dirty="0" err="1" smtClean="0"/>
              <a:t>injecting</a:t>
            </a:r>
            <a:r>
              <a:rPr lang="es-ES" dirty="0"/>
              <a:t> </a:t>
            </a:r>
            <a:r>
              <a:rPr lang="es-ES" dirty="0" smtClean="0"/>
              <a:t>D</a:t>
            </a:r>
            <a:r>
              <a:rPr lang="es-ES" baseline="30000" dirty="0" smtClean="0"/>
              <a:t>+</a:t>
            </a:r>
            <a:r>
              <a:rPr lang="es-ES" dirty="0" smtClean="0"/>
              <a:t> at 50 </a:t>
            </a:r>
            <a:r>
              <a:rPr lang="es-ES" dirty="0" err="1" smtClean="0"/>
              <a:t>keV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higher</a:t>
            </a:r>
            <a:r>
              <a:rPr lang="es-ES" dirty="0" smtClean="0"/>
              <a:t> </a:t>
            </a:r>
            <a:r>
              <a:rPr lang="es-ES" dirty="0" err="1" smtClean="0"/>
              <a:t>currents</a:t>
            </a:r>
            <a:r>
              <a:rPr lang="es-ES" dirty="0" smtClean="0"/>
              <a:t> tan 10 </a:t>
            </a:r>
            <a:r>
              <a:rPr lang="es-ES" dirty="0" err="1" smtClean="0"/>
              <a:t>mA</a:t>
            </a:r>
            <a:r>
              <a:rPr lang="es-ES" dirty="0" smtClean="0"/>
              <a:t>?</a:t>
            </a:r>
          </a:p>
          <a:p>
            <a:endParaRPr kumimoji="1" lang="es-ES" baseline="30000" dirty="0"/>
          </a:p>
          <a:p>
            <a:endParaRPr lang="es-ES" baseline="30000" dirty="0" smtClean="0"/>
          </a:p>
          <a:p>
            <a:r>
              <a:rPr lang="es-ES" dirty="0" err="1" smtClean="0"/>
              <a:t>Actually</a:t>
            </a:r>
            <a:r>
              <a:rPr lang="es-ES" dirty="0" smtClean="0"/>
              <a:t>,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r>
              <a:rPr lang="es-ES" dirty="0" smtClean="0"/>
              <a:t> </a:t>
            </a:r>
            <a:r>
              <a:rPr lang="es-ES" dirty="0" err="1" smtClean="0"/>
              <a:t>charge</a:t>
            </a:r>
            <a:r>
              <a:rPr lang="es-ES" dirty="0" smtClean="0"/>
              <a:t> </a:t>
            </a:r>
            <a:r>
              <a:rPr lang="es-ES" dirty="0" err="1" smtClean="0"/>
              <a:t>drawback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more </a:t>
            </a:r>
            <a:r>
              <a:rPr lang="es-ES" dirty="0" err="1" smtClean="0"/>
              <a:t>severe</a:t>
            </a:r>
            <a:endParaRPr kumimoji="1"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412" t="50799" r="45051" b="34993"/>
          <a:stretch/>
        </p:blipFill>
        <p:spPr>
          <a:xfrm>
            <a:off x="2716979" y="3952088"/>
            <a:ext cx="3309320" cy="8273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54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699" y="422326"/>
            <a:ext cx="8229600" cy="4525963"/>
          </a:xfrm>
        </p:spPr>
        <p:txBody>
          <a:bodyPr/>
          <a:lstStyle/>
          <a:p>
            <a:r>
              <a:rPr kumimoji="1" lang="es-ES" dirty="0" err="1" smtClean="0"/>
              <a:t>Another</a:t>
            </a:r>
            <a:r>
              <a:rPr kumimoji="1" lang="es-ES" dirty="0" smtClean="0"/>
              <a:t> </a:t>
            </a:r>
            <a:r>
              <a:rPr kumimoji="1" lang="es-ES" dirty="0" err="1" smtClean="0"/>
              <a:t>question</a:t>
            </a:r>
            <a:r>
              <a:rPr kumimoji="1" lang="es-ES" dirty="0" smtClean="0"/>
              <a:t> </a:t>
            </a:r>
            <a:r>
              <a:rPr kumimoji="1" lang="es-ES" dirty="0" err="1" smtClean="0"/>
              <a:t>raised</a:t>
            </a:r>
            <a:r>
              <a:rPr kumimoji="1" lang="es-ES" dirty="0" smtClean="0"/>
              <a:t> </a:t>
            </a:r>
          </a:p>
          <a:p>
            <a:r>
              <a:rPr kumimoji="1" lang="es-ES" dirty="0" err="1" smtClean="0"/>
              <a:t>about</a:t>
            </a:r>
            <a:r>
              <a:rPr kumimoji="1" lang="es-ES" dirty="0" smtClean="0"/>
              <a:t> </a:t>
            </a:r>
            <a:r>
              <a:rPr kumimoji="1" lang="es-ES" dirty="0" err="1" smtClean="0"/>
              <a:t>availabilities</a:t>
            </a:r>
            <a:endParaRPr kumimoji="1" lang="es-ES" dirty="0" smtClean="0"/>
          </a:p>
          <a:p>
            <a:endParaRPr lang="es-ES" dirty="0"/>
          </a:p>
          <a:p>
            <a:r>
              <a:rPr kumimoji="1" lang="es-ES" dirty="0" smtClean="0"/>
              <a:t>ADS </a:t>
            </a:r>
            <a:r>
              <a:rPr kumimoji="1" lang="es-ES" dirty="0" err="1" smtClean="0"/>
              <a:t>dream</a:t>
            </a:r>
            <a:r>
              <a:rPr kumimoji="1" lang="es-ES" dirty="0" smtClean="0"/>
              <a:t> </a:t>
            </a:r>
            <a:r>
              <a:rPr kumimoji="1" lang="es-ES" dirty="0" err="1" smtClean="0"/>
              <a:t>with</a:t>
            </a:r>
            <a:r>
              <a:rPr kumimoji="1" lang="es-ES" dirty="0" smtClean="0"/>
              <a:t> </a:t>
            </a:r>
            <a:r>
              <a:rPr kumimoji="1" lang="es-ES" dirty="0" err="1" smtClean="0"/>
              <a:t>challenging</a:t>
            </a:r>
            <a:r>
              <a:rPr kumimoji="1" lang="es-ES" dirty="0" smtClean="0"/>
              <a:t> </a:t>
            </a:r>
            <a:r>
              <a:rPr kumimoji="1" lang="es-ES" dirty="0" err="1" smtClean="0"/>
              <a:t>availabilities</a:t>
            </a:r>
            <a:endParaRPr kumimoji="1" lang="es-ES" dirty="0" smtClean="0"/>
          </a:p>
          <a:p>
            <a:r>
              <a:rPr lang="es-ES" dirty="0" smtClean="0"/>
              <a:t>IFMIF has a </a:t>
            </a:r>
            <a:r>
              <a:rPr lang="es-ES" dirty="0" err="1" smtClean="0"/>
              <a:t>careful</a:t>
            </a:r>
            <a:r>
              <a:rPr lang="es-ES" dirty="0" smtClean="0"/>
              <a:t> RAMI </a:t>
            </a:r>
            <a:r>
              <a:rPr lang="es-ES" dirty="0" err="1" smtClean="0"/>
              <a:t>analysis</a:t>
            </a:r>
            <a:endParaRPr kumimoji="1"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45" y="2791026"/>
            <a:ext cx="5015507" cy="281601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61105" y="5897994"/>
            <a:ext cx="3251376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b="1" dirty="0" smtClean="0"/>
              <a:t>J. Knaster et al</a:t>
            </a:r>
            <a:r>
              <a:rPr lang="en-GB" sz="1200" i="1" dirty="0" smtClean="0"/>
              <a:t>,</a:t>
            </a:r>
            <a:r>
              <a:rPr lang="en-GB" sz="1200" dirty="0" smtClean="0"/>
              <a:t> </a:t>
            </a:r>
            <a:r>
              <a:rPr lang="en-US" sz="1200" i="1" dirty="0" smtClean="0"/>
              <a:t>Overview of IFMIF/EVEDA project, </a:t>
            </a:r>
            <a:r>
              <a:rPr lang="it-IT" sz="1200" b="1" dirty="0" smtClean="0"/>
              <a:t>Nuclear </a:t>
            </a:r>
            <a:r>
              <a:rPr lang="it-IT" sz="1200" b="1" dirty="0"/>
              <a:t>Fusion 57 </a:t>
            </a:r>
            <a:r>
              <a:rPr lang="it-IT" sz="1200" b="1" dirty="0">
                <a:solidFill>
                  <a:srgbClr val="FF0000"/>
                </a:solidFill>
              </a:rPr>
              <a:t>(2017)</a:t>
            </a:r>
            <a:r>
              <a:rPr lang="it-IT" sz="1200" b="1" dirty="0"/>
              <a:t> </a:t>
            </a:r>
            <a:r>
              <a:rPr lang="it-IT" sz="1200" b="1" dirty="0" smtClean="0"/>
              <a:t>102016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208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57512" y="310011"/>
            <a:ext cx="9744412" cy="4525963"/>
          </a:xfrm>
        </p:spPr>
        <p:txBody>
          <a:bodyPr/>
          <a:lstStyle/>
          <a:p>
            <a:r>
              <a:rPr kumimoji="1" lang="es-ES" b="1" dirty="0" err="1" smtClean="0"/>
              <a:t>What</a:t>
            </a:r>
            <a:r>
              <a:rPr kumimoji="1" lang="es-ES" b="1" dirty="0" smtClean="0"/>
              <a:t> do </a:t>
            </a:r>
            <a:r>
              <a:rPr kumimoji="1" lang="es-ES" b="1" dirty="0" err="1" smtClean="0"/>
              <a:t>we</a:t>
            </a:r>
            <a:r>
              <a:rPr kumimoji="1" lang="es-ES" b="1" dirty="0" smtClean="0"/>
              <a:t> </a:t>
            </a:r>
            <a:r>
              <a:rPr kumimoji="1" lang="es-ES" b="1" dirty="0" err="1" smtClean="0"/>
              <a:t>call</a:t>
            </a:r>
            <a:r>
              <a:rPr kumimoji="1" lang="es-ES" b="1" dirty="0" smtClean="0"/>
              <a:t> as High </a:t>
            </a:r>
            <a:r>
              <a:rPr kumimoji="1" lang="es-ES" b="1" dirty="0" err="1" smtClean="0"/>
              <a:t>Power</a:t>
            </a:r>
            <a:r>
              <a:rPr kumimoji="1" lang="es-ES" b="1" dirty="0" smtClean="0"/>
              <a:t> </a:t>
            </a:r>
            <a:r>
              <a:rPr kumimoji="1" lang="es-ES" b="1" dirty="0" err="1" smtClean="0"/>
              <a:t>Linac</a:t>
            </a:r>
            <a:r>
              <a:rPr kumimoji="1" lang="es-ES" b="1" dirty="0" smtClean="0"/>
              <a:t>?</a:t>
            </a:r>
          </a:p>
          <a:p>
            <a:endParaRPr kumimoji="1" lang="es-ES" dirty="0" smtClean="0">
              <a:solidFill>
                <a:srgbClr val="0070C0"/>
              </a:solidFill>
            </a:endParaRPr>
          </a:p>
          <a:p>
            <a:r>
              <a:rPr kumimoji="1" lang="es-ES" dirty="0" err="1" smtClean="0">
                <a:solidFill>
                  <a:srgbClr val="0070C0"/>
                </a:solidFill>
              </a:rPr>
              <a:t>Beam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power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smtClean="0"/>
              <a:t>vs </a:t>
            </a:r>
            <a:r>
              <a:rPr kumimoji="1" lang="es-ES" dirty="0" err="1" smtClean="0">
                <a:solidFill>
                  <a:srgbClr val="C00000"/>
                </a:solidFill>
              </a:rPr>
              <a:t>Beam</a:t>
            </a:r>
            <a:r>
              <a:rPr kumimoji="1" lang="es-ES" dirty="0" smtClean="0">
                <a:solidFill>
                  <a:srgbClr val="C00000"/>
                </a:solidFill>
              </a:rPr>
              <a:t> </a:t>
            </a:r>
            <a:r>
              <a:rPr kumimoji="1" lang="es-ES" dirty="0" err="1" smtClean="0">
                <a:solidFill>
                  <a:srgbClr val="C00000"/>
                </a:solidFill>
              </a:rPr>
              <a:t>average</a:t>
            </a:r>
            <a:r>
              <a:rPr kumimoji="1" lang="es-ES" dirty="0" smtClean="0">
                <a:solidFill>
                  <a:srgbClr val="C00000"/>
                </a:solidFill>
              </a:rPr>
              <a:t> </a:t>
            </a:r>
            <a:r>
              <a:rPr kumimoji="1" lang="es-ES" dirty="0" err="1" smtClean="0">
                <a:solidFill>
                  <a:srgbClr val="C00000"/>
                </a:solidFill>
              </a:rPr>
              <a:t>power</a:t>
            </a:r>
            <a:endParaRPr kumimoji="1" lang="es-ES" dirty="0" smtClean="0">
              <a:solidFill>
                <a:srgbClr val="C00000"/>
              </a:solidFill>
            </a:endParaRPr>
          </a:p>
          <a:p>
            <a:r>
              <a:rPr kumimoji="1" lang="es-ES" b="1" i="1" dirty="0" smtClean="0">
                <a:solidFill>
                  <a:srgbClr val="0070C0"/>
                </a:solidFill>
              </a:rPr>
              <a:t>I x E </a:t>
            </a:r>
            <a:r>
              <a:rPr kumimoji="1" lang="es-ES" b="1" i="1" dirty="0" smtClean="0">
                <a:solidFill>
                  <a:srgbClr val="C00000"/>
                </a:solidFill>
              </a:rPr>
              <a:t>x </a:t>
            </a:r>
            <a:r>
              <a:rPr kumimoji="1" lang="es-ES" b="1" i="1" dirty="0" err="1" smtClean="0">
                <a:solidFill>
                  <a:srgbClr val="C00000"/>
                </a:solidFill>
              </a:rPr>
              <a:t>duty</a:t>
            </a:r>
            <a:r>
              <a:rPr kumimoji="1" lang="es-ES" b="1" i="1" dirty="0" smtClean="0">
                <a:solidFill>
                  <a:srgbClr val="C00000"/>
                </a:solidFill>
              </a:rPr>
              <a:t> </a:t>
            </a:r>
            <a:r>
              <a:rPr kumimoji="1" lang="es-ES" b="1" i="1" dirty="0" err="1" smtClean="0">
                <a:solidFill>
                  <a:srgbClr val="C00000"/>
                </a:solidFill>
              </a:rPr>
              <a:t>cycle</a:t>
            </a:r>
            <a:endParaRPr kumimoji="1" lang="es-ES" b="1" i="1" dirty="0" smtClean="0">
              <a:solidFill>
                <a:srgbClr val="C00000"/>
              </a:solidFill>
            </a:endParaRPr>
          </a:p>
          <a:p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measured</a:t>
            </a:r>
            <a:r>
              <a:rPr lang="es-ES" dirty="0" smtClean="0"/>
              <a:t> in </a:t>
            </a:r>
            <a:r>
              <a:rPr lang="es-ES" b="1" dirty="0" smtClean="0">
                <a:solidFill>
                  <a:srgbClr val="0070C0"/>
                </a:solidFill>
              </a:rPr>
              <a:t>eV</a:t>
            </a:r>
          </a:p>
          <a:p>
            <a:r>
              <a:rPr lang="es-ES" dirty="0" err="1" smtClean="0"/>
              <a:t>thus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gives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v</a:t>
            </a:r>
            <a:r>
              <a:rPr lang="es-ES" dirty="0" err="1" smtClean="0"/>
              <a:t>oltage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particle</a:t>
            </a:r>
            <a:r>
              <a:rPr lang="es-ES" dirty="0" smtClean="0"/>
              <a:t> </a:t>
            </a:r>
            <a:r>
              <a:rPr lang="es-ES" dirty="0" err="1" smtClean="0"/>
              <a:t>undergoes</a:t>
            </a:r>
            <a:endParaRPr lang="es-ES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P = I x V</a:t>
            </a:r>
            <a:endParaRPr lang="es-ES" b="1" dirty="0">
              <a:solidFill>
                <a:srgbClr val="0070C0"/>
              </a:solidFill>
            </a:endParaRPr>
          </a:p>
          <a:p>
            <a:endParaRPr kumimoji="1" lang="es-ES" b="1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090" y="3547930"/>
            <a:ext cx="4545330" cy="319348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80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669665"/>
            <a:ext cx="8229600" cy="4525963"/>
          </a:xfrm>
        </p:spPr>
        <p:txBody>
          <a:bodyPr/>
          <a:lstStyle/>
          <a:p>
            <a:r>
              <a:rPr kumimoji="1" lang="es-ES" dirty="0" smtClean="0"/>
              <a:t>A </a:t>
            </a:r>
            <a:r>
              <a:rPr kumimoji="1" lang="es-ES" dirty="0" err="1" smtClean="0"/>
              <a:t>topic</a:t>
            </a:r>
            <a:r>
              <a:rPr kumimoji="1" lang="es-ES" dirty="0" smtClean="0"/>
              <a:t> </a:t>
            </a:r>
            <a:r>
              <a:rPr kumimoji="1" lang="es-ES" dirty="0" err="1" smtClean="0"/>
              <a:t>not</a:t>
            </a:r>
            <a:r>
              <a:rPr kumimoji="1" lang="es-ES" dirty="0" smtClean="0"/>
              <a:t> </a:t>
            </a:r>
            <a:r>
              <a:rPr kumimoji="1" lang="es-ES" dirty="0" err="1" smtClean="0"/>
              <a:t>addressed</a:t>
            </a:r>
            <a:r>
              <a:rPr kumimoji="1" lang="es-ES" dirty="0" smtClean="0"/>
              <a:t> </a:t>
            </a:r>
          </a:p>
          <a:p>
            <a:r>
              <a:rPr kumimoji="1" lang="es-ES" dirty="0" err="1" smtClean="0"/>
              <a:t>but</a:t>
            </a:r>
            <a:r>
              <a:rPr kumimoji="1" lang="es-ES" dirty="0" smtClean="0"/>
              <a:t> </a:t>
            </a:r>
            <a:r>
              <a:rPr kumimoji="1" lang="es-ES" dirty="0" err="1" smtClean="0"/>
              <a:t>challenging</a:t>
            </a:r>
            <a:r>
              <a:rPr kumimoji="1" lang="es-ES" dirty="0" smtClean="0"/>
              <a:t> </a:t>
            </a:r>
          </a:p>
          <a:p>
            <a:r>
              <a:rPr kumimoji="1"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</a:t>
            </a:r>
            <a:r>
              <a:rPr lang="es-ES" dirty="0" err="1" smtClean="0"/>
              <a:t>instrumentation</a:t>
            </a:r>
            <a:endParaRPr lang="es-ES" dirty="0" smtClean="0"/>
          </a:p>
          <a:p>
            <a:endParaRPr kumimoji="1" lang="es-ES" dirty="0"/>
          </a:p>
          <a:p>
            <a:r>
              <a:rPr lang="es-ES" dirty="0" smtClean="0"/>
              <a:t>High </a:t>
            </a:r>
            <a:r>
              <a:rPr lang="es-ES" dirty="0" err="1" smtClean="0"/>
              <a:t>powers</a:t>
            </a:r>
            <a:r>
              <a:rPr lang="es-ES" dirty="0" smtClean="0"/>
              <a:t> </a:t>
            </a:r>
          </a:p>
          <a:p>
            <a:r>
              <a:rPr lang="es-ES" dirty="0" err="1" smtClean="0">
                <a:solidFill>
                  <a:srgbClr val="0070C0"/>
                </a:solidFill>
              </a:rPr>
              <a:t>prevent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interceptive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diagnostics</a:t>
            </a:r>
            <a:endParaRPr lang="es-ES" dirty="0" smtClean="0">
              <a:solidFill>
                <a:srgbClr val="0070C0"/>
              </a:solidFill>
            </a:endParaRPr>
          </a:p>
          <a:p>
            <a:endParaRPr kumimoji="1" lang="es-ES" dirty="0" smtClean="0"/>
          </a:p>
          <a:p>
            <a:r>
              <a:rPr kumimoji="1" lang="es-ES" dirty="0" err="1" smtClean="0"/>
              <a:t>Low</a:t>
            </a:r>
            <a:r>
              <a:rPr kumimoji="1" lang="es-ES" dirty="0" smtClean="0"/>
              <a:t> </a:t>
            </a:r>
            <a:r>
              <a:rPr kumimoji="1" lang="es-ES" dirty="0" err="1" smtClean="0"/>
              <a:t>energies</a:t>
            </a:r>
            <a:r>
              <a:rPr kumimoji="1" lang="es-ES" dirty="0" smtClean="0"/>
              <a:t> </a:t>
            </a:r>
          </a:p>
          <a:p>
            <a:r>
              <a:rPr kumimoji="1" lang="es-ES" dirty="0" err="1" smtClean="0">
                <a:solidFill>
                  <a:srgbClr val="0070C0"/>
                </a:solidFill>
              </a:rPr>
              <a:t>makes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challenging</a:t>
            </a:r>
            <a:r>
              <a:rPr kumimoji="1" lang="es-ES" dirty="0" smtClean="0">
                <a:solidFill>
                  <a:srgbClr val="0070C0"/>
                </a:solidFill>
              </a:rPr>
              <a:t> non-</a:t>
            </a:r>
            <a:r>
              <a:rPr kumimoji="1" lang="es-ES" dirty="0" err="1" smtClean="0">
                <a:solidFill>
                  <a:srgbClr val="0070C0"/>
                </a:solidFill>
              </a:rPr>
              <a:t>interceptive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diagnostics</a:t>
            </a:r>
            <a:endParaRPr kumimoji="1" lang="es-ES" dirty="0" smtClean="0">
              <a:solidFill>
                <a:srgbClr val="0070C0"/>
              </a:solidFill>
            </a:endParaRP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 smtClean="0"/>
              <a:t>High </a:t>
            </a:r>
            <a:r>
              <a:rPr lang="es-ES" dirty="0" err="1" smtClean="0"/>
              <a:t>power</a:t>
            </a:r>
            <a:r>
              <a:rPr lang="es-ES" dirty="0" smtClean="0"/>
              <a:t> &amp;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beams</a:t>
            </a:r>
            <a:endParaRPr lang="es-ES" dirty="0" smtClean="0"/>
          </a:p>
          <a:p>
            <a:r>
              <a:rPr lang="es-ES" dirty="0" err="1">
                <a:solidFill>
                  <a:srgbClr val="0070C0"/>
                </a:solidFill>
              </a:rPr>
              <a:t>b</a:t>
            </a:r>
            <a:r>
              <a:rPr lang="es-ES" dirty="0" err="1" smtClean="0">
                <a:solidFill>
                  <a:srgbClr val="0070C0"/>
                </a:solidFill>
              </a:rPr>
              <a:t>ecomes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an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entertaining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scenario</a:t>
            </a:r>
            <a:endParaRPr kumimoji="1"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7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s-ES" dirty="0" err="1" smtClean="0"/>
              <a:t>Where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is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limit</a:t>
            </a:r>
            <a:r>
              <a:rPr kumimoji="1" lang="es-ES" dirty="0" smtClean="0"/>
              <a:t> of </a:t>
            </a:r>
            <a:r>
              <a:rPr kumimoji="1" lang="es-ES" dirty="0" err="1" smtClean="0"/>
              <a:t>currents</a:t>
            </a:r>
            <a:r>
              <a:rPr kumimoji="1" lang="es-ES" dirty="0" smtClean="0"/>
              <a:t> in CW </a:t>
            </a:r>
            <a:r>
              <a:rPr kumimoji="1" lang="es-ES" dirty="0" err="1" smtClean="0"/>
              <a:t>through</a:t>
            </a:r>
            <a:r>
              <a:rPr kumimoji="1" lang="es-ES" dirty="0" smtClean="0"/>
              <a:t> a HWR?</a:t>
            </a:r>
          </a:p>
          <a:p>
            <a:endParaRPr lang="es-ES" dirty="0"/>
          </a:p>
          <a:p>
            <a:r>
              <a:rPr kumimoji="1" lang="es-ES" dirty="0" err="1" smtClean="0"/>
              <a:t>We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now</a:t>
            </a:r>
            <a:r>
              <a:rPr kumimoji="1" lang="es-ES" dirty="0" smtClean="0"/>
              <a:t> </a:t>
            </a:r>
            <a:r>
              <a:rPr kumimoji="1" lang="es-ES" dirty="0" err="1" smtClean="0"/>
              <a:t>know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that</a:t>
            </a:r>
            <a:r>
              <a:rPr kumimoji="1" lang="es-ES" dirty="0" smtClean="0"/>
              <a:t> </a:t>
            </a:r>
            <a:r>
              <a:rPr kumimoji="1" lang="es-ES" dirty="0" err="1" smtClean="0"/>
              <a:t>is</a:t>
            </a:r>
            <a:r>
              <a:rPr kumimoji="1" lang="es-ES" dirty="0" smtClean="0"/>
              <a:t> at 10 </a:t>
            </a:r>
            <a:r>
              <a:rPr kumimoji="1" lang="es-ES" dirty="0" err="1" smtClean="0"/>
              <a:t>mA</a:t>
            </a:r>
            <a:endParaRPr kumimoji="1" lang="es-ES" dirty="0" smtClean="0"/>
          </a:p>
          <a:p>
            <a:endParaRPr lang="es-ES" dirty="0"/>
          </a:p>
          <a:p>
            <a:r>
              <a:rPr lang="es-ES" dirty="0" err="1" smtClean="0"/>
              <a:t>LIPAc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show </a:t>
            </a:r>
            <a:r>
              <a:rPr lang="es-ES" dirty="0" err="1" smtClean="0"/>
              <a:t>that</a:t>
            </a:r>
            <a:r>
              <a:rPr lang="es-ES" dirty="0" smtClean="0"/>
              <a:t> 125 </a:t>
            </a:r>
            <a:r>
              <a:rPr lang="es-ES" dirty="0" err="1" smtClean="0"/>
              <a:t>mA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feasible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dreaming</a:t>
            </a:r>
            <a:r>
              <a:rPr lang="es-ES" dirty="0" smtClean="0"/>
              <a:t> &gt;1 A?</a:t>
            </a:r>
          </a:p>
          <a:p>
            <a:endParaRPr lang="es-ES" dirty="0"/>
          </a:p>
          <a:p>
            <a:r>
              <a:rPr lang="es-ES" dirty="0" err="1" smtClean="0"/>
              <a:t>Anyhow</a:t>
            </a:r>
            <a:r>
              <a:rPr lang="es-ES" dirty="0" smtClean="0"/>
              <a:t>, </a:t>
            </a:r>
          </a:p>
          <a:p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forget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1 MW </a:t>
            </a:r>
            <a:r>
              <a:rPr lang="es-ES" dirty="0" err="1" smtClean="0"/>
              <a:t>beam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flying</a:t>
            </a:r>
            <a:r>
              <a:rPr lang="es-ES" dirty="0" smtClean="0"/>
              <a:t> </a:t>
            </a:r>
          </a:p>
          <a:p>
            <a:r>
              <a:rPr lang="es-ES" dirty="0" smtClean="0"/>
              <a:t>at </a:t>
            </a:r>
            <a:r>
              <a:rPr lang="es-ES" dirty="0" err="1" smtClean="0"/>
              <a:t>few</a:t>
            </a:r>
            <a:r>
              <a:rPr lang="es-ES" dirty="0" smtClean="0"/>
              <a:t> cm of </a:t>
            </a:r>
            <a:r>
              <a:rPr lang="es-ES" dirty="0" err="1" smtClean="0"/>
              <a:t>structures</a:t>
            </a:r>
            <a:r>
              <a:rPr lang="es-ES" dirty="0" smtClean="0"/>
              <a:t> at 4 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38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226668"/>
            <a:ext cx="8229600" cy="4525963"/>
          </a:xfrm>
        </p:spPr>
        <p:txBody>
          <a:bodyPr/>
          <a:lstStyle/>
          <a:p>
            <a:r>
              <a:rPr lang="es-ES" dirty="0" err="1" smtClean="0"/>
              <a:t>Proton</a:t>
            </a:r>
            <a:r>
              <a:rPr lang="es-ES" dirty="0" smtClean="0"/>
              <a:t> </a:t>
            </a:r>
            <a:r>
              <a:rPr lang="es-ES" dirty="0" err="1" smtClean="0"/>
              <a:t>Linacs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exhibited</a:t>
            </a:r>
            <a:r>
              <a:rPr lang="es-ES" dirty="0" smtClean="0"/>
              <a:t> </a:t>
            </a:r>
            <a:r>
              <a:rPr lang="es-ES" dirty="0" err="1" smtClean="0"/>
              <a:t>basically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structure</a:t>
            </a:r>
            <a:endParaRPr lang="es-ES" dirty="0" smtClean="0"/>
          </a:p>
          <a:p>
            <a:r>
              <a:rPr lang="es-ES" dirty="0" err="1"/>
              <a:t>s</a:t>
            </a:r>
            <a:r>
              <a:rPr kumimoji="1" lang="es-ES" dirty="0" err="1" smtClean="0"/>
              <a:t>ince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invention</a:t>
            </a:r>
            <a:r>
              <a:rPr kumimoji="1" lang="es-ES" dirty="0" smtClean="0"/>
              <a:t> of </a:t>
            </a:r>
            <a:r>
              <a:rPr kumimoji="1" lang="es-ES" dirty="0" err="1" smtClean="0"/>
              <a:t>th</a:t>
            </a:r>
            <a:r>
              <a:rPr lang="es-ES" dirty="0" err="1" smtClean="0"/>
              <a:t>e</a:t>
            </a:r>
            <a:r>
              <a:rPr lang="es-ES" dirty="0" smtClean="0"/>
              <a:t> RFQ in 1969 in </a:t>
            </a:r>
            <a:r>
              <a:rPr lang="es-ES" dirty="0" err="1" smtClean="0"/>
              <a:t>the</a:t>
            </a:r>
            <a:r>
              <a:rPr lang="es-ES" dirty="0" smtClean="0"/>
              <a:t> URSS</a:t>
            </a:r>
          </a:p>
          <a:p>
            <a:r>
              <a:rPr lang="es-ES" dirty="0" err="1">
                <a:solidFill>
                  <a:srgbClr val="0070C0"/>
                </a:solidFill>
              </a:rPr>
              <a:t>i</a:t>
            </a:r>
            <a:r>
              <a:rPr lang="es-ES" dirty="0" err="1" smtClean="0">
                <a:solidFill>
                  <a:srgbClr val="0070C0"/>
                </a:solidFill>
              </a:rPr>
              <a:t>ts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invention</a:t>
            </a:r>
            <a:r>
              <a:rPr lang="es-ES" dirty="0" smtClean="0">
                <a:solidFill>
                  <a:srgbClr val="0070C0"/>
                </a:solidFill>
              </a:rPr>
              <a:t> led to </a:t>
            </a:r>
            <a:r>
              <a:rPr lang="es-ES" dirty="0" err="1" smtClean="0">
                <a:solidFill>
                  <a:srgbClr val="0070C0"/>
                </a:solidFill>
              </a:rPr>
              <a:t>an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enormous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enthusiasm</a:t>
            </a:r>
            <a:endParaRPr kumimoji="1" lang="es-E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55" y="2020755"/>
            <a:ext cx="4671911" cy="26426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9" y="1879412"/>
            <a:ext cx="2519839" cy="21374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970" y="4841811"/>
            <a:ext cx="3723384" cy="19207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Curved Right Arrow 5"/>
          <p:cNvSpPr/>
          <p:nvPr/>
        </p:nvSpPr>
        <p:spPr>
          <a:xfrm rot="19431890">
            <a:off x="432396" y="4192047"/>
            <a:ext cx="562169" cy="1451367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3465701" flipH="1">
            <a:off x="6176495" y="4522738"/>
            <a:ext cx="484155" cy="2245512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81" y="1420017"/>
            <a:ext cx="6754989" cy="505065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71139" y="201035"/>
            <a:ext cx="8229600" cy="4525963"/>
          </a:xfrm>
        </p:spPr>
        <p:txBody>
          <a:bodyPr/>
          <a:lstStyle/>
          <a:p>
            <a:r>
              <a:rPr lang="es-ES" dirty="0" err="1" smtClean="0"/>
              <a:t>About</a:t>
            </a:r>
            <a:r>
              <a:rPr lang="es-ES" dirty="0" smtClean="0"/>
              <a:t> FMIT</a:t>
            </a:r>
          </a:p>
          <a:p>
            <a:r>
              <a:rPr lang="es-ES" dirty="0" err="1" smtClean="0">
                <a:solidFill>
                  <a:srgbClr val="0070C0"/>
                </a:solidFill>
              </a:rPr>
              <a:t>i</a:t>
            </a:r>
            <a:r>
              <a:rPr kumimoji="1" lang="es-ES" dirty="0" err="1" smtClean="0">
                <a:solidFill>
                  <a:srgbClr val="0070C0"/>
                </a:solidFill>
              </a:rPr>
              <a:t>t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was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cancelled</a:t>
            </a:r>
            <a:r>
              <a:rPr kumimoji="1" lang="es-ES" dirty="0" smtClean="0">
                <a:solidFill>
                  <a:srgbClr val="0070C0"/>
                </a:solidFill>
              </a:rPr>
              <a:t> in 1985</a:t>
            </a:r>
            <a:endParaRPr kumimoji="1"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27" y="674370"/>
            <a:ext cx="7461971" cy="56446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089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267800"/>
            <a:ext cx="8257850" cy="62015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139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9" y="544425"/>
            <a:ext cx="7747571" cy="574485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153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665898"/>
            <a:ext cx="7589520" cy="56846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239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38" y="1219010"/>
            <a:ext cx="6126480" cy="458538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18348" y="353465"/>
            <a:ext cx="365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s-ES" dirty="0" err="1" smtClean="0">
                <a:solidFill>
                  <a:srgbClr val="002060"/>
                </a:solidFill>
              </a:rPr>
              <a:t>We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don’t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need</a:t>
            </a:r>
            <a:r>
              <a:rPr kumimoji="1" lang="es-ES" dirty="0" smtClean="0">
                <a:solidFill>
                  <a:srgbClr val="002060"/>
                </a:solidFill>
              </a:rPr>
              <a:t> to </a:t>
            </a:r>
            <a:r>
              <a:rPr kumimoji="1" lang="es-ES" dirty="0" err="1" smtClean="0">
                <a:solidFill>
                  <a:srgbClr val="002060"/>
                </a:solidFill>
              </a:rPr>
              <a:t>operate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with</a:t>
            </a:r>
            <a:r>
              <a:rPr kumimoji="1" lang="es-ES" dirty="0" smtClean="0">
                <a:solidFill>
                  <a:srgbClr val="002060"/>
                </a:solidFill>
              </a:rPr>
              <a:t> H</a:t>
            </a:r>
            <a:r>
              <a:rPr kumimoji="1" lang="es-ES" baseline="-25000" dirty="0" smtClean="0">
                <a:solidFill>
                  <a:srgbClr val="002060"/>
                </a:solidFill>
              </a:rPr>
              <a:t>2</a:t>
            </a:r>
            <a:r>
              <a:rPr kumimoji="1" lang="es-ES" baseline="30000" dirty="0" smtClean="0">
                <a:solidFill>
                  <a:srgbClr val="002060"/>
                </a:solidFill>
              </a:rPr>
              <a:t>+</a:t>
            </a:r>
          </a:p>
          <a:p>
            <a:pPr algn="ctr"/>
            <a:r>
              <a:rPr kumimoji="1" lang="es-ES" dirty="0">
                <a:solidFill>
                  <a:srgbClr val="002060"/>
                </a:solidFill>
              </a:rPr>
              <a:t>t</a:t>
            </a:r>
            <a:r>
              <a:rPr kumimoji="1" lang="es-ES" dirty="0" smtClean="0">
                <a:solidFill>
                  <a:srgbClr val="002060"/>
                </a:solidFill>
              </a:rPr>
              <a:t>o </a:t>
            </a:r>
            <a:r>
              <a:rPr kumimoji="1" lang="es-ES" dirty="0" err="1" smtClean="0">
                <a:solidFill>
                  <a:srgbClr val="002060"/>
                </a:solidFill>
              </a:rPr>
              <a:t>learn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how</a:t>
            </a:r>
            <a:r>
              <a:rPr kumimoji="1" lang="es-ES" dirty="0" smtClean="0">
                <a:solidFill>
                  <a:srgbClr val="002060"/>
                </a:solidFill>
              </a:rPr>
              <a:t> D</a:t>
            </a:r>
            <a:r>
              <a:rPr kumimoji="1" lang="es-ES" baseline="30000" dirty="0" smtClean="0">
                <a:solidFill>
                  <a:srgbClr val="002060"/>
                </a:solidFill>
              </a:rPr>
              <a:t>+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would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behave</a:t>
            </a:r>
            <a:endParaRPr kumimoji="1" lang="es-E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6023610"/>
            <a:ext cx="504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s-ES" dirty="0" err="1" smtClean="0">
                <a:solidFill>
                  <a:srgbClr val="002060"/>
                </a:solidFill>
              </a:rPr>
              <a:t>We</a:t>
            </a:r>
            <a:r>
              <a:rPr kumimoji="1" lang="es-ES" dirty="0" smtClean="0">
                <a:solidFill>
                  <a:srgbClr val="002060"/>
                </a:solidFill>
              </a:rPr>
              <a:t> can </a:t>
            </a:r>
            <a:r>
              <a:rPr kumimoji="1" lang="es-ES" dirty="0" err="1" smtClean="0">
                <a:solidFill>
                  <a:srgbClr val="002060"/>
                </a:solidFill>
              </a:rPr>
              <a:t>operate</a:t>
            </a:r>
            <a:r>
              <a:rPr kumimoji="1" lang="es-ES" dirty="0" smtClean="0">
                <a:solidFill>
                  <a:srgbClr val="002060"/>
                </a:solidFill>
              </a:rPr>
              <a:t> in </a:t>
            </a:r>
            <a:r>
              <a:rPr kumimoji="1" lang="es-ES" dirty="0" err="1" smtClean="0">
                <a:solidFill>
                  <a:srgbClr val="002060"/>
                </a:solidFill>
              </a:rPr>
              <a:t>far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better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conditions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r>
              <a:rPr kumimoji="1" lang="es-ES" dirty="0" err="1" smtClean="0">
                <a:solidFill>
                  <a:srgbClr val="002060"/>
                </a:solidFill>
              </a:rPr>
              <a:t>with</a:t>
            </a:r>
            <a:r>
              <a:rPr kumimoji="1" lang="es-ES" dirty="0" smtClean="0">
                <a:solidFill>
                  <a:srgbClr val="002060"/>
                </a:solidFill>
              </a:rPr>
              <a:t> H</a:t>
            </a:r>
            <a:r>
              <a:rPr kumimoji="1" lang="es-ES" baseline="30000" dirty="0" smtClean="0">
                <a:solidFill>
                  <a:srgbClr val="002060"/>
                </a:solidFill>
              </a:rPr>
              <a:t>+</a:t>
            </a:r>
            <a:r>
              <a:rPr kumimoji="1" lang="es-ES" dirty="0" smtClean="0">
                <a:solidFill>
                  <a:srgbClr val="002060"/>
                </a:solidFill>
              </a:rPr>
              <a:t> </a:t>
            </a:r>
            <a:endParaRPr kumimoji="1"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839</Words>
  <Application>Microsoft Office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Comic Sans MS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E5470_01</cp:lastModifiedBy>
  <cp:revision>298</cp:revision>
  <cp:lastPrinted>2017-10-26T04:19:41Z</cp:lastPrinted>
  <dcterms:created xsi:type="dcterms:W3CDTF">2017-03-08T14:07:17Z</dcterms:created>
  <dcterms:modified xsi:type="dcterms:W3CDTF">2017-11-05T05:45:36Z</dcterms:modified>
</cp:coreProperties>
</file>