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3.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ags/tag11.xml" ContentType="application/vnd.openxmlformats-officedocument.presentationml.tags+xml"/>
  <Override PartName="/ppt/notesSlides/notesSlide1.xml" ContentType="application/vnd.openxmlformats-officedocument.presentationml.notesSlide+xml"/>
  <Override PartName="/ppt/tags/tag1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3.xml" ContentType="application/vnd.openxmlformats-officedocument.presentationml.tags+xml"/>
  <Override PartName="/ppt/notesSlides/notesSlide4.xml" ContentType="application/vnd.openxmlformats-officedocument.presentationml.notesSlide+xml"/>
  <Override PartName="/ppt/tags/tag14.xml" ContentType="application/vnd.openxmlformats-officedocument.presentationml.tags+xml"/>
  <Override PartName="/ppt/notesSlides/notesSlide5.xml" ContentType="application/vnd.openxmlformats-officedocument.presentationml.notesSlide+xml"/>
  <Override PartName="/ppt/tags/tag1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6.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17.xml" ContentType="application/vnd.openxmlformats-officedocument.presentationml.tags+xml"/>
  <Override PartName="/ppt/notesSlides/notesSlide32.xml" ContentType="application/vnd.openxmlformats-officedocument.presentationml.notesSlide+xml"/>
  <Override PartName="/ppt/tags/tag18.xml" ContentType="application/vnd.openxmlformats-officedocument.presentationml.tags+xml"/>
  <Override PartName="/ppt/notesSlides/notesSlide33.xml" ContentType="application/vnd.openxmlformats-officedocument.presentationml.notesSlide+xml"/>
  <Override PartName="/ppt/tags/tag19.xml" ContentType="application/vnd.openxmlformats-officedocument.presentationml.tags+xml"/>
  <Override PartName="/ppt/notesSlides/notesSlide34.xml" ContentType="application/vnd.openxmlformats-officedocument.presentationml.notesSlide+xml"/>
  <Override PartName="/ppt/tags/tag20.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8" r:id="rId2"/>
    <p:sldMasterId id="2147483675" r:id="rId3"/>
    <p:sldMasterId id="2147483689" r:id="rId4"/>
    <p:sldMasterId id="2147483692" r:id="rId5"/>
  </p:sldMasterIdLst>
  <p:notesMasterIdLst>
    <p:notesMasterId r:id="rId51"/>
  </p:notesMasterIdLst>
  <p:handoutMasterIdLst>
    <p:handoutMasterId r:id="rId52"/>
  </p:handoutMasterIdLst>
  <p:sldIdLst>
    <p:sldId id="257" r:id="rId6"/>
    <p:sldId id="609" r:id="rId7"/>
    <p:sldId id="594" r:id="rId8"/>
    <p:sldId id="596" r:id="rId9"/>
    <p:sldId id="593" r:id="rId10"/>
    <p:sldId id="647" r:id="rId11"/>
    <p:sldId id="607" r:id="rId12"/>
    <p:sldId id="611" r:id="rId13"/>
    <p:sldId id="600" r:id="rId14"/>
    <p:sldId id="652" r:id="rId15"/>
    <p:sldId id="653" r:id="rId16"/>
    <p:sldId id="654" r:id="rId17"/>
    <p:sldId id="656" r:id="rId18"/>
    <p:sldId id="657" r:id="rId19"/>
    <p:sldId id="663" r:id="rId20"/>
    <p:sldId id="664" r:id="rId21"/>
    <p:sldId id="665" r:id="rId22"/>
    <p:sldId id="649" r:id="rId23"/>
    <p:sldId id="614" r:id="rId24"/>
    <p:sldId id="615" r:id="rId25"/>
    <p:sldId id="616" r:id="rId26"/>
    <p:sldId id="658" r:id="rId27"/>
    <p:sldId id="659" r:id="rId28"/>
    <p:sldId id="662" r:id="rId29"/>
    <p:sldId id="617" r:id="rId30"/>
    <p:sldId id="619" r:id="rId31"/>
    <p:sldId id="620" r:id="rId32"/>
    <p:sldId id="624" r:id="rId33"/>
    <p:sldId id="625" r:id="rId34"/>
    <p:sldId id="626" r:id="rId35"/>
    <p:sldId id="627" r:id="rId36"/>
    <p:sldId id="628" r:id="rId37"/>
    <p:sldId id="634" r:id="rId38"/>
    <p:sldId id="643" r:id="rId39"/>
    <p:sldId id="644" r:id="rId40"/>
    <p:sldId id="666" r:id="rId41"/>
    <p:sldId id="667" r:id="rId42"/>
    <p:sldId id="668" r:id="rId43"/>
    <p:sldId id="669" r:id="rId44"/>
    <p:sldId id="650" r:id="rId45"/>
    <p:sldId id="648" r:id="rId46"/>
    <p:sldId id="645" r:id="rId47"/>
    <p:sldId id="598" r:id="rId48"/>
    <p:sldId id="599" r:id="rId49"/>
    <p:sldId id="258" r:id="rId50"/>
  </p:sldIdLst>
  <p:sldSz cx="9906000" cy="6858000" type="A4"/>
  <p:notesSz cx="7099300" cy="10234613"/>
  <p:custDataLst>
    <p:tags r:id="rId53"/>
  </p:custDataLst>
  <p:defaultTextStyle>
    <a:defPPr>
      <a:defRPr lang="nl-BE"/>
    </a:defPPr>
    <a:lvl1pPr marL="0" algn="l" defTabSz="1072866" rtl="0" eaLnBrk="1" latinLnBrk="0" hangingPunct="1">
      <a:defRPr sz="2100" kern="1200">
        <a:solidFill>
          <a:schemeClr val="tx1"/>
        </a:solidFill>
        <a:latin typeface="+mn-lt"/>
        <a:ea typeface="+mn-ea"/>
        <a:cs typeface="+mn-cs"/>
      </a:defRPr>
    </a:lvl1pPr>
    <a:lvl2pPr marL="536433" algn="l" defTabSz="1072866" rtl="0" eaLnBrk="1" latinLnBrk="0" hangingPunct="1">
      <a:defRPr sz="2100" kern="1200">
        <a:solidFill>
          <a:schemeClr val="tx1"/>
        </a:solidFill>
        <a:latin typeface="+mn-lt"/>
        <a:ea typeface="+mn-ea"/>
        <a:cs typeface="+mn-cs"/>
      </a:defRPr>
    </a:lvl2pPr>
    <a:lvl3pPr marL="1072866" algn="l" defTabSz="1072866" rtl="0" eaLnBrk="1" latinLnBrk="0" hangingPunct="1">
      <a:defRPr sz="2100" kern="1200">
        <a:solidFill>
          <a:schemeClr val="tx1"/>
        </a:solidFill>
        <a:latin typeface="+mn-lt"/>
        <a:ea typeface="+mn-ea"/>
        <a:cs typeface="+mn-cs"/>
      </a:defRPr>
    </a:lvl3pPr>
    <a:lvl4pPr marL="1609298" algn="l" defTabSz="1072866" rtl="0" eaLnBrk="1" latinLnBrk="0" hangingPunct="1">
      <a:defRPr sz="2100" kern="1200">
        <a:solidFill>
          <a:schemeClr val="tx1"/>
        </a:solidFill>
        <a:latin typeface="+mn-lt"/>
        <a:ea typeface="+mn-ea"/>
        <a:cs typeface="+mn-cs"/>
      </a:defRPr>
    </a:lvl4pPr>
    <a:lvl5pPr marL="2145731" algn="l" defTabSz="1072866" rtl="0" eaLnBrk="1" latinLnBrk="0" hangingPunct="1">
      <a:defRPr sz="2100" kern="1200">
        <a:solidFill>
          <a:schemeClr val="tx1"/>
        </a:solidFill>
        <a:latin typeface="+mn-lt"/>
        <a:ea typeface="+mn-ea"/>
        <a:cs typeface="+mn-cs"/>
      </a:defRPr>
    </a:lvl5pPr>
    <a:lvl6pPr marL="2682164" algn="l" defTabSz="1072866" rtl="0" eaLnBrk="1" latinLnBrk="0" hangingPunct="1">
      <a:defRPr sz="2100" kern="1200">
        <a:solidFill>
          <a:schemeClr val="tx1"/>
        </a:solidFill>
        <a:latin typeface="+mn-lt"/>
        <a:ea typeface="+mn-ea"/>
        <a:cs typeface="+mn-cs"/>
      </a:defRPr>
    </a:lvl6pPr>
    <a:lvl7pPr marL="3218597" algn="l" defTabSz="1072866" rtl="0" eaLnBrk="1" latinLnBrk="0" hangingPunct="1">
      <a:defRPr sz="2100" kern="1200">
        <a:solidFill>
          <a:schemeClr val="tx1"/>
        </a:solidFill>
        <a:latin typeface="+mn-lt"/>
        <a:ea typeface="+mn-ea"/>
        <a:cs typeface="+mn-cs"/>
      </a:defRPr>
    </a:lvl7pPr>
    <a:lvl8pPr marL="3755029" algn="l" defTabSz="1072866" rtl="0" eaLnBrk="1" latinLnBrk="0" hangingPunct="1">
      <a:defRPr sz="2100" kern="1200">
        <a:solidFill>
          <a:schemeClr val="tx1"/>
        </a:solidFill>
        <a:latin typeface="+mn-lt"/>
        <a:ea typeface="+mn-ea"/>
        <a:cs typeface="+mn-cs"/>
      </a:defRPr>
    </a:lvl8pPr>
    <a:lvl9pPr marL="4291462" algn="l" defTabSz="1072866" rtl="0" eaLnBrk="1" latinLnBrk="0" hangingPunct="1">
      <a:defRPr sz="21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207">
          <p15:clr>
            <a:srgbClr val="A4A3A4"/>
          </p15:clr>
        </p15:guide>
        <p15:guide id="2" pos="2757">
          <p15:clr>
            <a:srgbClr val="A4A3A4"/>
          </p15:clr>
        </p15:guide>
        <p15:guide id="3" orient="horz" pos="618">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ït Abderrahim Hamid" initials="AAH"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98989"/>
    <a:srgbClr val="3E8FCD"/>
    <a:srgbClr val="007DC3"/>
    <a:srgbClr val="F36D47"/>
    <a:srgbClr val="F3663F"/>
    <a:srgbClr val="0DA9FF"/>
    <a:srgbClr val="FFFF99"/>
    <a:srgbClr val="96D9FF"/>
    <a:srgbClr val="00A4FF"/>
    <a:srgbClr val="40BB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097" autoAdjust="0"/>
  </p:normalViewPr>
  <p:slideViewPr>
    <p:cSldViewPr>
      <p:cViewPr>
        <p:scale>
          <a:sx n="80" d="100"/>
          <a:sy n="80" d="100"/>
        </p:scale>
        <p:origin x="-882" y="-60"/>
      </p:cViewPr>
      <p:guideLst>
        <p:guide orient="horz" pos="1207"/>
        <p:guide orient="horz" pos="618"/>
        <p:guide pos="2757"/>
      </p:guideLst>
    </p:cSldViewPr>
  </p:slideViewPr>
  <p:notesTextViewPr>
    <p:cViewPr>
      <p:scale>
        <a:sx n="1" d="1"/>
        <a:sy n="1" d="1"/>
      </p:scale>
      <p:origin x="0" y="0"/>
    </p:cViewPr>
  </p:notesTextViewPr>
  <p:sorterViewPr>
    <p:cViewPr>
      <p:scale>
        <a:sx n="100" d="100"/>
        <a:sy n="100" d="100"/>
      </p:scale>
      <p:origin x="0" y="115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ags" Target="tags/tag1.xml"/><Relationship Id="rId58"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notesMaster" Target="notesMasters/notesMaster1.xml"/><Relationship Id="rId3" Type="http://schemas.openxmlformats.org/officeDocument/2006/relationships/slideMaster" Target="slideMasters/slideMaster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54.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105.emf"/><Relationship Id="rId1" Type="http://schemas.openxmlformats.org/officeDocument/2006/relationships/image" Target="../media/image104.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694" cy="512646"/>
          </a:xfrm>
          <a:prstGeom prst="rect">
            <a:avLst/>
          </a:prstGeom>
        </p:spPr>
        <p:txBody>
          <a:bodyPr vert="horz" lIns="91440" tIns="45720" rIns="91440" bIns="45720" rtlCol="0"/>
          <a:lstStyle>
            <a:lvl1pPr algn="l">
              <a:defRPr sz="1200"/>
            </a:lvl1pPr>
          </a:lstStyle>
          <a:p>
            <a:endParaRPr lang="nl-BE"/>
          </a:p>
        </p:txBody>
      </p:sp>
      <p:sp>
        <p:nvSpPr>
          <p:cNvPr id="3" name="Date Placeholder 2"/>
          <p:cNvSpPr>
            <a:spLocks noGrp="1"/>
          </p:cNvSpPr>
          <p:nvPr>
            <p:ph type="dt" sz="quarter" idx="1"/>
          </p:nvPr>
        </p:nvSpPr>
        <p:spPr>
          <a:xfrm>
            <a:off x="4021505" y="0"/>
            <a:ext cx="3076694" cy="512646"/>
          </a:xfrm>
          <a:prstGeom prst="rect">
            <a:avLst/>
          </a:prstGeom>
        </p:spPr>
        <p:txBody>
          <a:bodyPr vert="horz" lIns="91440" tIns="45720" rIns="91440" bIns="45720" rtlCol="0"/>
          <a:lstStyle>
            <a:lvl1pPr algn="r">
              <a:defRPr sz="1200"/>
            </a:lvl1pPr>
          </a:lstStyle>
          <a:p>
            <a:fld id="{86732BD1-F0C4-411B-948B-1191EDCBFC87}" type="datetimeFigureOut">
              <a:rPr lang="nl-BE" smtClean="0"/>
              <a:t>2017-11-05</a:t>
            </a:fld>
            <a:endParaRPr lang="nl-BE"/>
          </a:p>
        </p:txBody>
      </p:sp>
      <p:sp>
        <p:nvSpPr>
          <p:cNvPr id="4" name="Footer Placeholder 3"/>
          <p:cNvSpPr>
            <a:spLocks noGrp="1"/>
          </p:cNvSpPr>
          <p:nvPr>
            <p:ph type="ftr" sz="quarter" idx="2"/>
          </p:nvPr>
        </p:nvSpPr>
        <p:spPr>
          <a:xfrm>
            <a:off x="0" y="9721969"/>
            <a:ext cx="3076694" cy="510358"/>
          </a:xfrm>
          <a:prstGeom prst="rect">
            <a:avLst/>
          </a:prstGeom>
        </p:spPr>
        <p:txBody>
          <a:bodyPr vert="horz" lIns="91440" tIns="45720" rIns="91440" bIns="45720" rtlCol="0" anchor="b"/>
          <a:lstStyle>
            <a:lvl1pPr algn="l">
              <a:defRPr sz="1200"/>
            </a:lvl1pPr>
          </a:lstStyle>
          <a:p>
            <a:endParaRPr lang="nl-BE"/>
          </a:p>
        </p:txBody>
      </p:sp>
      <p:sp>
        <p:nvSpPr>
          <p:cNvPr id="5" name="Slide Number Placeholder 4"/>
          <p:cNvSpPr>
            <a:spLocks noGrp="1"/>
          </p:cNvSpPr>
          <p:nvPr>
            <p:ph type="sldNum" sz="quarter" idx="3"/>
          </p:nvPr>
        </p:nvSpPr>
        <p:spPr>
          <a:xfrm>
            <a:off x="4021505" y="9721969"/>
            <a:ext cx="3076694" cy="510358"/>
          </a:xfrm>
          <a:prstGeom prst="rect">
            <a:avLst/>
          </a:prstGeom>
        </p:spPr>
        <p:txBody>
          <a:bodyPr vert="horz" lIns="91440" tIns="45720" rIns="91440" bIns="45720" rtlCol="0" anchor="b"/>
          <a:lstStyle>
            <a:lvl1pPr algn="r">
              <a:defRPr sz="1200"/>
            </a:lvl1pPr>
          </a:lstStyle>
          <a:p>
            <a:fld id="{9D30A7C3-3BC7-4F09-ABEC-DEE4C8B90573}" type="slidenum">
              <a:rPr lang="nl-BE" smtClean="0"/>
              <a:t>‹#›</a:t>
            </a:fld>
            <a:endParaRPr lang="nl-BE"/>
          </a:p>
        </p:txBody>
      </p:sp>
    </p:spTree>
    <p:extLst>
      <p:ext uri="{BB962C8B-B14F-4D97-AF65-F5344CB8AC3E}">
        <p14:creationId xmlns:p14="http://schemas.microsoft.com/office/powerpoint/2010/main" val="38536694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3076363" cy="511731"/>
          </a:xfrm>
          <a:prstGeom prst="rect">
            <a:avLst/>
          </a:prstGeom>
        </p:spPr>
        <p:txBody>
          <a:bodyPr vert="horz" lIns="94768" tIns="47384" rIns="94768" bIns="47384" rtlCol="0"/>
          <a:lstStyle>
            <a:lvl1pPr algn="l">
              <a:defRPr sz="1200"/>
            </a:lvl1pPr>
          </a:lstStyle>
          <a:p>
            <a:endParaRPr lang="nl-BE"/>
          </a:p>
        </p:txBody>
      </p:sp>
      <p:sp>
        <p:nvSpPr>
          <p:cNvPr id="3" name="Date Placeholder 2"/>
          <p:cNvSpPr>
            <a:spLocks noGrp="1"/>
          </p:cNvSpPr>
          <p:nvPr>
            <p:ph type="dt" idx="1"/>
          </p:nvPr>
        </p:nvSpPr>
        <p:spPr>
          <a:xfrm>
            <a:off x="4021295" y="2"/>
            <a:ext cx="3076363" cy="511731"/>
          </a:xfrm>
          <a:prstGeom prst="rect">
            <a:avLst/>
          </a:prstGeom>
        </p:spPr>
        <p:txBody>
          <a:bodyPr vert="horz" lIns="94768" tIns="47384" rIns="94768" bIns="47384" rtlCol="0"/>
          <a:lstStyle>
            <a:lvl1pPr algn="r">
              <a:defRPr sz="1200"/>
            </a:lvl1pPr>
          </a:lstStyle>
          <a:p>
            <a:fld id="{26CBC57B-3E7E-469D-8403-91A719FB33F3}" type="datetimeFigureOut">
              <a:rPr lang="nl-BE" smtClean="0"/>
              <a:t>2017-11-05</a:t>
            </a:fld>
            <a:endParaRPr lang="nl-BE"/>
          </a:p>
        </p:txBody>
      </p:sp>
      <p:sp>
        <p:nvSpPr>
          <p:cNvPr id="4" name="Slide Image Placeholder 3"/>
          <p:cNvSpPr>
            <a:spLocks noGrp="1" noRot="1" noChangeAspect="1"/>
          </p:cNvSpPr>
          <p:nvPr>
            <p:ph type="sldImg" idx="2"/>
          </p:nvPr>
        </p:nvSpPr>
        <p:spPr>
          <a:xfrm>
            <a:off x="776288" y="766763"/>
            <a:ext cx="5546725" cy="3840162"/>
          </a:xfrm>
          <a:prstGeom prst="rect">
            <a:avLst/>
          </a:prstGeom>
          <a:noFill/>
          <a:ln w="12700">
            <a:solidFill>
              <a:prstClr val="black"/>
            </a:solidFill>
          </a:ln>
        </p:spPr>
        <p:txBody>
          <a:bodyPr vert="horz" lIns="94768" tIns="47384" rIns="94768" bIns="47384" rtlCol="0" anchor="ctr"/>
          <a:lstStyle/>
          <a:p>
            <a:endParaRPr lang="nl-BE"/>
          </a:p>
        </p:txBody>
      </p:sp>
      <p:sp>
        <p:nvSpPr>
          <p:cNvPr id="5" name="Notes Placeholder 4"/>
          <p:cNvSpPr>
            <a:spLocks noGrp="1"/>
          </p:cNvSpPr>
          <p:nvPr>
            <p:ph type="body" sz="quarter" idx="3"/>
          </p:nvPr>
        </p:nvSpPr>
        <p:spPr>
          <a:xfrm>
            <a:off x="709930" y="4861444"/>
            <a:ext cx="5679440" cy="4605576"/>
          </a:xfrm>
          <a:prstGeom prst="rect">
            <a:avLst/>
          </a:prstGeom>
        </p:spPr>
        <p:txBody>
          <a:bodyPr vert="horz" lIns="94768" tIns="47384" rIns="94768" bIns="4738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6" name="Footer Placeholder 5"/>
          <p:cNvSpPr>
            <a:spLocks noGrp="1"/>
          </p:cNvSpPr>
          <p:nvPr>
            <p:ph type="ftr" sz="quarter" idx="4"/>
          </p:nvPr>
        </p:nvSpPr>
        <p:spPr>
          <a:xfrm>
            <a:off x="1" y="9721110"/>
            <a:ext cx="3076363" cy="511731"/>
          </a:xfrm>
          <a:prstGeom prst="rect">
            <a:avLst/>
          </a:prstGeom>
        </p:spPr>
        <p:txBody>
          <a:bodyPr vert="horz" lIns="94768" tIns="47384" rIns="94768" bIns="47384" rtlCol="0" anchor="b"/>
          <a:lstStyle>
            <a:lvl1pPr algn="l">
              <a:defRPr sz="1200"/>
            </a:lvl1pPr>
          </a:lstStyle>
          <a:p>
            <a:endParaRPr lang="nl-BE"/>
          </a:p>
        </p:txBody>
      </p:sp>
      <p:sp>
        <p:nvSpPr>
          <p:cNvPr id="7" name="Slide Number Placeholder 6"/>
          <p:cNvSpPr>
            <a:spLocks noGrp="1"/>
          </p:cNvSpPr>
          <p:nvPr>
            <p:ph type="sldNum" sz="quarter" idx="5"/>
          </p:nvPr>
        </p:nvSpPr>
        <p:spPr>
          <a:xfrm>
            <a:off x="4021295" y="9721110"/>
            <a:ext cx="3076363" cy="511731"/>
          </a:xfrm>
          <a:prstGeom prst="rect">
            <a:avLst/>
          </a:prstGeom>
        </p:spPr>
        <p:txBody>
          <a:bodyPr vert="horz" lIns="94768" tIns="47384" rIns="94768" bIns="47384" rtlCol="0" anchor="b"/>
          <a:lstStyle>
            <a:lvl1pPr algn="r">
              <a:defRPr sz="1200"/>
            </a:lvl1pPr>
          </a:lstStyle>
          <a:p>
            <a:fld id="{1E6426AA-B911-4315-8B16-824FEF6D4B62}" type="slidenum">
              <a:rPr lang="nl-BE" smtClean="0"/>
              <a:t>‹#›</a:t>
            </a:fld>
            <a:endParaRPr lang="nl-BE"/>
          </a:p>
        </p:txBody>
      </p:sp>
    </p:spTree>
    <p:extLst>
      <p:ext uri="{BB962C8B-B14F-4D97-AF65-F5344CB8AC3E}">
        <p14:creationId xmlns:p14="http://schemas.microsoft.com/office/powerpoint/2010/main" val="3211016995"/>
      </p:ext>
    </p:extLst>
  </p:cSld>
  <p:clrMap bg1="lt1" tx1="dk1" bg2="lt2" tx2="dk2" accent1="accent1" accent2="accent2" accent3="accent3" accent4="accent4" accent5="accent5" accent6="accent6" hlink="hlink" folHlink="folHlink"/>
  <p:notesStyle>
    <a:lvl1pPr marL="0" algn="l" defTabSz="1072866" rtl="0" eaLnBrk="1" latinLnBrk="0" hangingPunct="1">
      <a:defRPr sz="1400" kern="1200">
        <a:solidFill>
          <a:schemeClr val="tx1"/>
        </a:solidFill>
        <a:latin typeface="+mn-lt"/>
        <a:ea typeface="+mn-ea"/>
        <a:cs typeface="+mn-cs"/>
      </a:defRPr>
    </a:lvl1pPr>
    <a:lvl2pPr marL="536433" algn="l" defTabSz="1072866" rtl="0" eaLnBrk="1" latinLnBrk="0" hangingPunct="1">
      <a:defRPr sz="1400" kern="1200">
        <a:solidFill>
          <a:schemeClr val="tx1"/>
        </a:solidFill>
        <a:latin typeface="+mn-lt"/>
        <a:ea typeface="+mn-ea"/>
        <a:cs typeface="+mn-cs"/>
      </a:defRPr>
    </a:lvl2pPr>
    <a:lvl3pPr marL="1072866" algn="l" defTabSz="1072866" rtl="0" eaLnBrk="1" latinLnBrk="0" hangingPunct="1">
      <a:defRPr sz="1400" kern="1200">
        <a:solidFill>
          <a:schemeClr val="tx1"/>
        </a:solidFill>
        <a:latin typeface="+mn-lt"/>
        <a:ea typeface="+mn-ea"/>
        <a:cs typeface="+mn-cs"/>
      </a:defRPr>
    </a:lvl3pPr>
    <a:lvl4pPr marL="1609298" algn="l" defTabSz="1072866" rtl="0" eaLnBrk="1" latinLnBrk="0" hangingPunct="1">
      <a:defRPr sz="1400" kern="1200">
        <a:solidFill>
          <a:schemeClr val="tx1"/>
        </a:solidFill>
        <a:latin typeface="+mn-lt"/>
        <a:ea typeface="+mn-ea"/>
        <a:cs typeface="+mn-cs"/>
      </a:defRPr>
    </a:lvl4pPr>
    <a:lvl5pPr marL="2145731" algn="l" defTabSz="1072866" rtl="0" eaLnBrk="1" latinLnBrk="0" hangingPunct="1">
      <a:defRPr sz="1400" kern="1200">
        <a:solidFill>
          <a:schemeClr val="tx1"/>
        </a:solidFill>
        <a:latin typeface="+mn-lt"/>
        <a:ea typeface="+mn-ea"/>
        <a:cs typeface="+mn-cs"/>
      </a:defRPr>
    </a:lvl5pPr>
    <a:lvl6pPr marL="2682164" algn="l" defTabSz="1072866" rtl="0" eaLnBrk="1" latinLnBrk="0" hangingPunct="1">
      <a:defRPr sz="1400" kern="1200">
        <a:solidFill>
          <a:schemeClr val="tx1"/>
        </a:solidFill>
        <a:latin typeface="+mn-lt"/>
        <a:ea typeface="+mn-ea"/>
        <a:cs typeface="+mn-cs"/>
      </a:defRPr>
    </a:lvl6pPr>
    <a:lvl7pPr marL="3218597" algn="l" defTabSz="1072866" rtl="0" eaLnBrk="1" latinLnBrk="0" hangingPunct="1">
      <a:defRPr sz="1400" kern="1200">
        <a:solidFill>
          <a:schemeClr val="tx1"/>
        </a:solidFill>
        <a:latin typeface="+mn-lt"/>
        <a:ea typeface="+mn-ea"/>
        <a:cs typeface="+mn-cs"/>
      </a:defRPr>
    </a:lvl7pPr>
    <a:lvl8pPr marL="3755029" algn="l" defTabSz="1072866" rtl="0" eaLnBrk="1" latinLnBrk="0" hangingPunct="1">
      <a:defRPr sz="1400" kern="1200">
        <a:solidFill>
          <a:schemeClr val="tx1"/>
        </a:solidFill>
        <a:latin typeface="+mn-lt"/>
        <a:ea typeface="+mn-ea"/>
        <a:cs typeface="+mn-cs"/>
      </a:defRPr>
    </a:lvl8pPr>
    <a:lvl9pPr marL="4291462" algn="l" defTabSz="1072866"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766763"/>
            <a:ext cx="5546725" cy="3840162"/>
          </a:xfrm>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fld id="{1E6426AA-B911-4315-8B16-824FEF6D4B62}" type="slidenum">
              <a:rPr lang="nl-BE" smtClean="0"/>
              <a:t>1</a:t>
            </a:fld>
            <a:endParaRPr lang="nl-BE"/>
          </a:p>
        </p:txBody>
      </p:sp>
    </p:spTree>
    <p:extLst>
      <p:ext uri="{BB962C8B-B14F-4D97-AF65-F5344CB8AC3E}">
        <p14:creationId xmlns:p14="http://schemas.microsoft.com/office/powerpoint/2010/main" val="36849857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xfrm>
            <a:off x="776288" y="766763"/>
            <a:ext cx="5546725" cy="3840162"/>
          </a:xfrm>
          <a:ln/>
        </p:spPr>
      </p:sp>
      <p:sp>
        <p:nvSpPr>
          <p:cNvPr id="20483" name="Rectangle 3"/>
          <p:cNvSpPr>
            <a:spLocks noGrp="1" noChangeArrowheads="1"/>
          </p:cNvSpPr>
          <p:nvPr>
            <p:ph type="body" idx="1"/>
          </p:nvPr>
        </p:nvSpPr>
        <p:spPr>
          <a:noFill/>
        </p:spPr>
        <p:txBody>
          <a:bodyPr/>
          <a:lstStyle/>
          <a:p>
            <a:pPr eaLnBrk="1" hangingPunct="1"/>
            <a:r>
              <a:rPr lang="en-GB" dirty="0" smtClean="0"/>
              <a:t>Fuel recharging is to happen</a:t>
            </a:r>
            <a:r>
              <a:rPr lang="en-GB" baseline="0" dirty="0" smtClean="0"/>
              <a:t> after 10 cycles. 1 cycle is 90 days. Flue are fuel assemblies</a:t>
            </a:r>
            <a:endParaRPr lang="en-GB" dirty="0" smtClean="0"/>
          </a:p>
        </p:txBody>
      </p:sp>
    </p:spTree>
    <p:extLst>
      <p:ext uri="{BB962C8B-B14F-4D97-AF65-F5344CB8AC3E}">
        <p14:creationId xmlns:p14="http://schemas.microsoft.com/office/powerpoint/2010/main" val="2601669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xfrm>
            <a:off x="776288" y="766763"/>
            <a:ext cx="5546725" cy="3840162"/>
          </a:xfrm>
          <a:ln/>
        </p:spPr>
      </p:sp>
      <p:sp>
        <p:nvSpPr>
          <p:cNvPr id="20483" name="Rectangle 3"/>
          <p:cNvSpPr>
            <a:spLocks noGrp="1" noChangeArrowheads="1"/>
          </p:cNvSpPr>
          <p:nvPr>
            <p:ph type="body" idx="1"/>
          </p:nvPr>
        </p:nvSpPr>
        <p:spPr>
          <a:noFill/>
        </p:spPr>
        <p:txBody>
          <a:bodyPr/>
          <a:lstStyle/>
          <a:p>
            <a:pPr eaLnBrk="1" hangingPunct="1"/>
            <a:r>
              <a:rPr lang="en-GB" dirty="0" smtClean="0"/>
              <a:t>Everything that is not </a:t>
            </a:r>
            <a:r>
              <a:rPr lang="en-GB" dirty="0" err="1" smtClean="0"/>
              <a:t>labeled</a:t>
            </a:r>
            <a:r>
              <a:rPr lang="en-GB" baseline="0" dirty="0" smtClean="0"/>
              <a:t> is fuel assemblies. Multifunctional plugs are applied for Isotope production &amp; </a:t>
            </a:r>
            <a:r>
              <a:rPr lang="en-GB" baseline="0" dirty="0" err="1" smtClean="0"/>
              <a:t>IPS</a:t>
            </a:r>
            <a:r>
              <a:rPr lang="en-GB" baseline="0" dirty="0" smtClean="0"/>
              <a:t>. </a:t>
            </a:r>
            <a:endParaRPr lang="en-GB" dirty="0" smtClean="0"/>
          </a:p>
        </p:txBody>
      </p:sp>
    </p:spTree>
    <p:extLst>
      <p:ext uri="{BB962C8B-B14F-4D97-AF65-F5344CB8AC3E}">
        <p14:creationId xmlns:p14="http://schemas.microsoft.com/office/powerpoint/2010/main" val="13640963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766763"/>
            <a:ext cx="5546725" cy="3840162"/>
          </a:xfrm>
        </p:spPr>
      </p:sp>
      <p:sp>
        <p:nvSpPr>
          <p:cNvPr id="3" name="Notes Placeholder 2"/>
          <p:cNvSpPr>
            <a:spLocks noGrp="1"/>
          </p:cNvSpPr>
          <p:nvPr>
            <p:ph type="body" idx="1"/>
          </p:nvPr>
        </p:nvSpPr>
        <p:spPr/>
        <p:txBody>
          <a:bodyPr/>
          <a:lstStyle/>
          <a:p>
            <a:r>
              <a:rPr lang="en-US" dirty="0" smtClean="0"/>
              <a:t>This is the zoom of </a:t>
            </a:r>
            <a:r>
              <a:rPr lang="en-US" dirty="0" err="1" smtClean="0"/>
              <a:t>IPS</a:t>
            </a:r>
            <a:r>
              <a:rPr lang="en-US" dirty="0" smtClean="0"/>
              <a:t>. It is </a:t>
            </a:r>
            <a:r>
              <a:rPr lang="en-US" dirty="0" err="1" smtClean="0"/>
              <a:t>timble</a:t>
            </a:r>
            <a:r>
              <a:rPr lang="en-US" baseline="0" dirty="0" smtClean="0"/>
              <a:t> tube principle with </a:t>
            </a:r>
            <a:r>
              <a:rPr lang="en-US" baseline="0" dirty="0" err="1" smtClean="0"/>
              <a:t>OPE</a:t>
            </a:r>
            <a:r>
              <a:rPr lang="en-US" baseline="0" dirty="0" smtClean="0"/>
              <a:t> on the top. </a:t>
            </a:r>
            <a:r>
              <a:rPr lang="en-US" baseline="0" dirty="0" err="1" smtClean="0"/>
              <a:t>DPA</a:t>
            </a:r>
            <a:r>
              <a:rPr lang="en-US" baseline="0" dirty="0" smtClean="0"/>
              <a:t> is specified for Full Power Year. Cycles go as </a:t>
            </a:r>
            <a:r>
              <a:rPr lang="en-US" baseline="0" dirty="0" err="1" smtClean="0"/>
              <a:t>90c</a:t>
            </a:r>
            <a:r>
              <a:rPr lang="en-US" baseline="0" dirty="0" smtClean="0"/>
              <a:t>-30-</a:t>
            </a:r>
            <a:r>
              <a:rPr lang="en-US" baseline="0" dirty="0" err="1" smtClean="0"/>
              <a:t>90c</a:t>
            </a:r>
            <a:r>
              <a:rPr lang="en-US" baseline="0" dirty="0" smtClean="0"/>
              <a:t>-30-</a:t>
            </a:r>
            <a:r>
              <a:rPr lang="en-US" baseline="0" dirty="0" err="1" smtClean="0"/>
              <a:t>90c</a:t>
            </a:r>
            <a:r>
              <a:rPr lang="en-US" baseline="0" dirty="0" smtClean="0"/>
              <a:t>-90. per </a:t>
            </a:r>
            <a:r>
              <a:rPr lang="en-US" baseline="0" dirty="0" err="1" smtClean="0"/>
              <a:t>calder</a:t>
            </a:r>
            <a:r>
              <a:rPr lang="en-US" baseline="0" dirty="0" smtClean="0"/>
              <a:t> year, 64%*31 </a:t>
            </a:r>
            <a:r>
              <a:rPr lang="en-US" baseline="0" dirty="0" err="1" smtClean="0"/>
              <a:t>dpa</a:t>
            </a:r>
            <a:r>
              <a:rPr lang="en-US" baseline="0" dirty="0" smtClean="0"/>
              <a:t> is delivered. Operation in critical mode = removal of the spallation target. In this case, OPS can be placed instead of Spallation Target.</a:t>
            </a:r>
            <a:endParaRPr lang="nl-BE" dirty="0"/>
          </a:p>
        </p:txBody>
      </p:sp>
      <p:sp>
        <p:nvSpPr>
          <p:cNvPr id="4" name="Slide Number Placeholder 3"/>
          <p:cNvSpPr>
            <a:spLocks noGrp="1"/>
          </p:cNvSpPr>
          <p:nvPr>
            <p:ph type="sldNum" sz="quarter" idx="10"/>
          </p:nvPr>
        </p:nvSpPr>
        <p:spPr/>
        <p:txBody>
          <a:bodyPr/>
          <a:lstStyle/>
          <a:p>
            <a:fld id="{1E6426AA-B911-4315-8B16-824FEF6D4B62}" type="slidenum">
              <a:rPr lang="nl-BE" smtClean="0"/>
              <a:t>12</a:t>
            </a:fld>
            <a:endParaRPr lang="nl-BE"/>
          </a:p>
        </p:txBody>
      </p:sp>
    </p:spTree>
    <p:extLst>
      <p:ext uri="{BB962C8B-B14F-4D97-AF65-F5344CB8AC3E}">
        <p14:creationId xmlns:p14="http://schemas.microsoft.com/office/powerpoint/2010/main" val="993523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766763"/>
            <a:ext cx="5546725" cy="3840162"/>
          </a:xfrm>
        </p:spPr>
      </p:sp>
      <p:sp>
        <p:nvSpPr>
          <p:cNvPr id="3" name="Notes Placeholder 2"/>
          <p:cNvSpPr>
            <a:spLocks noGrp="1"/>
          </p:cNvSpPr>
          <p:nvPr>
            <p:ph type="body" idx="1"/>
          </p:nvPr>
        </p:nvSpPr>
        <p:spPr/>
        <p:txBody>
          <a:bodyPr/>
          <a:lstStyle/>
          <a:p>
            <a:r>
              <a:rPr lang="en-US" dirty="0" smtClean="0"/>
              <a:t>Production of isotopes requires thermal neutrons, and those we can get in </a:t>
            </a:r>
            <a:r>
              <a:rPr lang="en-US" dirty="0" err="1" smtClean="0"/>
              <a:t>IPS</a:t>
            </a:r>
            <a:r>
              <a:rPr lang="en-US" dirty="0" smtClean="0"/>
              <a:t>.</a:t>
            </a:r>
            <a:r>
              <a:rPr lang="en-US" baseline="0" dirty="0" smtClean="0"/>
              <a:t> AT the same time, we can have fast spectrum.</a:t>
            </a:r>
            <a:endParaRPr lang="en-US" dirty="0" smtClean="0"/>
          </a:p>
          <a:p>
            <a:r>
              <a:rPr lang="en-US" dirty="0" err="1" smtClean="0"/>
              <a:t>BR2</a:t>
            </a:r>
            <a:r>
              <a:rPr lang="en-US" baseline="0" dirty="0" smtClean="0"/>
              <a:t> delivers about 300 Curie/gram within approximately same number of days. To do so, we need to have a rig with water inside.</a:t>
            </a:r>
            <a:endParaRPr lang="nl-BE" dirty="0"/>
          </a:p>
        </p:txBody>
      </p:sp>
      <p:sp>
        <p:nvSpPr>
          <p:cNvPr id="4" name="Slide Number Placeholder 3"/>
          <p:cNvSpPr>
            <a:spLocks noGrp="1"/>
          </p:cNvSpPr>
          <p:nvPr>
            <p:ph type="sldNum" sz="quarter" idx="10"/>
          </p:nvPr>
        </p:nvSpPr>
        <p:spPr/>
        <p:txBody>
          <a:bodyPr/>
          <a:lstStyle/>
          <a:p>
            <a:fld id="{1E6426AA-B911-4315-8B16-824FEF6D4B62}" type="slidenum">
              <a:rPr lang="nl-BE" smtClean="0"/>
              <a:t>13</a:t>
            </a:fld>
            <a:endParaRPr lang="nl-BE"/>
          </a:p>
        </p:txBody>
      </p:sp>
    </p:spTree>
    <p:extLst>
      <p:ext uri="{BB962C8B-B14F-4D97-AF65-F5344CB8AC3E}">
        <p14:creationId xmlns:p14="http://schemas.microsoft.com/office/powerpoint/2010/main" val="29383209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66763"/>
            <a:ext cx="5543550" cy="3838575"/>
          </a:xfrm>
        </p:spPr>
      </p:sp>
      <p:sp>
        <p:nvSpPr>
          <p:cNvPr id="3" name="Notes Placeholder 2"/>
          <p:cNvSpPr>
            <a:spLocks noGrp="1"/>
          </p:cNvSpPr>
          <p:nvPr>
            <p:ph type="body" idx="1"/>
          </p:nvPr>
        </p:nvSpPr>
        <p:spPr/>
        <p:txBody>
          <a:bodyPr/>
          <a:lstStyle/>
          <a:p>
            <a:r>
              <a:rPr lang="en-US" dirty="0" smtClean="0"/>
              <a:t>This is just informative slide why tungsten and why we are looking primarily into its transmutation</a:t>
            </a:r>
            <a:r>
              <a:rPr lang="en-US" baseline="0" dirty="0" smtClean="0"/>
              <a:t> in Re and </a:t>
            </a:r>
            <a:r>
              <a:rPr lang="en-US" baseline="0" dirty="0" err="1" smtClean="0"/>
              <a:t>Os</a:t>
            </a:r>
            <a:r>
              <a:rPr lang="en-US" baseline="0" dirty="0" smtClean="0"/>
              <a:t>. You can probably replace it by your slides which I believe are more informative.</a:t>
            </a:r>
            <a:endParaRPr lang="nl-BE" dirty="0"/>
          </a:p>
        </p:txBody>
      </p:sp>
    </p:spTree>
    <p:extLst>
      <p:ext uri="{BB962C8B-B14F-4D97-AF65-F5344CB8AC3E}">
        <p14:creationId xmlns:p14="http://schemas.microsoft.com/office/powerpoint/2010/main" val="36265327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66763"/>
            <a:ext cx="5543550" cy="3838575"/>
          </a:xfrm>
        </p:spPr>
      </p:sp>
      <p:sp>
        <p:nvSpPr>
          <p:cNvPr id="3" name="Notes Placeholder 2"/>
          <p:cNvSpPr>
            <a:spLocks noGrp="1"/>
          </p:cNvSpPr>
          <p:nvPr>
            <p:ph type="body" idx="1"/>
          </p:nvPr>
        </p:nvSpPr>
        <p:spPr/>
        <p:txBody>
          <a:bodyPr/>
          <a:lstStyle/>
          <a:p>
            <a:r>
              <a:rPr lang="en-US" dirty="0" smtClean="0"/>
              <a:t>The neutron spectrum what we have below the spallation</a:t>
            </a:r>
            <a:r>
              <a:rPr lang="en-US" baseline="0" dirty="0" smtClean="0"/>
              <a:t> target is very hard. We can try to moderate it if we organize water flow through samples. But even in this case we will have the spectrum harder than DEMO (plot to the right). But because transmutation rate is defined as cross section (left plot) multiplied by the flux (right plot), the total energy-integrated transmutation rate can be comparable to DEMO. </a:t>
            </a:r>
            <a:endParaRPr lang="nl-BE" dirty="0"/>
          </a:p>
        </p:txBody>
      </p:sp>
    </p:spTree>
    <p:extLst>
      <p:ext uri="{BB962C8B-B14F-4D97-AF65-F5344CB8AC3E}">
        <p14:creationId xmlns:p14="http://schemas.microsoft.com/office/powerpoint/2010/main" val="35691186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66763"/>
            <a:ext cx="5543550" cy="3838575"/>
          </a:xfrm>
        </p:spPr>
      </p:sp>
      <p:sp>
        <p:nvSpPr>
          <p:cNvPr id="3" name="Notes Placeholder 2"/>
          <p:cNvSpPr>
            <a:spLocks noGrp="1"/>
          </p:cNvSpPr>
          <p:nvPr>
            <p:ph type="body" idx="1"/>
          </p:nvPr>
        </p:nvSpPr>
        <p:spPr/>
        <p:txBody>
          <a:bodyPr/>
          <a:lstStyle/>
          <a:p>
            <a:r>
              <a:rPr lang="en-US" dirty="0" smtClean="0"/>
              <a:t>Table above: irradiation of steels. Ratio </a:t>
            </a:r>
            <a:r>
              <a:rPr lang="en-US" dirty="0" err="1" smtClean="0"/>
              <a:t>appm</a:t>
            </a:r>
            <a:r>
              <a:rPr lang="en-US" baseline="0" dirty="0" smtClean="0"/>
              <a:t> He/</a:t>
            </a:r>
            <a:r>
              <a:rPr lang="en-US" baseline="0" dirty="0" err="1" smtClean="0"/>
              <a:t>DPA</a:t>
            </a:r>
            <a:r>
              <a:rPr lang="en-US" baseline="0" dirty="0" smtClean="0"/>
              <a:t> is flexible, peak value is much higher than in DEMO.</a:t>
            </a:r>
            <a:endParaRPr lang="en-US" dirty="0" smtClean="0"/>
          </a:p>
          <a:p>
            <a:r>
              <a:rPr lang="en-US" dirty="0" smtClean="0"/>
              <a:t>Table below: irradiation of W. </a:t>
            </a:r>
            <a:r>
              <a:rPr lang="en-US" dirty="0" err="1" smtClean="0"/>
              <a:t>DPA</a:t>
            </a:r>
            <a:r>
              <a:rPr lang="en-US" dirty="0" smtClean="0"/>
              <a:t> is achieved 2 times faster than in DEMO, the ratio of transmutation/</a:t>
            </a:r>
            <a:r>
              <a:rPr lang="en-US" dirty="0" err="1" smtClean="0"/>
              <a:t>DPA</a:t>
            </a:r>
            <a:r>
              <a:rPr lang="en-US" baseline="0" dirty="0" smtClean="0"/>
              <a:t> is comparable.</a:t>
            </a:r>
            <a:endParaRPr lang="nl-BE" dirty="0"/>
          </a:p>
        </p:txBody>
      </p:sp>
    </p:spTree>
    <p:extLst>
      <p:ext uri="{BB962C8B-B14F-4D97-AF65-F5344CB8AC3E}">
        <p14:creationId xmlns:p14="http://schemas.microsoft.com/office/powerpoint/2010/main" val="28714773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766763"/>
            <a:ext cx="5546725" cy="3840162"/>
          </a:xfrm>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10"/>
          </p:nvPr>
        </p:nvSpPr>
        <p:spPr/>
        <p:txBody>
          <a:bodyPr/>
          <a:lstStyle/>
          <a:p>
            <a:fld id="{1E6426AA-B911-4315-8B16-824FEF6D4B62}" type="slidenum">
              <a:rPr lang="nl-BE" smtClean="0"/>
              <a:t>18</a:t>
            </a:fld>
            <a:endParaRPr lang="nl-BE"/>
          </a:p>
        </p:txBody>
      </p:sp>
    </p:spTree>
    <p:extLst>
      <p:ext uri="{BB962C8B-B14F-4D97-AF65-F5344CB8AC3E}">
        <p14:creationId xmlns:p14="http://schemas.microsoft.com/office/powerpoint/2010/main" val="19407074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xfrm>
            <a:off x="5265014" y="6658443"/>
            <a:ext cx="4029282" cy="350760"/>
          </a:xfrm>
          <a:prstGeom prst="rect">
            <a:avLst/>
          </a:prstGeom>
        </p:spPr>
        <p:txBody>
          <a:bodyPr/>
          <a:lstStyle>
            <a:lvl1pPr algn="ctr" eaLnBrk="0" hangingPunct="0">
              <a:spcBef>
                <a:spcPct val="50000"/>
              </a:spcBef>
              <a:defRPr sz="3600">
                <a:solidFill>
                  <a:schemeClr val="tx2"/>
                </a:solidFill>
                <a:latin typeface="Times New Roman" pitchFamily="18" charset="0"/>
              </a:defRPr>
            </a:lvl1pPr>
            <a:lvl2pPr marL="742950" indent="-285750" algn="ctr" eaLnBrk="0" hangingPunct="0">
              <a:spcBef>
                <a:spcPct val="50000"/>
              </a:spcBef>
              <a:defRPr sz="3600">
                <a:solidFill>
                  <a:schemeClr val="tx2"/>
                </a:solidFill>
                <a:latin typeface="Times New Roman" pitchFamily="18" charset="0"/>
              </a:defRPr>
            </a:lvl2pPr>
            <a:lvl3pPr marL="1143000" indent="-228600" algn="ctr" eaLnBrk="0" hangingPunct="0">
              <a:spcBef>
                <a:spcPct val="50000"/>
              </a:spcBef>
              <a:defRPr sz="3600">
                <a:solidFill>
                  <a:schemeClr val="tx2"/>
                </a:solidFill>
                <a:latin typeface="Times New Roman" pitchFamily="18" charset="0"/>
              </a:defRPr>
            </a:lvl3pPr>
            <a:lvl4pPr marL="1600200" indent="-228600" algn="ctr" eaLnBrk="0" hangingPunct="0">
              <a:spcBef>
                <a:spcPct val="50000"/>
              </a:spcBef>
              <a:defRPr sz="3600">
                <a:solidFill>
                  <a:schemeClr val="tx2"/>
                </a:solidFill>
                <a:latin typeface="Times New Roman" pitchFamily="18" charset="0"/>
              </a:defRPr>
            </a:lvl4pPr>
            <a:lvl5pPr marL="2057400" indent="-228600" algn="ctr" eaLnBrk="0" hangingPunct="0">
              <a:spcBef>
                <a:spcPct val="50000"/>
              </a:spcBef>
              <a:defRPr sz="3600">
                <a:solidFill>
                  <a:schemeClr val="tx2"/>
                </a:solidFill>
                <a:latin typeface="Times New Roman" pitchFamily="18" charset="0"/>
              </a:defRPr>
            </a:lvl5pPr>
            <a:lvl6pPr marL="2514600" indent="-228600" algn="ctr" eaLnBrk="0" fontAlgn="base" hangingPunct="0">
              <a:spcBef>
                <a:spcPct val="50000"/>
              </a:spcBef>
              <a:spcAft>
                <a:spcPct val="0"/>
              </a:spcAft>
              <a:defRPr sz="3600">
                <a:solidFill>
                  <a:schemeClr val="tx2"/>
                </a:solidFill>
                <a:latin typeface="Times New Roman" pitchFamily="18" charset="0"/>
              </a:defRPr>
            </a:lvl6pPr>
            <a:lvl7pPr marL="2971800" indent="-228600" algn="ctr" eaLnBrk="0" fontAlgn="base" hangingPunct="0">
              <a:spcBef>
                <a:spcPct val="50000"/>
              </a:spcBef>
              <a:spcAft>
                <a:spcPct val="0"/>
              </a:spcAft>
              <a:defRPr sz="3600">
                <a:solidFill>
                  <a:schemeClr val="tx2"/>
                </a:solidFill>
                <a:latin typeface="Times New Roman" pitchFamily="18" charset="0"/>
              </a:defRPr>
            </a:lvl7pPr>
            <a:lvl8pPr marL="3429000" indent="-228600" algn="ctr" eaLnBrk="0" fontAlgn="base" hangingPunct="0">
              <a:spcBef>
                <a:spcPct val="50000"/>
              </a:spcBef>
              <a:spcAft>
                <a:spcPct val="0"/>
              </a:spcAft>
              <a:defRPr sz="3600">
                <a:solidFill>
                  <a:schemeClr val="tx2"/>
                </a:solidFill>
                <a:latin typeface="Times New Roman" pitchFamily="18" charset="0"/>
              </a:defRPr>
            </a:lvl8pPr>
            <a:lvl9pPr marL="3886200" indent="-228600" algn="ctr" eaLnBrk="0" fontAlgn="base" hangingPunct="0">
              <a:spcBef>
                <a:spcPct val="50000"/>
              </a:spcBef>
              <a:spcAft>
                <a:spcPct val="0"/>
              </a:spcAft>
              <a:defRPr sz="3600">
                <a:solidFill>
                  <a:schemeClr val="tx2"/>
                </a:solidFill>
                <a:latin typeface="Times New Roman" pitchFamily="18" charset="0"/>
              </a:defRPr>
            </a:lvl9pPr>
          </a:lstStyle>
          <a:p>
            <a:pPr algn="r" eaLnBrk="1" hangingPunct="1">
              <a:spcBef>
                <a:spcPct val="0"/>
              </a:spcBef>
              <a:defRPr/>
            </a:pPr>
            <a:fld id="{4B7AB14E-866D-46C0-A868-9F0F2F8B6155}" type="slidenum">
              <a:rPr lang="en-GB" sz="1200" smtClean="0">
                <a:solidFill>
                  <a:schemeClr val="tx1"/>
                </a:solidFill>
              </a:rPr>
              <a:pPr algn="r" eaLnBrk="1" hangingPunct="1">
                <a:spcBef>
                  <a:spcPct val="0"/>
                </a:spcBef>
                <a:defRPr/>
              </a:pPr>
              <a:t>19</a:t>
            </a:fld>
            <a:endParaRPr lang="en-GB" sz="1200" smtClean="0">
              <a:solidFill>
                <a:schemeClr val="tx1"/>
              </a:solidFill>
            </a:endParaRPr>
          </a:p>
        </p:txBody>
      </p:sp>
      <p:sp>
        <p:nvSpPr>
          <p:cNvPr id="57347" name="Rectangle 2"/>
          <p:cNvSpPr>
            <a:spLocks noGrp="1" noRot="1" noChangeAspect="1" noChangeArrowheads="1" noTextEdit="1"/>
          </p:cNvSpPr>
          <p:nvPr>
            <p:ph type="sldImg"/>
          </p:nvPr>
        </p:nvSpPr>
        <p:spPr>
          <a:xfrm>
            <a:off x="776288" y="766763"/>
            <a:ext cx="5546725" cy="3840162"/>
          </a:xfrm>
          <a:ln/>
        </p:spPr>
      </p:sp>
      <p:sp>
        <p:nvSpPr>
          <p:cNvPr id="57348" name="Rectangle 3"/>
          <p:cNvSpPr>
            <a:spLocks noGrp="1" noChangeArrowheads="1"/>
          </p:cNvSpPr>
          <p:nvPr>
            <p:ph type="body" idx="1"/>
          </p:nvPr>
        </p:nvSpPr>
        <p:spPr>
          <a:noFill/>
        </p:spPr>
        <p:txBody>
          <a:bodyPr/>
          <a:lstStyle/>
          <a:p>
            <a:pPr eaLnBrk="1" hangingPunct="1"/>
            <a:r>
              <a:rPr lang="en-US" dirty="0" smtClean="0"/>
              <a:t>These are actions in support of </a:t>
            </a:r>
            <a:r>
              <a:rPr lang="en-US" dirty="0" err="1" smtClean="0"/>
              <a:t>licencing</a:t>
            </a:r>
            <a:r>
              <a:rPr lang="en-US" dirty="0" smtClean="0"/>
              <a:t> of </a:t>
            </a:r>
            <a:r>
              <a:rPr lang="en-US" dirty="0" err="1" smtClean="0"/>
              <a:t>Myrrha</a:t>
            </a:r>
            <a:r>
              <a:rPr lang="en-US" dirty="0" smtClean="0"/>
              <a:t>, next slides will show that </a:t>
            </a:r>
            <a:r>
              <a:rPr lang="en-US" dirty="0" err="1" smtClean="0"/>
              <a:t>Myrrha</a:t>
            </a:r>
            <a:r>
              <a:rPr lang="en-US" dirty="0" smtClean="0"/>
              <a:t> is beyond the paper project</a:t>
            </a:r>
          </a:p>
        </p:txBody>
      </p:sp>
    </p:spTree>
    <p:extLst>
      <p:ext uri="{BB962C8B-B14F-4D97-AF65-F5344CB8AC3E}">
        <p14:creationId xmlns:p14="http://schemas.microsoft.com/office/powerpoint/2010/main" val="3777443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xfrm>
            <a:off x="776288" y="766763"/>
            <a:ext cx="5546725" cy="3840162"/>
          </a:xfrm>
          <a:ln/>
        </p:spPr>
      </p:sp>
      <p:sp>
        <p:nvSpPr>
          <p:cNvPr id="20483" name="Rectangle 3"/>
          <p:cNvSpPr>
            <a:spLocks noGrp="1" noChangeArrowheads="1"/>
          </p:cNvSpPr>
          <p:nvPr>
            <p:ph type="body" idx="1"/>
          </p:nvPr>
        </p:nvSpPr>
        <p:spPr>
          <a:xfrm>
            <a:off x="1242890" y="3351306"/>
            <a:ext cx="6809133" cy="268624"/>
          </a:xfrm>
          <a:noFill/>
        </p:spPr>
        <p:txBody>
          <a:bodyPr/>
          <a:lstStyle/>
          <a:p>
            <a:pPr eaLnBrk="1" hangingPunct="1"/>
            <a:endParaRPr lang="en-GB" smtClean="0"/>
          </a:p>
        </p:txBody>
      </p:sp>
    </p:spTree>
    <p:extLst>
      <p:ext uri="{BB962C8B-B14F-4D97-AF65-F5344CB8AC3E}">
        <p14:creationId xmlns:p14="http://schemas.microsoft.com/office/powerpoint/2010/main" val="12414573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766763"/>
            <a:ext cx="5546725" cy="3840162"/>
          </a:xfrm>
        </p:spPr>
      </p:sp>
      <p:sp>
        <p:nvSpPr>
          <p:cNvPr id="3" name="Notes Placeholder 2"/>
          <p:cNvSpPr>
            <a:spLocks noGrp="1"/>
          </p:cNvSpPr>
          <p:nvPr>
            <p:ph type="body" idx="1"/>
          </p:nvPr>
        </p:nvSpPr>
        <p:spPr/>
        <p:txBody>
          <a:bodyPr/>
          <a:lstStyle/>
          <a:p>
            <a:r>
              <a:rPr lang="en-US" dirty="0" smtClean="0"/>
              <a:t>The presentation will consists in four parts, what about, technical</a:t>
            </a:r>
            <a:r>
              <a:rPr lang="en-US" baseline="0" dirty="0" smtClean="0"/>
              <a:t> description, current status of R&amp;D and time planning</a:t>
            </a:r>
            <a:endParaRPr lang="nl-BE" dirty="0"/>
          </a:p>
        </p:txBody>
      </p:sp>
      <p:sp>
        <p:nvSpPr>
          <p:cNvPr id="4" name="Slide Number Placeholder 3"/>
          <p:cNvSpPr>
            <a:spLocks noGrp="1"/>
          </p:cNvSpPr>
          <p:nvPr>
            <p:ph type="sldNum" sz="quarter" idx="10"/>
          </p:nvPr>
        </p:nvSpPr>
        <p:spPr/>
        <p:txBody>
          <a:bodyPr/>
          <a:lstStyle/>
          <a:p>
            <a:fld id="{1E6426AA-B911-4315-8B16-824FEF6D4B62}" type="slidenum">
              <a:rPr lang="nl-BE" smtClean="0"/>
              <a:t>2</a:t>
            </a:fld>
            <a:endParaRPr lang="nl-BE"/>
          </a:p>
        </p:txBody>
      </p:sp>
    </p:spTree>
    <p:extLst>
      <p:ext uri="{BB962C8B-B14F-4D97-AF65-F5344CB8AC3E}">
        <p14:creationId xmlns:p14="http://schemas.microsoft.com/office/powerpoint/2010/main" val="8589185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xfrm>
            <a:off x="776288" y="766763"/>
            <a:ext cx="5546725" cy="3840162"/>
          </a:xfrm>
          <a:ln/>
        </p:spPr>
      </p:sp>
      <p:sp>
        <p:nvSpPr>
          <p:cNvPr id="58371" name="Notes Placeholder 2"/>
          <p:cNvSpPr>
            <a:spLocks noGrp="1"/>
          </p:cNvSpPr>
          <p:nvPr>
            <p:ph type="body" idx="1"/>
          </p:nvPr>
        </p:nvSpPr>
        <p:spPr>
          <a:xfrm>
            <a:off x="1242047" y="3350771"/>
            <a:ext cx="6810203" cy="269354"/>
          </a:xfrm>
          <a:noFill/>
        </p:spPr>
        <p:txBody>
          <a:bodyPr/>
          <a:lstStyle/>
          <a:p>
            <a:endParaRPr lang="en-US" smtClean="0"/>
          </a:p>
        </p:txBody>
      </p:sp>
    </p:spTree>
    <p:extLst>
      <p:ext uri="{BB962C8B-B14F-4D97-AF65-F5344CB8AC3E}">
        <p14:creationId xmlns:p14="http://schemas.microsoft.com/office/powerpoint/2010/main" val="24102900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9463" y="768350"/>
            <a:ext cx="5540375" cy="3836988"/>
          </a:xfrm>
        </p:spPr>
      </p:sp>
      <p:sp>
        <p:nvSpPr>
          <p:cNvPr id="3" name="Notes Placeholder 2"/>
          <p:cNvSpPr>
            <a:spLocks noGrp="1"/>
          </p:cNvSpPr>
          <p:nvPr>
            <p:ph type="body" idx="1"/>
          </p:nvPr>
        </p:nvSpPr>
        <p:spPr/>
        <p:txBody>
          <a:bodyPr/>
          <a:lstStyle/>
          <a:p>
            <a:endParaRPr lang="nl-BE" dirty="0"/>
          </a:p>
        </p:txBody>
      </p:sp>
    </p:spTree>
    <p:extLst>
      <p:ext uri="{BB962C8B-B14F-4D97-AF65-F5344CB8AC3E}">
        <p14:creationId xmlns:p14="http://schemas.microsoft.com/office/powerpoint/2010/main" val="19759755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xfrm>
            <a:off x="776288" y="766763"/>
            <a:ext cx="5546725" cy="3840162"/>
          </a:xfrm>
          <a:ln/>
        </p:spPr>
      </p:sp>
      <p:sp>
        <p:nvSpPr>
          <p:cNvPr id="20483" name="Rectangle 3"/>
          <p:cNvSpPr>
            <a:spLocks noGrp="1" noChangeArrowheads="1"/>
          </p:cNvSpPr>
          <p:nvPr>
            <p:ph type="body" idx="1"/>
          </p:nvPr>
        </p:nvSpPr>
        <p:spPr>
          <a:noFill/>
        </p:spPr>
        <p:txBody>
          <a:bodyPr/>
          <a:lstStyle/>
          <a:p>
            <a:pPr eaLnBrk="1" hangingPunct="1"/>
            <a:endParaRPr lang="en-GB" smtClean="0"/>
          </a:p>
        </p:txBody>
      </p:sp>
    </p:spTree>
    <p:extLst>
      <p:ext uri="{BB962C8B-B14F-4D97-AF65-F5344CB8AC3E}">
        <p14:creationId xmlns:p14="http://schemas.microsoft.com/office/powerpoint/2010/main" val="32348100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xfrm>
            <a:off x="776288" y="766763"/>
            <a:ext cx="5546725" cy="3840162"/>
          </a:xfrm>
          <a:ln/>
        </p:spPr>
      </p:sp>
      <p:sp>
        <p:nvSpPr>
          <p:cNvPr id="20483" name="Rectangle 3"/>
          <p:cNvSpPr>
            <a:spLocks noGrp="1" noChangeArrowheads="1"/>
          </p:cNvSpPr>
          <p:nvPr>
            <p:ph type="body" idx="1"/>
          </p:nvPr>
        </p:nvSpPr>
        <p:spPr>
          <a:noFill/>
        </p:spPr>
        <p:txBody>
          <a:bodyPr/>
          <a:lstStyle/>
          <a:p>
            <a:pPr eaLnBrk="1" hangingPunct="1"/>
            <a:endParaRPr lang="en-GB" smtClean="0"/>
          </a:p>
        </p:txBody>
      </p:sp>
    </p:spTree>
    <p:extLst>
      <p:ext uri="{BB962C8B-B14F-4D97-AF65-F5344CB8AC3E}">
        <p14:creationId xmlns:p14="http://schemas.microsoft.com/office/powerpoint/2010/main" val="38397256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xfrm>
            <a:off x="776288" y="766763"/>
            <a:ext cx="5546725" cy="3840162"/>
          </a:xfrm>
          <a:ln/>
        </p:spPr>
      </p:sp>
      <p:sp>
        <p:nvSpPr>
          <p:cNvPr id="20483" name="Rectangle 3"/>
          <p:cNvSpPr>
            <a:spLocks noGrp="1" noChangeArrowheads="1"/>
          </p:cNvSpPr>
          <p:nvPr>
            <p:ph type="body" idx="1"/>
          </p:nvPr>
        </p:nvSpPr>
        <p:spPr>
          <a:noFill/>
        </p:spPr>
        <p:txBody>
          <a:bodyPr/>
          <a:lstStyle/>
          <a:p>
            <a:pPr eaLnBrk="1" hangingPunct="1"/>
            <a:r>
              <a:rPr lang="en-GB" dirty="0" smtClean="0"/>
              <a:t>In </a:t>
            </a:r>
            <a:r>
              <a:rPr lang="en-GB" dirty="0" err="1" smtClean="0"/>
              <a:t>7000kg</a:t>
            </a:r>
            <a:r>
              <a:rPr lang="en-GB" dirty="0" smtClean="0"/>
              <a:t> of </a:t>
            </a:r>
            <a:r>
              <a:rPr lang="en-GB" dirty="0" err="1" smtClean="0"/>
              <a:t>LBE</a:t>
            </a:r>
            <a:r>
              <a:rPr lang="en-GB" dirty="0" smtClean="0"/>
              <a:t> it is possible to control oxygen level down to precision of 10-7 </a:t>
            </a:r>
            <a:r>
              <a:rPr lang="en-GB" dirty="0" err="1" smtClean="0"/>
              <a:t>wt</a:t>
            </a:r>
            <a:r>
              <a:rPr lang="en-GB" dirty="0" smtClean="0"/>
              <a:t>% thanks to the R&amp;D in Heavy Liquid Metal Lab</a:t>
            </a:r>
          </a:p>
        </p:txBody>
      </p:sp>
    </p:spTree>
    <p:extLst>
      <p:ext uri="{BB962C8B-B14F-4D97-AF65-F5344CB8AC3E}">
        <p14:creationId xmlns:p14="http://schemas.microsoft.com/office/powerpoint/2010/main" val="5856964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xfrm>
            <a:off x="776288" y="766763"/>
            <a:ext cx="5546725" cy="3840162"/>
          </a:xfrm>
          <a:ln/>
        </p:spPr>
      </p:sp>
      <p:sp>
        <p:nvSpPr>
          <p:cNvPr id="20483" name="Rectangle 3"/>
          <p:cNvSpPr>
            <a:spLocks noGrp="1" noChangeArrowheads="1"/>
          </p:cNvSpPr>
          <p:nvPr>
            <p:ph type="body" idx="1"/>
          </p:nvPr>
        </p:nvSpPr>
        <p:spPr>
          <a:noFill/>
        </p:spPr>
        <p:txBody>
          <a:bodyPr/>
          <a:lstStyle/>
          <a:p>
            <a:pPr eaLnBrk="1" hangingPunct="1"/>
            <a:r>
              <a:rPr lang="en-GB" dirty="0" err="1" smtClean="0"/>
              <a:t>Rhapter</a:t>
            </a:r>
            <a:r>
              <a:rPr lang="en-GB" baseline="0" dirty="0" smtClean="0"/>
              <a:t> is for bear rings R&amp;D and qualification</a:t>
            </a:r>
            <a:endParaRPr lang="en-GB" dirty="0" smtClean="0"/>
          </a:p>
        </p:txBody>
      </p:sp>
    </p:spTree>
    <p:extLst>
      <p:ext uri="{BB962C8B-B14F-4D97-AF65-F5344CB8AC3E}">
        <p14:creationId xmlns:p14="http://schemas.microsoft.com/office/powerpoint/2010/main" val="18540590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766763"/>
            <a:ext cx="5546725" cy="3840162"/>
          </a:xfrm>
        </p:spPr>
      </p:sp>
      <p:sp>
        <p:nvSpPr>
          <p:cNvPr id="3" name="Notes Placeholder 2"/>
          <p:cNvSpPr>
            <a:spLocks noGrp="1"/>
          </p:cNvSpPr>
          <p:nvPr>
            <p:ph type="body" idx="1"/>
          </p:nvPr>
        </p:nvSpPr>
        <p:spPr/>
        <p:txBody>
          <a:bodyPr/>
          <a:lstStyle/>
          <a:p>
            <a:r>
              <a:rPr lang="en-US" dirty="0" smtClean="0"/>
              <a:t>Manipulator</a:t>
            </a:r>
            <a:r>
              <a:rPr lang="en-US" baseline="0" dirty="0" smtClean="0"/>
              <a:t> must select correct fuel pin, this is realized by </a:t>
            </a:r>
            <a:r>
              <a:rPr lang="en-US" baseline="0" dirty="0" err="1" smtClean="0"/>
              <a:t>utrasonic</a:t>
            </a:r>
            <a:r>
              <a:rPr lang="en-US" baseline="0" dirty="0" smtClean="0"/>
              <a:t> scanning.</a:t>
            </a:r>
            <a:endParaRPr lang="nl-BE" dirty="0"/>
          </a:p>
        </p:txBody>
      </p:sp>
      <p:sp>
        <p:nvSpPr>
          <p:cNvPr id="4" name="Slide Number Placeholder 3"/>
          <p:cNvSpPr>
            <a:spLocks noGrp="1"/>
          </p:cNvSpPr>
          <p:nvPr>
            <p:ph type="sldNum" sz="quarter" idx="10"/>
          </p:nvPr>
        </p:nvSpPr>
        <p:spPr/>
        <p:txBody>
          <a:bodyPr/>
          <a:lstStyle/>
          <a:p>
            <a:fld id="{1E6426AA-B911-4315-8B16-824FEF6D4B62}" type="slidenum">
              <a:rPr lang="nl-BE" smtClean="0"/>
              <a:t>33</a:t>
            </a:fld>
            <a:endParaRPr lang="nl-BE"/>
          </a:p>
        </p:txBody>
      </p:sp>
    </p:spTree>
    <p:extLst>
      <p:ext uri="{BB962C8B-B14F-4D97-AF65-F5344CB8AC3E}">
        <p14:creationId xmlns:p14="http://schemas.microsoft.com/office/powerpoint/2010/main" val="32712721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766763"/>
            <a:ext cx="5546725" cy="3840162"/>
          </a:xfrm>
        </p:spPr>
      </p:sp>
      <p:sp>
        <p:nvSpPr>
          <p:cNvPr id="3" name="Notes Placeholder 2"/>
          <p:cNvSpPr>
            <a:spLocks noGrp="1"/>
          </p:cNvSpPr>
          <p:nvPr>
            <p:ph type="body" idx="1"/>
          </p:nvPr>
        </p:nvSpPr>
        <p:spPr/>
        <p:txBody>
          <a:bodyPr/>
          <a:lstStyle/>
          <a:p>
            <a:r>
              <a:rPr lang="en-US" dirty="0" smtClean="0"/>
              <a:t>Proton source, then mass separation line is realize</a:t>
            </a:r>
            <a:r>
              <a:rPr lang="en-US" baseline="0" dirty="0" smtClean="0"/>
              <a:t>d to get the isotopes. RIB – radio active ion beams. Separation is realized by mass and by charge.</a:t>
            </a:r>
            <a:endParaRPr lang="nl-BE" dirty="0"/>
          </a:p>
        </p:txBody>
      </p:sp>
      <p:sp>
        <p:nvSpPr>
          <p:cNvPr id="4" name="Slide Number Placeholder 3"/>
          <p:cNvSpPr>
            <a:spLocks noGrp="1"/>
          </p:cNvSpPr>
          <p:nvPr>
            <p:ph type="sldNum" sz="quarter" idx="10"/>
          </p:nvPr>
        </p:nvSpPr>
        <p:spPr/>
        <p:txBody>
          <a:bodyPr/>
          <a:lstStyle/>
          <a:p>
            <a:fld id="{1E6426AA-B911-4315-8B16-824FEF6D4B62}" type="slidenum">
              <a:rPr lang="nl-BE" smtClean="0"/>
              <a:t>34</a:t>
            </a:fld>
            <a:endParaRPr lang="nl-BE"/>
          </a:p>
        </p:txBody>
      </p:sp>
    </p:spTree>
    <p:extLst>
      <p:ext uri="{BB962C8B-B14F-4D97-AF65-F5344CB8AC3E}">
        <p14:creationId xmlns:p14="http://schemas.microsoft.com/office/powerpoint/2010/main" val="13398141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0600" y="766763"/>
            <a:ext cx="5118100" cy="3838575"/>
          </a:xfrm>
        </p:spPr>
      </p:sp>
      <p:sp>
        <p:nvSpPr>
          <p:cNvPr id="3" name="Notes Placeholder 2"/>
          <p:cNvSpPr>
            <a:spLocks noGrp="1"/>
          </p:cNvSpPr>
          <p:nvPr>
            <p:ph type="body" idx="1"/>
          </p:nvPr>
        </p:nvSpPr>
        <p:spPr/>
        <p:txBody>
          <a:bodyPr/>
          <a:lstStyle/>
          <a:p>
            <a:r>
              <a:rPr lang="en-US" dirty="0" smtClean="0"/>
              <a:t>100</a:t>
            </a:r>
            <a:r>
              <a:rPr lang="en-US" baseline="0" dirty="0" smtClean="0"/>
              <a:t> MeV protons can not generate as many neutrons as 600 MeV </a:t>
            </a:r>
            <a:r>
              <a:rPr lang="en-US" baseline="0" dirty="0" smtClean="0">
                <a:sym typeface="Wingdings" panose="05000000000000000000" pitchFamily="2" charset="2"/>
              </a:rPr>
              <a:t></a:t>
            </a:r>
            <a:r>
              <a:rPr lang="en-US" baseline="0" dirty="0" smtClean="0"/>
              <a:t> neutron flux is less  </a:t>
            </a:r>
          </a:p>
          <a:p>
            <a:r>
              <a:rPr lang="en-US" baseline="0" dirty="0" smtClean="0"/>
              <a:t>Therefore, because we are looking primarily to the ration of W transmutation to </a:t>
            </a:r>
            <a:r>
              <a:rPr lang="en-US" baseline="0" dirty="0" err="1" smtClean="0"/>
              <a:t>dpa</a:t>
            </a:r>
            <a:r>
              <a:rPr lang="en-US" baseline="0" dirty="0" smtClean="0"/>
              <a:t>, we can apply the following trick:</a:t>
            </a:r>
          </a:p>
          <a:p>
            <a:r>
              <a:rPr lang="en-US" baseline="0" dirty="0" smtClean="0"/>
              <a:t>We obtain necessary </a:t>
            </a:r>
            <a:r>
              <a:rPr lang="en-US" b="1" baseline="0" dirty="0" err="1" smtClean="0"/>
              <a:t>dpa</a:t>
            </a:r>
            <a:r>
              <a:rPr lang="en-US" b="1" baseline="0" dirty="0" smtClean="0"/>
              <a:t> by protons </a:t>
            </a:r>
            <a:r>
              <a:rPr lang="en-US" baseline="0" dirty="0" smtClean="0"/>
              <a:t>while the </a:t>
            </a:r>
            <a:r>
              <a:rPr lang="en-US" b="1" baseline="0" dirty="0" smtClean="0"/>
              <a:t>transmutation of W goes by neutrons</a:t>
            </a:r>
          </a:p>
          <a:p>
            <a:endParaRPr lang="nl-BE" dirty="0"/>
          </a:p>
        </p:txBody>
      </p:sp>
    </p:spTree>
    <p:extLst>
      <p:ext uri="{BB962C8B-B14F-4D97-AF65-F5344CB8AC3E}">
        <p14:creationId xmlns:p14="http://schemas.microsoft.com/office/powerpoint/2010/main" val="36880512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66763"/>
            <a:ext cx="5543550" cy="3838575"/>
          </a:xfrm>
        </p:spPr>
      </p:sp>
      <p:sp>
        <p:nvSpPr>
          <p:cNvPr id="3" name="Notes Placeholder 2"/>
          <p:cNvSpPr>
            <a:spLocks noGrp="1"/>
          </p:cNvSpPr>
          <p:nvPr>
            <p:ph type="body" idx="1"/>
          </p:nvPr>
        </p:nvSpPr>
        <p:spPr/>
        <p:txBody>
          <a:bodyPr/>
          <a:lstStyle/>
          <a:p>
            <a:r>
              <a:rPr lang="en-US" dirty="0" smtClean="0"/>
              <a:t>This slide demonstrates how to organize the irradiation by 100 MeV</a:t>
            </a:r>
            <a:r>
              <a:rPr lang="en-US" baseline="0" dirty="0" smtClean="0"/>
              <a:t> protons.</a:t>
            </a:r>
          </a:p>
          <a:p>
            <a:r>
              <a:rPr lang="en-US" baseline="0" dirty="0" smtClean="0"/>
              <a:t>Preliminary model is used, consisting of conical Tantalum target in water tank. The  idea is to make ta target thinner than the range of protons in tantalum (range of protons 10 mm, optimal thickness should be &lt;7.5 mm).  In this way, protons which slowed down in tantalum still have some energy to penetrate certain distance in water to be definitively stopped right inside the sample. The plot on the left side demonstrates this.</a:t>
            </a:r>
          </a:p>
          <a:p>
            <a:r>
              <a:rPr lang="en-US" baseline="0" dirty="0" smtClean="0"/>
              <a:t>So, they produce the damage in the sample. Neutrons are born in tantalum target and fly into the water where they are moderated and create thermal flux in the sample. See the comparison of the spectra on the right-hand side.</a:t>
            </a:r>
            <a:endParaRPr lang="nl-BE" dirty="0"/>
          </a:p>
        </p:txBody>
      </p:sp>
    </p:spTree>
    <p:extLst>
      <p:ext uri="{BB962C8B-B14F-4D97-AF65-F5344CB8AC3E}">
        <p14:creationId xmlns:p14="http://schemas.microsoft.com/office/powerpoint/2010/main" val="20777903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5338" y="777875"/>
            <a:ext cx="5510212" cy="3814763"/>
          </a:xfrm>
        </p:spPr>
      </p:sp>
      <p:sp>
        <p:nvSpPr>
          <p:cNvPr id="3" name="Notes Placeholder 2"/>
          <p:cNvSpPr>
            <a:spLocks noGrp="1"/>
          </p:cNvSpPr>
          <p:nvPr>
            <p:ph type="body" idx="1"/>
          </p:nvPr>
        </p:nvSpPr>
        <p:spPr/>
        <p:txBody>
          <a:bodyPr/>
          <a:lstStyle/>
          <a:p>
            <a:r>
              <a:rPr lang="en-GB" dirty="0" smtClean="0"/>
              <a:t>The</a:t>
            </a:r>
            <a:r>
              <a:rPr lang="en-GB" baseline="0" dirty="0" smtClean="0"/>
              <a:t> key technical objective of </a:t>
            </a:r>
            <a:r>
              <a:rPr lang="en-GB" baseline="0" dirty="0" err="1" smtClean="0"/>
              <a:t>myrrha</a:t>
            </a:r>
            <a:r>
              <a:rPr lang="en-GB" baseline="0" dirty="0" smtClean="0"/>
              <a:t> is to deliver two line accelerator on 600 MeV protons towards spallation target. Lead-bismuth cooled reactor would be ignited by neutrons generated on the spallation target. The designed power is from 65 to 100 MW.</a:t>
            </a:r>
            <a:endParaRPr lang="en-GB" dirty="0"/>
          </a:p>
        </p:txBody>
      </p:sp>
    </p:spTree>
    <p:extLst>
      <p:ext uri="{BB962C8B-B14F-4D97-AF65-F5344CB8AC3E}">
        <p14:creationId xmlns:p14="http://schemas.microsoft.com/office/powerpoint/2010/main" val="1134564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66763"/>
            <a:ext cx="5543550" cy="3838575"/>
          </a:xfrm>
        </p:spPr>
      </p:sp>
      <p:sp>
        <p:nvSpPr>
          <p:cNvPr id="3" name="Notes Placeholder 2"/>
          <p:cNvSpPr>
            <a:spLocks noGrp="1"/>
          </p:cNvSpPr>
          <p:nvPr>
            <p:ph type="body" idx="1"/>
          </p:nvPr>
        </p:nvSpPr>
        <p:spPr/>
        <p:txBody>
          <a:bodyPr/>
          <a:lstStyle/>
          <a:p>
            <a:r>
              <a:rPr lang="en-US" dirty="0" smtClean="0"/>
              <a:t>This slide proposes the realization of the target,</a:t>
            </a:r>
            <a:r>
              <a:rPr lang="en-US" baseline="0" dirty="0" smtClean="0"/>
              <a:t> taking into account challenges in the cooling (100 MeV* 4 mA = 400 kW which is a lot). We propose a </a:t>
            </a:r>
            <a:r>
              <a:rPr lang="en-US" baseline="0" dirty="0" err="1" smtClean="0"/>
              <a:t>rotative</a:t>
            </a:r>
            <a:r>
              <a:rPr lang="en-US" baseline="0" dirty="0" smtClean="0"/>
              <a:t> target where the blades made of Ta and Al are alternating. Protons will  face Al certain fraction of time and penetrate through it to deposit their energy in the sample (and to produce </a:t>
            </a:r>
            <a:r>
              <a:rPr lang="en-US" baseline="0" dirty="0" err="1" smtClean="0"/>
              <a:t>dpa</a:t>
            </a:r>
            <a:r>
              <a:rPr lang="en-US" baseline="0" dirty="0" smtClean="0"/>
              <a:t>). Another fraction of time the protons will interact with tantalum (thickness of the blade must be grater than the range of protons to stop them there) to protrude neutrons  that will transmute W in the sample.</a:t>
            </a:r>
            <a:endParaRPr lang="nl-BE" dirty="0"/>
          </a:p>
        </p:txBody>
      </p:sp>
    </p:spTree>
    <p:extLst>
      <p:ext uri="{BB962C8B-B14F-4D97-AF65-F5344CB8AC3E}">
        <p14:creationId xmlns:p14="http://schemas.microsoft.com/office/powerpoint/2010/main" val="32903613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66763"/>
            <a:ext cx="5543550" cy="3838575"/>
          </a:xfrm>
        </p:spPr>
      </p:sp>
      <p:sp>
        <p:nvSpPr>
          <p:cNvPr id="3" name="Notes Placeholder 2"/>
          <p:cNvSpPr>
            <a:spLocks noGrp="1"/>
          </p:cNvSpPr>
          <p:nvPr>
            <p:ph type="body" idx="1"/>
          </p:nvPr>
        </p:nvSpPr>
        <p:spPr/>
        <p:txBody>
          <a:bodyPr/>
          <a:lstStyle/>
          <a:p>
            <a:r>
              <a:rPr lang="en-US" dirty="0" smtClean="0"/>
              <a:t>The table shows the results of </a:t>
            </a:r>
            <a:r>
              <a:rPr lang="en-US" dirty="0" err="1" smtClean="0"/>
              <a:t>dpa</a:t>
            </a:r>
            <a:r>
              <a:rPr lang="en-US" dirty="0" smtClean="0"/>
              <a:t> and transmutation rate calculations for W (above) and Fe (below). Comparison to DEMO conditions shows that we can obtain quite impressive results.</a:t>
            </a:r>
            <a:endParaRPr lang="nl-BE" dirty="0"/>
          </a:p>
        </p:txBody>
      </p:sp>
    </p:spTree>
    <p:extLst>
      <p:ext uri="{BB962C8B-B14F-4D97-AF65-F5344CB8AC3E}">
        <p14:creationId xmlns:p14="http://schemas.microsoft.com/office/powerpoint/2010/main" val="33468430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766763"/>
            <a:ext cx="5546725" cy="3840162"/>
          </a:xfrm>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10"/>
          </p:nvPr>
        </p:nvSpPr>
        <p:spPr/>
        <p:txBody>
          <a:bodyPr/>
          <a:lstStyle/>
          <a:p>
            <a:fld id="{1E6426AA-B911-4315-8B16-824FEF6D4B62}" type="slidenum">
              <a:rPr lang="nl-BE" smtClean="0"/>
              <a:t>40</a:t>
            </a:fld>
            <a:endParaRPr lang="nl-BE"/>
          </a:p>
        </p:txBody>
      </p:sp>
    </p:spTree>
    <p:extLst>
      <p:ext uri="{BB962C8B-B14F-4D97-AF65-F5344CB8AC3E}">
        <p14:creationId xmlns:p14="http://schemas.microsoft.com/office/powerpoint/2010/main" val="5651482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5338" y="777875"/>
            <a:ext cx="5510212" cy="3814763"/>
          </a:xfrm>
        </p:spPr>
      </p:sp>
      <p:sp>
        <p:nvSpPr>
          <p:cNvPr id="3" name="Notes Placeholder 2"/>
          <p:cNvSpPr>
            <a:spLocks noGrp="1"/>
          </p:cNvSpPr>
          <p:nvPr>
            <p:ph type="body" idx="1"/>
          </p:nvPr>
        </p:nvSpPr>
        <p:spPr/>
        <p:txBody>
          <a:bodyPr/>
          <a:lstStyle/>
          <a:p>
            <a:r>
              <a:rPr lang="en-GB" dirty="0" smtClean="0"/>
              <a:t>Phase</a:t>
            </a:r>
            <a:r>
              <a:rPr lang="en-GB" baseline="0" dirty="0" smtClean="0"/>
              <a:t> 1: 100 MEV acc. + proton multi-</a:t>
            </a:r>
            <a:r>
              <a:rPr lang="en-GB" baseline="0" dirty="0" err="1" smtClean="0"/>
              <a:t>puspose</a:t>
            </a:r>
            <a:r>
              <a:rPr lang="en-GB" baseline="0" dirty="0" smtClean="0"/>
              <a:t> target facility; reason for phase-approach: because we need to demonstrate the </a:t>
            </a:r>
            <a:r>
              <a:rPr lang="en-GB" baseline="0" dirty="0" err="1" smtClean="0"/>
              <a:t>realablity</a:t>
            </a:r>
            <a:r>
              <a:rPr lang="en-GB" baseline="0" dirty="0" smtClean="0"/>
              <a:t> of the </a:t>
            </a:r>
            <a:r>
              <a:rPr lang="en-GB" baseline="0" dirty="0" err="1" smtClean="0"/>
              <a:t>acceleratore</a:t>
            </a:r>
            <a:r>
              <a:rPr lang="en-GB" baseline="0" dirty="0" smtClean="0"/>
              <a:t>. End of Phase I: </a:t>
            </a:r>
          </a:p>
          <a:p>
            <a:r>
              <a:rPr lang="en-GB" baseline="0" dirty="0" smtClean="0"/>
              <a:t>Phase 2: extension to 600 MeV</a:t>
            </a:r>
          </a:p>
          <a:p>
            <a:r>
              <a:rPr lang="en-GB" baseline="0" dirty="0" smtClean="0"/>
              <a:t>Phase 3: </a:t>
            </a:r>
            <a:r>
              <a:rPr lang="en-GB" baseline="0" smtClean="0"/>
              <a:t>adding reactor</a:t>
            </a:r>
            <a:endParaRPr lang="en-GB" dirty="0"/>
          </a:p>
        </p:txBody>
      </p:sp>
    </p:spTree>
    <p:extLst>
      <p:ext uri="{BB962C8B-B14F-4D97-AF65-F5344CB8AC3E}">
        <p14:creationId xmlns:p14="http://schemas.microsoft.com/office/powerpoint/2010/main" val="35250901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5338" y="779463"/>
            <a:ext cx="5510212" cy="3814762"/>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355563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17663" y="1120775"/>
            <a:ext cx="8096251" cy="5605463"/>
          </a:xfrm>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fld id="{1E6426AA-B911-4315-8B16-824FEF6D4B62}" type="slidenum">
              <a:rPr lang="nl-BE" smtClean="0"/>
              <a:t>44</a:t>
            </a:fld>
            <a:endParaRPr lang="nl-BE"/>
          </a:p>
        </p:txBody>
      </p:sp>
    </p:spTree>
    <p:extLst>
      <p:ext uri="{BB962C8B-B14F-4D97-AF65-F5344CB8AC3E}">
        <p14:creationId xmlns:p14="http://schemas.microsoft.com/office/powerpoint/2010/main" val="34177360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766763"/>
            <a:ext cx="5546725" cy="3840162"/>
          </a:xfrm>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10"/>
          </p:nvPr>
        </p:nvSpPr>
        <p:spPr/>
        <p:txBody>
          <a:bodyPr/>
          <a:lstStyle/>
          <a:p>
            <a:fld id="{1E6426AA-B911-4315-8B16-824FEF6D4B62}" type="slidenum">
              <a:rPr lang="nl-BE" smtClean="0"/>
              <a:t>45</a:t>
            </a:fld>
            <a:endParaRPr lang="nl-BE"/>
          </a:p>
        </p:txBody>
      </p:sp>
    </p:spTree>
    <p:extLst>
      <p:ext uri="{BB962C8B-B14F-4D97-AF65-F5344CB8AC3E}">
        <p14:creationId xmlns:p14="http://schemas.microsoft.com/office/powerpoint/2010/main" val="40291123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5338" y="777875"/>
            <a:ext cx="5510212" cy="3814763"/>
          </a:xfrm>
        </p:spPr>
      </p:sp>
      <p:sp>
        <p:nvSpPr>
          <p:cNvPr id="3" name="Notes Placeholder 2"/>
          <p:cNvSpPr>
            <a:spLocks noGrp="1"/>
          </p:cNvSpPr>
          <p:nvPr>
            <p:ph type="body" idx="1"/>
          </p:nvPr>
        </p:nvSpPr>
        <p:spPr/>
        <p:txBody>
          <a:bodyPr/>
          <a:lstStyle/>
          <a:p>
            <a:r>
              <a:rPr lang="en-GB" dirty="0" err="1" smtClean="0"/>
              <a:t>Myrrha</a:t>
            </a:r>
            <a:r>
              <a:rPr lang="en-GB" dirty="0" smtClean="0"/>
              <a:t> has a number of applications which are listed on this slide</a:t>
            </a:r>
            <a:endParaRPr lang="en-GB" dirty="0"/>
          </a:p>
        </p:txBody>
      </p:sp>
    </p:spTree>
    <p:extLst>
      <p:ext uri="{BB962C8B-B14F-4D97-AF65-F5344CB8AC3E}">
        <p14:creationId xmlns:p14="http://schemas.microsoft.com/office/powerpoint/2010/main" val="33763747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5338" y="779463"/>
            <a:ext cx="5510212" cy="3814762"/>
          </a:xfrm>
        </p:spPr>
      </p:sp>
      <p:sp>
        <p:nvSpPr>
          <p:cNvPr id="3" name="Notes Placeholder 2"/>
          <p:cNvSpPr>
            <a:spLocks noGrp="1"/>
          </p:cNvSpPr>
          <p:nvPr>
            <p:ph type="body" idx="1"/>
          </p:nvPr>
        </p:nvSpPr>
        <p:spPr/>
        <p:txBody>
          <a:bodyPr/>
          <a:lstStyle/>
          <a:p>
            <a:r>
              <a:rPr lang="en-GB" dirty="0" smtClean="0"/>
              <a:t>One of the most important one is the recycle of spent fuel,</a:t>
            </a:r>
            <a:r>
              <a:rPr lang="en-GB" baseline="0" dirty="0" smtClean="0"/>
              <a:t> in particular burning of minor actinides thus making close loop for the fuel operation.</a:t>
            </a:r>
            <a:endParaRPr lang="en-GB" dirty="0"/>
          </a:p>
        </p:txBody>
      </p:sp>
    </p:spTree>
    <p:extLst>
      <p:ext uri="{BB962C8B-B14F-4D97-AF65-F5344CB8AC3E}">
        <p14:creationId xmlns:p14="http://schemas.microsoft.com/office/powerpoint/2010/main" val="1134564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766763"/>
            <a:ext cx="5546725" cy="3840162"/>
          </a:xfrm>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10"/>
          </p:nvPr>
        </p:nvSpPr>
        <p:spPr/>
        <p:txBody>
          <a:bodyPr/>
          <a:lstStyle/>
          <a:p>
            <a:fld id="{1E6426AA-B911-4315-8B16-824FEF6D4B62}" type="slidenum">
              <a:rPr lang="nl-BE" smtClean="0"/>
              <a:t>6</a:t>
            </a:fld>
            <a:endParaRPr lang="nl-BE"/>
          </a:p>
        </p:txBody>
      </p:sp>
    </p:spTree>
    <p:extLst>
      <p:ext uri="{BB962C8B-B14F-4D97-AF65-F5344CB8AC3E}">
        <p14:creationId xmlns:p14="http://schemas.microsoft.com/office/powerpoint/2010/main" val="42592095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linear accelerator will consist of injector building, several sections conducting the beam to the main building. Dump pit for the beam and bypath to drive the beam towards the spallation target.</a:t>
            </a:r>
            <a:endParaRPr lang="nl-BE" dirty="0"/>
          </a:p>
        </p:txBody>
      </p:sp>
      <p:sp>
        <p:nvSpPr>
          <p:cNvPr id="4" name="Slide Number Placeholder 3"/>
          <p:cNvSpPr>
            <a:spLocks noGrp="1"/>
          </p:cNvSpPr>
          <p:nvPr>
            <p:ph type="sldNum" sz="quarter" idx="10"/>
          </p:nvPr>
        </p:nvSpPr>
        <p:spPr/>
        <p:txBody>
          <a:bodyPr/>
          <a:lstStyle/>
          <a:p>
            <a:fld id="{1E6426AA-B911-4315-8B16-824FEF6D4B62}" type="slidenum">
              <a:rPr lang="nl-BE" smtClean="0"/>
              <a:t>7</a:t>
            </a:fld>
            <a:endParaRPr lang="nl-BE"/>
          </a:p>
        </p:txBody>
      </p:sp>
    </p:spTree>
    <p:extLst>
      <p:ext uri="{BB962C8B-B14F-4D97-AF65-F5344CB8AC3E}">
        <p14:creationId xmlns:p14="http://schemas.microsoft.com/office/powerpoint/2010/main" val="1843453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xfrm>
            <a:off x="776288" y="766763"/>
            <a:ext cx="5546725" cy="3840162"/>
          </a:xfrm>
          <a:ln/>
        </p:spPr>
      </p:sp>
      <p:sp>
        <p:nvSpPr>
          <p:cNvPr id="20483" name="Rectangle 3"/>
          <p:cNvSpPr>
            <a:spLocks noGrp="1" noChangeArrowheads="1"/>
          </p:cNvSpPr>
          <p:nvPr>
            <p:ph type="body" idx="1"/>
          </p:nvPr>
        </p:nvSpPr>
        <p:spPr>
          <a:noFill/>
        </p:spPr>
        <p:txBody>
          <a:bodyPr/>
          <a:lstStyle/>
          <a:p>
            <a:pPr eaLnBrk="1" hangingPunct="1"/>
            <a:r>
              <a:rPr lang="en-GB" dirty="0" err="1" smtClean="0"/>
              <a:t>Myrrha</a:t>
            </a:r>
            <a:r>
              <a:rPr lang="en-GB" baseline="0" dirty="0" smtClean="0"/>
              <a:t> will</a:t>
            </a:r>
            <a:r>
              <a:rPr lang="en-GB" dirty="0" smtClean="0"/>
              <a:t> operates in </a:t>
            </a:r>
            <a:r>
              <a:rPr lang="en-GB" dirty="0" err="1" smtClean="0"/>
              <a:t>continuus</a:t>
            </a:r>
            <a:r>
              <a:rPr lang="en-GB" dirty="0" smtClean="0"/>
              <a:t> wave mode not pulsed one. The</a:t>
            </a:r>
            <a:r>
              <a:rPr lang="en-GB" baseline="0" dirty="0" smtClean="0"/>
              <a:t> beam current</a:t>
            </a:r>
            <a:r>
              <a:rPr lang="en-GB" dirty="0" smtClean="0"/>
              <a:t> can deliver up to 4 mA. Beam duty cycle is enabled to measure multiplicity of </a:t>
            </a:r>
            <a:r>
              <a:rPr lang="en-GB" dirty="0" err="1" smtClean="0"/>
              <a:t>neutorns</a:t>
            </a:r>
            <a:r>
              <a:rPr lang="en-GB" dirty="0" smtClean="0"/>
              <a:t> (</a:t>
            </a:r>
            <a:r>
              <a:rPr lang="en-GB" dirty="0" err="1" smtClean="0"/>
              <a:t>subcriticallity</a:t>
            </a:r>
            <a:r>
              <a:rPr lang="en-GB" dirty="0" smtClean="0"/>
              <a:t>).</a:t>
            </a:r>
            <a:r>
              <a:rPr lang="en-GB" baseline="0" dirty="0" smtClean="0"/>
              <a:t> Beam footprint stability = spatial stability.</a:t>
            </a:r>
            <a:r>
              <a:rPr lang="en-GB" dirty="0" smtClean="0"/>
              <a:t> </a:t>
            </a:r>
          </a:p>
          <a:p>
            <a:pPr eaLnBrk="1" hangingPunct="1"/>
            <a:r>
              <a:rPr lang="en-GB" dirty="0" smtClean="0"/>
              <a:t>There is an extreme</a:t>
            </a:r>
            <a:r>
              <a:rPr lang="en-GB" baseline="0" dirty="0" smtClean="0"/>
              <a:t> a reliability requirements for the beam trips, depending on their duration. Long interruption of the beam imposes fatigue on reactor materials, therefore the parameters of the beam are interlinked with design and safety assessment. </a:t>
            </a:r>
            <a:endParaRPr lang="en-GB" dirty="0" smtClean="0"/>
          </a:p>
        </p:txBody>
      </p:sp>
    </p:spTree>
    <p:extLst>
      <p:ext uri="{BB962C8B-B14F-4D97-AF65-F5344CB8AC3E}">
        <p14:creationId xmlns:p14="http://schemas.microsoft.com/office/powerpoint/2010/main" val="29412990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766763"/>
            <a:ext cx="5546725" cy="3840162"/>
          </a:xfrm>
        </p:spPr>
      </p:sp>
      <p:sp>
        <p:nvSpPr>
          <p:cNvPr id="3" name="Notes Placeholder 2"/>
          <p:cNvSpPr>
            <a:spLocks noGrp="1"/>
          </p:cNvSpPr>
          <p:nvPr>
            <p:ph type="body" idx="1"/>
          </p:nvPr>
        </p:nvSpPr>
        <p:spPr/>
        <p:txBody>
          <a:bodyPr/>
          <a:lstStyle/>
          <a:p>
            <a:r>
              <a:rPr lang="en-US" dirty="0" smtClean="0"/>
              <a:t>Multi-functional plugs : capacity to access</a:t>
            </a:r>
            <a:r>
              <a:rPr lang="en-US" baseline="0" dirty="0" smtClean="0"/>
              <a:t> core from the top. Primary heat exchanger = LM &lt;-&gt; Water</a:t>
            </a:r>
            <a:endParaRPr lang="nl-BE" dirty="0"/>
          </a:p>
        </p:txBody>
      </p:sp>
      <p:sp>
        <p:nvSpPr>
          <p:cNvPr id="4" name="Slide Number Placeholder 3"/>
          <p:cNvSpPr>
            <a:spLocks noGrp="1"/>
          </p:cNvSpPr>
          <p:nvPr>
            <p:ph type="sldNum" sz="quarter" idx="10"/>
          </p:nvPr>
        </p:nvSpPr>
        <p:spPr/>
        <p:txBody>
          <a:bodyPr/>
          <a:lstStyle/>
          <a:p>
            <a:fld id="{1E6426AA-B911-4315-8B16-824FEF6D4B62}" type="slidenum">
              <a:rPr lang="nl-BE" smtClean="0"/>
              <a:t>9</a:t>
            </a:fld>
            <a:endParaRPr lang="nl-BE"/>
          </a:p>
        </p:txBody>
      </p:sp>
    </p:spTree>
    <p:extLst>
      <p:ext uri="{BB962C8B-B14F-4D97-AF65-F5344CB8AC3E}">
        <p14:creationId xmlns:p14="http://schemas.microsoft.com/office/powerpoint/2010/main" val="27311486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vmlDrawing" Target="../drawings/vmlDrawing3.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6.xml"/><Relationship Id="rId1" Type="http://schemas.openxmlformats.org/officeDocument/2006/relationships/vmlDrawing" Target="../drawings/vmlDrawing5.vml"/><Relationship Id="rId5" Type="http://schemas.openxmlformats.org/officeDocument/2006/relationships/image" Target="../media/image1.emf"/><Relationship Id="rId4" Type="http://schemas.openxmlformats.org/officeDocument/2006/relationships/oleObject" Target="../embeddings/oleObject5.bin"/></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8.xml"/><Relationship Id="rId1" Type="http://schemas.openxmlformats.org/officeDocument/2006/relationships/vmlDrawing" Target="../drawings/vmlDrawing7.vml"/><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vmlDrawing" Target="../drawings/vmlDrawing2.vml"/><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9.xml"/><Relationship Id="rId1" Type="http://schemas.openxmlformats.org/officeDocument/2006/relationships/vmlDrawing" Target="../drawings/vmlDrawing8.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0.xml"/><Relationship Id="rId1" Type="http://schemas.openxmlformats.org/officeDocument/2006/relationships/vmlDrawing" Target="../drawings/vmlDrawing9.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9.bin"/></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ounded Rectangle 7"/>
          <p:cNvSpPr>
            <a:spLocks/>
          </p:cNvSpPr>
          <p:nvPr userDrawn="1"/>
        </p:nvSpPr>
        <p:spPr bwMode="auto">
          <a:xfrm>
            <a:off x="404677" y="1988854"/>
            <a:ext cx="9096646" cy="1824203"/>
          </a:xfrm>
          <a:prstGeom prst="roundRect">
            <a:avLst>
              <a:gd name="adj" fmla="val 1307"/>
            </a:avLst>
          </a:prstGeom>
          <a:solidFill>
            <a:schemeClr val="bg2"/>
          </a:solidFill>
          <a:ln w="12700" cap="flat" cmpd="sng" algn="ctr">
            <a:solidFill>
              <a:srgbClr val="C4D4E5"/>
            </a:solidFill>
            <a:prstDash val="solid"/>
            <a:round/>
            <a:headEnd type="none" w="med" len="med"/>
            <a:tailEnd type="none" w="med" len="med"/>
          </a:ln>
          <a:effectLst>
            <a:outerShdw blurRad="50800" dist="25400" dir="8100000" algn="tr" rotWithShape="0">
              <a:srgbClr val="C4D4E5"/>
            </a:outerShdw>
          </a:effectLst>
          <a:extLst/>
        </p:spPr>
        <p:txBody>
          <a:bodyPr vert="horz" wrap="square" lIns="107287" tIns="53643" rIns="107287" bIns="53643" numCol="1" rtlCol="0" anchor="t" anchorCtr="0" compatLnSpc="1">
            <a:prstTxWarp prst="textNoShape">
              <a:avLst/>
            </a:prstTxWarp>
          </a:bodyPr>
          <a:lstStyle/>
          <a:p>
            <a:endParaRPr lang="nl-BE" dirty="0">
              <a:latin typeface="Segoe UI" panose="020B0502040204020203" pitchFamily="34" charset="0"/>
            </a:endParaRPr>
          </a:p>
        </p:txBody>
      </p:sp>
      <p:sp>
        <p:nvSpPr>
          <p:cNvPr id="9" name="Title 1"/>
          <p:cNvSpPr>
            <a:spLocks noGrp="1"/>
          </p:cNvSpPr>
          <p:nvPr>
            <p:ph type="ctrTitle"/>
          </p:nvPr>
        </p:nvSpPr>
        <p:spPr>
          <a:xfrm>
            <a:off x="742950" y="2130440"/>
            <a:ext cx="8420100" cy="1470025"/>
          </a:xfrm>
          <a:prstGeom prst="rect">
            <a:avLst/>
          </a:prstGeom>
        </p:spPr>
        <p:txBody>
          <a:bodyPr/>
          <a:lstStyle>
            <a:lvl1pPr>
              <a:defRPr>
                <a:solidFill>
                  <a:srgbClr val="3E8FCD"/>
                </a:solidFill>
              </a:defRPr>
            </a:lvl1pPr>
          </a:lstStyle>
          <a:p>
            <a:r>
              <a:rPr lang="en-US" dirty="0" smtClean="0"/>
              <a:t>Click to edit Master title style</a:t>
            </a:r>
            <a:endParaRPr lang="nl-BE" dirty="0"/>
          </a:p>
        </p:txBody>
      </p:sp>
      <p:sp>
        <p:nvSpPr>
          <p:cNvPr id="10" name="Subtitle 2"/>
          <p:cNvSpPr>
            <a:spLocks noGrp="1"/>
          </p:cNvSpPr>
          <p:nvPr>
            <p:ph type="subTitle" idx="1"/>
          </p:nvPr>
        </p:nvSpPr>
        <p:spPr>
          <a:xfrm>
            <a:off x="1485900" y="3886200"/>
            <a:ext cx="6934200" cy="1752600"/>
          </a:xfrm>
          <a:prstGeom prst="rect">
            <a:avLst/>
          </a:prstGeom>
        </p:spPr>
        <p:txBody>
          <a:bodyPr>
            <a:normAutofit/>
          </a:bodyPr>
          <a:lstStyle>
            <a:lvl1pPr marL="0" indent="0" algn="ctr">
              <a:buNone/>
              <a:defRPr sz="2300">
                <a:solidFill>
                  <a:schemeClr val="tx1"/>
                </a:solidFill>
              </a:defRPr>
            </a:lvl1pPr>
            <a:lvl2pPr marL="536433" indent="0" algn="ctr">
              <a:buNone/>
              <a:defRPr>
                <a:solidFill>
                  <a:schemeClr val="tx1">
                    <a:tint val="75000"/>
                  </a:schemeClr>
                </a:solidFill>
              </a:defRPr>
            </a:lvl2pPr>
            <a:lvl3pPr marL="1072866" indent="0" algn="ctr">
              <a:buNone/>
              <a:defRPr>
                <a:solidFill>
                  <a:schemeClr val="tx1">
                    <a:tint val="75000"/>
                  </a:schemeClr>
                </a:solidFill>
              </a:defRPr>
            </a:lvl3pPr>
            <a:lvl4pPr marL="1609298" indent="0" algn="ctr">
              <a:buNone/>
              <a:defRPr>
                <a:solidFill>
                  <a:schemeClr val="tx1">
                    <a:tint val="75000"/>
                  </a:schemeClr>
                </a:solidFill>
              </a:defRPr>
            </a:lvl4pPr>
            <a:lvl5pPr marL="2145731" indent="0" algn="ctr">
              <a:buNone/>
              <a:defRPr>
                <a:solidFill>
                  <a:schemeClr val="tx1">
                    <a:tint val="75000"/>
                  </a:schemeClr>
                </a:solidFill>
              </a:defRPr>
            </a:lvl5pPr>
            <a:lvl6pPr marL="2682164" indent="0" algn="ctr">
              <a:buNone/>
              <a:defRPr>
                <a:solidFill>
                  <a:schemeClr val="tx1">
                    <a:tint val="75000"/>
                  </a:schemeClr>
                </a:solidFill>
              </a:defRPr>
            </a:lvl6pPr>
            <a:lvl7pPr marL="3218597" indent="0" algn="ctr">
              <a:buNone/>
              <a:defRPr>
                <a:solidFill>
                  <a:schemeClr val="tx1">
                    <a:tint val="75000"/>
                  </a:schemeClr>
                </a:solidFill>
              </a:defRPr>
            </a:lvl7pPr>
            <a:lvl8pPr marL="3755029" indent="0" algn="ctr">
              <a:buNone/>
              <a:defRPr>
                <a:solidFill>
                  <a:schemeClr val="tx1">
                    <a:tint val="75000"/>
                  </a:schemeClr>
                </a:solidFill>
              </a:defRPr>
            </a:lvl8pPr>
            <a:lvl9pPr marL="4291462" indent="0" algn="ctr">
              <a:buNone/>
              <a:defRPr>
                <a:solidFill>
                  <a:schemeClr val="tx1">
                    <a:tint val="75000"/>
                  </a:schemeClr>
                </a:solidFill>
              </a:defRPr>
            </a:lvl9pPr>
          </a:lstStyle>
          <a:p>
            <a:r>
              <a:rPr lang="en-US" dirty="0" smtClean="0"/>
              <a:t>Click to edit Master subtitle style</a:t>
            </a:r>
            <a:endParaRPr lang="nl-BE" dirty="0"/>
          </a:p>
        </p:txBody>
      </p:sp>
      <p:sp>
        <p:nvSpPr>
          <p:cNvPr id="17" name="Footer Placeholder 4"/>
          <p:cNvSpPr>
            <a:spLocks noGrp="1"/>
          </p:cNvSpPr>
          <p:nvPr>
            <p:ph type="ftr" sz="quarter" idx="3"/>
          </p:nvPr>
        </p:nvSpPr>
        <p:spPr>
          <a:xfrm>
            <a:off x="56456" y="6392521"/>
            <a:ext cx="8424936" cy="432048"/>
          </a:xfrm>
          <a:prstGeom prst="rect">
            <a:avLst/>
          </a:prstGeom>
        </p:spPr>
        <p:txBody>
          <a:bodyPr vert="horz" lIns="0" tIns="0" rIns="0" bIns="0" rtlCol="0" anchor="b"/>
          <a:lstStyle>
            <a:lvl1pPr algn="l">
              <a:defRPr lang="nl-BE" sz="800" i="1" smtClean="0">
                <a:solidFill>
                  <a:schemeClr val="tx1">
                    <a:tint val="75000"/>
                  </a:schemeClr>
                </a:solidFill>
              </a:defRPr>
            </a:lvl1pPr>
          </a:lstStyle>
          <a:p>
            <a:r>
              <a:rPr lang="nl-BE" smtClean="0"/>
              <a:t>Source:</a:t>
            </a:r>
            <a:endParaRPr lang="nl-BE" dirty="0"/>
          </a:p>
        </p:txBody>
      </p:sp>
    </p:spTree>
    <p:extLst>
      <p:ext uri="{BB962C8B-B14F-4D97-AF65-F5344CB8AC3E}">
        <p14:creationId xmlns:p14="http://schemas.microsoft.com/office/powerpoint/2010/main" val="356368411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BE"/>
          </a:p>
        </p:txBody>
      </p:sp>
      <p:sp>
        <p:nvSpPr>
          <p:cNvPr id="3" name="Rectangle 28"/>
          <p:cNvSpPr>
            <a:spLocks noGrp="1" noChangeArrowheads="1"/>
          </p:cNvSpPr>
          <p:nvPr>
            <p:ph type="sldNum" sz="quarter" idx="10"/>
          </p:nvPr>
        </p:nvSpPr>
        <p:spPr>
          <a:ln/>
        </p:spPr>
        <p:txBody>
          <a:bodyPr/>
          <a:lstStyle>
            <a:lvl1pPr>
              <a:defRPr>
                <a:solidFill>
                  <a:schemeClr val="tx1"/>
                </a:solidFill>
              </a:defRPr>
            </a:lvl1pPr>
          </a:lstStyle>
          <a:p>
            <a:pPr>
              <a:defRPr/>
            </a:pPr>
            <a:fld id="{8E5F29F5-3643-4898-878D-59B4180912B3}" type="slidenum">
              <a:rPr lang="en-US" smtClean="0"/>
              <a:pPr>
                <a:defRPr/>
              </a:pPr>
              <a:t>‹#›</a:t>
            </a:fld>
            <a:endParaRPr lang="en-US" dirty="0"/>
          </a:p>
        </p:txBody>
      </p:sp>
    </p:spTree>
    <p:extLst>
      <p:ext uri="{BB962C8B-B14F-4D97-AF65-F5344CB8AC3E}">
        <p14:creationId xmlns:p14="http://schemas.microsoft.com/office/powerpoint/2010/main" val="3832132912"/>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6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082051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724" y="2118"/>
          <a:ext cx="1719" cy="2116"/>
        </p:xfrm>
        <a:graphic>
          <a:graphicData uri="http://schemas.openxmlformats.org/presentationml/2006/ole">
            <mc:AlternateContent xmlns:mc="http://schemas.openxmlformats.org/markup-compatibility/2006">
              <mc:Choice xmlns:v="urn:schemas-microsoft-com:vml" Requires="v">
                <p:oleObj spid="_x0000_s320569" name="think-cell Slide" r:id="rId4" imgW="216" imgH="216" progId="TCLayout.ActiveDocument.1">
                  <p:embed/>
                </p:oleObj>
              </mc:Choice>
              <mc:Fallback>
                <p:oleObj name="think-cell Slide" r:id="rId4" imgW="216" imgH="216" progId="TCLayout.ActiveDocument.1">
                  <p:embed/>
                  <p:pic>
                    <p:nvPicPr>
                      <p:cNvPr id="2" name="Object 1" hidden="1"/>
                      <p:cNvPicPr/>
                      <p:nvPr/>
                    </p:nvPicPr>
                    <p:blipFill>
                      <a:blip r:embed="rId5"/>
                      <a:stretch>
                        <a:fillRect/>
                      </a:stretch>
                    </p:blipFill>
                    <p:spPr>
                      <a:xfrm>
                        <a:off x="1724" y="2118"/>
                        <a:ext cx="1719" cy="2116"/>
                      </a:xfrm>
                      <a:prstGeom prst="rect">
                        <a:avLst/>
                      </a:prstGeom>
                    </p:spPr>
                  </p:pic>
                </p:oleObj>
              </mc:Fallback>
            </mc:AlternateContent>
          </a:graphicData>
        </a:graphic>
      </p:graphicFrame>
      <p:pic>
        <p:nvPicPr>
          <p:cNvPr id="4" name="Picture 2"/>
          <p:cNvPicPr>
            <a:picLocks noChangeAspect="1" noChangeArrowheads="1"/>
          </p:cNvPicPr>
          <p:nvPr userDrawn="1"/>
        </p:nvPicPr>
        <p:blipFill rotWithShape="1">
          <a:blip r:embed="rId6" cstate="print">
            <a:extLst>
              <a:ext uri="{28A0092B-C50C-407E-A947-70E740481C1C}">
                <a14:useLocalDpi xmlns:a14="http://schemas.microsoft.com/office/drawing/2010/main" val="0"/>
              </a:ext>
            </a:extLst>
          </a:blip>
          <a:srcRect l="15036" t="52703" r="15036" b="-5856"/>
          <a:stretch/>
        </p:blipFill>
        <p:spPr bwMode="auto">
          <a:xfrm>
            <a:off x="1" y="0"/>
            <a:ext cx="9905998" cy="1141544"/>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a:spLocks noGrp="1"/>
          </p:cNvSpPr>
          <p:nvPr>
            <p:ph type="title"/>
          </p:nvPr>
        </p:nvSpPr>
        <p:spPr>
          <a:xfrm>
            <a:off x="495300" y="20622"/>
            <a:ext cx="8915400" cy="960107"/>
          </a:xfrm>
          <a:prstGeom prst="rect">
            <a:avLst/>
          </a:prstGeom>
        </p:spPr>
        <p:txBody>
          <a:bodyPr anchor="ctr"/>
          <a:lstStyle>
            <a:lvl1pPr>
              <a:defRPr>
                <a:solidFill>
                  <a:schemeClr val="accent1"/>
                </a:solidFill>
              </a:defRPr>
            </a:lvl1pPr>
          </a:lstStyle>
          <a:p>
            <a:r>
              <a:rPr lang="en-US" dirty="0" smtClean="0"/>
              <a:t>Click to edit Master title style</a:t>
            </a:r>
            <a:endParaRPr lang="nl-BE" dirty="0"/>
          </a:p>
        </p:txBody>
      </p:sp>
    </p:spTree>
    <p:extLst>
      <p:ext uri="{BB962C8B-B14F-4D97-AF65-F5344CB8AC3E}">
        <p14:creationId xmlns:p14="http://schemas.microsoft.com/office/powerpoint/2010/main" val="592005315"/>
      </p:ext>
    </p:extLst>
  </p:cSld>
  <p:clrMapOvr>
    <a:masterClrMapping/>
  </p:clrMapOvr>
  <p:transition spd="slow">
    <p:push/>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144256689"/>
              </p:ext>
            </p:extLst>
          </p:nvPr>
        </p:nvGraphicFramePr>
        <p:xfrm>
          <a:off x="1595" y="1602"/>
          <a:ext cx="1587" cy="1587"/>
        </p:xfrm>
        <a:graphic>
          <a:graphicData uri="http://schemas.openxmlformats.org/presentationml/2006/ole">
            <mc:AlternateContent xmlns:mc="http://schemas.openxmlformats.org/markup-compatibility/2006">
              <mc:Choice xmlns:v="urn:schemas-microsoft-com:vml" Requires="v">
                <p:oleObj spid="_x0000_s77781" name="think-cell Slide" r:id="rId4" imgW="216" imgH="216" progId="TCLayout.ActiveDocument.1">
                  <p:embed/>
                </p:oleObj>
              </mc:Choice>
              <mc:Fallback>
                <p:oleObj name="think-cell Slide" r:id="rId4" imgW="216" imgH="216" progId="TCLayout.ActiveDocument.1">
                  <p:embed/>
                  <p:pic>
                    <p:nvPicPr>
                      <p:cNvPr id="0" name=""/>
                      <p:cNvPicPr/>
                      <p:nvPr/>
                    </p:nvPicPr>
                    <p:blipFill>
                      <a:blip r:embed="rId5"/>
                      <a:stretch>
                        <a:fillRect/>
                      </a:stretch>
                    </p:blipFill>
                    <p:spPr>
                      <a:xfrm>
                        <a:off x="1595" y="1602"/>
                        <a:ext cx="1587" cy="1587"/>
                      </a:xfrm>
                      <a:prstGeom prst="rect">
                        <a:avLst/>
                      </a:prstGeom>
                    </p:spPr>
                  </p:pic>
                </p:oleObj>
              </mc:Fallback>
            </mc:AlternateContent>
          </a:graphicData>
        </a:graphic>
      </p:graphicFrame>
    </p:spTree>
    <p:extLst>
      <p:ext uri="{BB962C8B-B14F-4D97-AF65-F5344CB8AC3E}">
        <p14:creationId xmlns:p14="http://schemas.microsoft.com/office/powerpoint/2010/main" val="299716921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ounded Rectangle 7"/>
          <p:cNvSpPr>
            <a:spLocks/>
          </p:cNvSpPr>
          <p:nvPr userDrawn="1"/>
        </p:nvSpPr>
        <p:spPr bwMode="auto">
          <a:xfrm>
            <a:off x="404677" y="1988846"/>
            <a:ext cx="9096646" cy="1824203"/>
          </a:xfrm>
          <a:prstGeom prst="roundRect">
            <a:avLst>
              <a:gd name="adj" fmla="val 1307"/>
            </a:avLst>
          </a:prstGeom>
          <a:solidFill>
            <a:schemeClr val="bg2"/>
          </a:solidFill>
          <a:ln w="12700" cap="flat" cmpd="sng" algn="ctr">
            <a:solidFill>
              <a:srgbClr val="C4D4E5"/>
            </a:solidFill>
            <a:prstDash val="solid"/>
            <a:round/>
            <a:headEnd type="none" w="med" len="med"/>
            <a:tailEnd type="none" w="med" len="med"/>
          </a:ln>
          <a:effectLst>
            <a:outerShdw blurRad="50800" dist="25400" dir="8100000" algn="tr" rotWithShape="0">
              <a:srgbClr val="C4D4E5"/>
            </a:outerShdw>
          </a:effectLst>
          <a:extLst/>
        </p:spPr>
        <p:txBody>
          <a:bodyPr vert="horz" wrap="square" lIns="107287" tIns="53643" rIns="107287" bIns="53643" numCol="1" rtlCol="0" anchor="t" anchorCtr="0" compatLnSpc="1">
            <a:prstTxWarp prst="textNoShape">
              <a:avLst/>
            </a:prstTxWarp>
          </a:bodyPr>
          <a:lstStyle/>
          <a:p>
            <a:pPr defTabSz="914400"/>
            <a:endParaRPr lang="nl-BE" sz="1800" dirty="0">
              <a:solidFill>
                <a:srgbClr val="000000"/>
              </a:solidFill>
            </a:endParaRPr>
          </a:p>
        </p:txBody>
      </p:sp>
      <p:sp>
        <p:nvSpPr>
          <p:cNvPr id="9" name="Title 1"/>
          <p:cNvSpPr>
            <a:spLocks noGrp="1"/>
          </p:cNvSpPr>
          <p:nvPr>
            <p:ph type="ctrTitle"/>
          </p:nvPr>
        </p:nvSpPr>
        <p:spPr>
          <a:xfrm>
            <a:off x="742950" y="2130432"/>
            <a:ext cx="8420100" cy="1470025"/>
          </a:xfrm>
          <a:prstGeom prst="rect">
            <a:avLst/>
          </a:prstGeom>
        </p:spPr>
        <p:txBody>
          <a:bodyPr/>
          <a:lstStyle>
            <a:lvl1pPr>
              <a:defRPr>
                <a:solidFill>
                  <a:srgbClr val="3E8FCD"/>
                </a:solidFill>
              </a:defRPr>
            </a:lvl1pPr>
          </a:lstStyle>
          <a:p>
            <a:r>
              <a:rPr lang="en-US" dirty="0" smtClean="0"/>
              <a:t>Click to edit Master title style</a:t>
            </a:r>
            <a:endParaRPr lang="nl-BE" dirty="0"/>
          </a:p>
        </p:txBody>
      </p:sp>
      <p:sp>
        <p:nvSpPr>
          <p:cNvPr id="10" name="Subtitle 2"/>
          <p:cNvSpPr>
            <a:spLocks noGrp="1"/>
          </p:cNvSpPr>
          <p:nvPr>
            <p:ph type="subTitle" idx="1"/>
          </p:nvPr>
        </p:nvSpPr>
        <p:spPr>
          <a:xfrm>
            <a:off x="1485900" y="3886200"/>
            <a:ext cx="6934200" cy="1752600"/>
          </a:xfrm>
          <a:prstGeom prst="rect">
            <a:avLst/>
          </a:prstGeom>
        </p:spPr>
        <p:txBody>
          <a:bodyPr>
            <a:normAutofit/>
          </a:bodyPr>
          <a:lstStyle>
            <a:lvl1pPr marL="0" indent="0" algn="ctr">
              <a:buNone/>
              <a:defRPr sz="2300">
                <a:solidFill>
                  <a:schemeClr val="tx1"/>
                </a:solidFill>
              </a:defRPr>
            </a:lvl1pPr>
            <a:lvl2pPr marL="536433" indent="0" algn="ctr">
              <a:buNone/>
              <a:defRPr>
                <a:solidFill>
                  <a:schemeClr val="tx1">
                    <a:tint val="75000"/>
                  </a:schemeClr>
                </a:solidFill>
              </a:defRPr>
            </a:lvl2pPr>
            <a:lvl3pPr marL="1072866" indent="0" algn="ctr">
              <a:buNone/>
              <a:defRPr>
                <a:solidFill>
                  <a:schemeClr val="tx1">
                    <a:tint val="75000"/>
                  </a:schemeClr>
                </a:solidFill>
              </a:defRPr>
            </a:lvl3pPr>
            <a:lvl4pPr marL="1609298" indent="0" algn="ctr">
              <a:buNone/>
              <a:defRPr>
                <a:solidFill>
                  <a:schemeClr val="tx1">
                    <a:tint val="75000"/>
                  </a:schemeClr>
                </a:solidFill>
              </a:defRPr>
            </a:lvl4pPr>
            <a:lvl5pPr marL="2145731" indent="0" algn="ctr">
              <a:buNone/>
              <a:defRPr>
                <a:solidFill>
                  <a:schemeClr val="tx1">
                    <a:tint val="75000"/>
                  </a:schemeClr>
                </a:solidFill>
              </a:defRPr>
            </a:lvl5pPr>
            <a:lvl6pPr marL="2682164" indent="0" algn="ctr">
              <a:buNone/>
              <a:defRPr>
                <a:solidFill>
                  <a:schemeClr val="tx1">
                    <a:tint val="75000"/>
                  </a:schemeClr>
                </a:solidFill>
              </a:defRPr>
            </a:lvl6pPr>
            <a:lvl7pPr marL="3218597" indent="0" algn="ctr">
              <a:buNone/>
              <a:defRPr>
                <a:solidFill>
                  <a:schemeClr val="tx1">
                    <a:tint val="75000"/>
                  </a:schemeClr>
                </a:solidFill>
              </a:defRPr>
            </a:lvl7pPr>
            <a:lvl8pPr marL="3755029" indent="0" algn="ctr">
              <a:buNone/>
              <a:defRPr>
                <a:solidFill>
                  <a:schemeClr val="tx1">
                    <a:tint val="75000"/>
                  </a:schemeClr>
                </a:solidFill>
              </a:defRPr>
            </a:lvl8pPr>
            <a:lvl9pPr marL="4291462" indent="0" algn="ctr">
              <a:buNone/>
              <a:defRPr>
                <a:solidFill>
                  <a:schemeClr val="tx1">
                    <a:tint val="75000"/>
                  </a:schemeClr>
                </a:solidFill>
              </a:defRPr>
            </a:lvl9pPr>
          </a:lstStyle>
          <a:p>
            <a:r>
              <a:rPr lang="en-US" dirty="0" smtClean="0"/>
              <a:t>Click to edit Master subtitle style</a:t>
            </a:r>
            <a:endParaRPr lang="nl-BE" dirty="0"/>
          </a:p>
        </p:txBody>
      </p:sp>
      <p:sp>
        <p:nvSpPr>
          <p:cNvPr id="17" name="Footer Placeholder 4"/>
          <p:cNvSpPr>
            <a:spLocks noGrp="1"/>
          </p:cNvSpPr>
          <p:nvPr>
            <p:ph type="ftr" sz="quarter" idx="3"/>
          </p:nvPr>
        </p:nvSpPr>
        <p:spPr>
          <a:xfrm>
            <a:off x="56456" y="6392521"/>
            <a:ext cx="8424936" cy="432048"/>
          </a:xfrm>
          <a:prstGeom prst="rect">
            <a:avLst/>
          </a:prstGeom>
        </p:spPr>
        <p:txBody>
          <a:bodyPr vert="horz" lIns="0" tIns="0" rIns="0" bIns="0" rtlCol="0" anchor="b"/>
          <a:lstStyle>
            <a:lvl1pPr algn="l">
              <a:defRPr lang="nl-BE" sz="800" i="1" smtClean="0">
                <a:solidFill>
                  <a:schemeClr val="tx1">
                    <a:tint val="75000"/>
                  </a:schemeClr>
                </a:solidFill>
              </a:defRPr>
            </a:lvl1pPr>
          </a:lstStyle>
          <a:p>
            <a:pPr defTabSz="914400"/>
            <a:r>
              <a:rPr>
                <a:solidFill>
                  <a:srgbClr val="000000">
                    <a:tint val="75000"/>
                  </a:srgbClr>
                </a:solidFill>
              </a:rPr>
              <a:t>Source:</a:t>
            </a:r>
            <a:endParaRPr dirty="0">
              <a:solidFill>
                <a:srgbClr val="000000">
                  <a:tint val="75000"/>
                </a:srgbClr>
              </a:solidFill>
            </a:endParaRPr>
          </a:p>
        </p:txBody>
      </p:sp>
    </p:spTree>
    <p:extLst>
      <p:ext uri="{BB962C8B-B14F-4D97-AF65-F5344CB8AC3E}">
        <p14:creationId xmlns:p14="http://schemas.microsoft.com/office/powerpoint/2010/main" val="1612984149"/>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724" y="2118"/>
          <a:ext cx="1719" cy="2116"/>
        </p:xfrm>
        <a:graphic>
          <a:graphicData uri="http://schemas.openxmlformats.org/presentationml/2006/ole">
            <mc:AlternateContent xmlns:mc="http://schemas.openxmlformats.org/markup-compatibility/2006">
              <mc:Choice xmlns:v="urn:schemas-microsoft-com:vml" Requires="v">
                <p:oleObj spid="_x0000_s329747" name="think-cell Slide" r:id="rId4" imgW="216" imgH="216" progId="TCLayout.ActiveDocument.1">
                  <p:embed/>
                </p:oleObj>
              </mc:Choice>
              <mc:Fallback>
                <p:oleObj name="think-cell Slide" r:id="rId4" imgW="216" imgH="216" progId="TCLayout.ActiveDocument.1">
                  <p:embed/>
                  <p:pic>
                    <p:nvPicPr>
                      <p:cNvPr id="0" name=""/>
                      <p:cNvPicPr/>
                      <p:nvPr/>
                    </p:nvPicPr>
                    <p:blipFill>
                      <a:blip r:embed="rId5"/>
                      <a:stretch>
                        <a:fillRect/>
                      </a:stretch>
                    </p:blipFill>
                    <p:spPr>
                      <a:xfrm>
                        <a:off x="1724" y="2118"/>
                        <a:ext cx="1719" cy="2116"/>
                      </a:xfrm>
                      <a:prstGeom prst="rect">
                        <a:avLst/>
                      </a:prstGeom>
                    </p:spPr>
                  </p:pic>
                </p:oleObj>
              </mc:Fallback>
            </mc:AlternateContent>
          </a:graphicData>
        </a:graphic>
      </p:graphicFrame>
      <p:sp>
        <p:nvSpPr>
          <p:cNvPr id="8" name="Rounded Rectangle 7"/>
          <p:cNvSpPr>
            <a:spLocks/>
          </p:cNvSpPr>
          <p:nvPr userDrawn="1"/>
        </p:nvSpPr>
        <p:spPr bwMode="auto">
          <a:xfrm>
            <a:off x="412750" y="989681"/>
            <a:ext cx="9096646" cy="5391648"/>
          </a:xfrm>
          <a:prstGeom prst="roundRect">
            <a:avLst>
              <a:gd name="adj" fmla="val 1307"/>
            </a:avLst>
          </a:prstGeom>
          <a:solidFill>
            <a:schemeClr val="bg2"/>
          </a:solidFill>
          <a:ln w="12700" cap="flat" cmpd="sng" algn="ctr">
            <a:solidFill>
              <a:srgbClr val="C4D4E5"/>
            </a:solidFill>
            <a:prstDash val="solid"/>
            <a:round/>
            <a:headEnd type="none" w="med" len="med"/>
            <a:tailEnd type="none" w="med" len="med"/>
          </a:ln>
          <a:effectLst>
            <a:outerShdw blurRad="50800" dist="25400" dir="8100000" algn="tr" rotWithShape="0">
              <a:srgbClr val="C4D4E5"/>
            </a:outerShdw>
          </a:effectLst>
          <a:extLst/>
        </p:spPr>
        <p:txBody>
          <a:bodyPr vert="horz" wrap="square" lIns="107287" tIns="53643" rIns="107287" bIns="53643" numCol="1" rtlCol="0" anchor="t" anchorCtr="0" compatLnSpc="1">
            <a:prstTxWarp prst="textNoShape">
              <a:avLst/>
            </a:prstTxWarp>
          </a:bodyPr>
          <a:lstStyle/>
          <a:p>
            <a:pPr defTabSz="914400"/>
            <a:endParaRPr lang="nl-BE" sz="1800" dirty="0">
              <a:solidFill>
                <a:srgbClr val="000000"/>
              </a:solidFill>
            </a:endParaRPr>
          </a:p>
        </p:txBody>
      </p:sp>
      <p:sp>
        <p:nvSpPr>
          <p:cNvPr id="9" name="Title 1"/>
          <p:cNvSpPr>
            <a:spLocks noGrp="1"/>
          </p:cNvSpPr>
          <p:nvPr>
            <p:ph type="title"/>
          </p:nvPr>
        </p:nvSpPr>
        <p:spPr>
          <a:xfrm>
            <a:off x="495300" y="20622"/>
            <a:ext cx="8915400" cy="960107"/>
          </a:xfrm>
          <a:prstGeom prst="rect">
            <a:avLst/>
          </a:prstGeom>
        </p:spPr>
        <p:txBody>
          <a:bodyPr anchor="ctr"/>
          <a:lstStyle>
            <a:lvl1pPr>
              <a:defRPr>
                <a:solidFill>
                  <a:schemeClr val="accent1"/>
                </a:solidFill>
              </a:defRPr>
            </a:lvl1pPr>
          </a:lstStyle>
          <a:p>
            <a:r>
              <a:rPr lang="en-US" dirty="0" smtClean="0"/>
              <a:t>Click to edit Master title style</a:t>
            </a:r>
            <a:endParaRPr lang="nl-BE" dirty="0"/>
          </a:p>
        </p:txBody>
      </p:sp>
      <p:sp>
        <p:nvSpPr>
          <p:cNvPr id="11" name="Content Placeholder 2"/>
          <p:cNvSpPr>
            <a:spLocks noGrp="1"/>
          </p:cNvSpPr>
          <p:nvPr>
            <p:ph idx="1"/>
          </p:nvPr>
        </p:nvSpPr>
        <p:spPr>
          <a:xfrm>
            <a:off x="495300" y="1141545"/>
            <a:ext cx="8915400" cy="4984620"/>
          </a:xfrm>
          <a:prstGeom prst="rect">
            <a:avLst/>
          </a:prstGeom>
        </p:spPr>
        <p:txBody>
          <a:bodyPr>
            <a:normAutofit/>
          </a:bodyPr>
          <a:lstStyle>
            <a:lvl1pPr>
              <a:defRPr sz="3300"/>
            </a:lvl1pPr>
            <a:lvl2pPr>
              <a:defRPr sz="2800"/>
            </a:lvl2pPr>
            <a:lvl3pPr>
              <a:defRPr sz="2300"/>
            </a:lvl3pPr>
            <a:lvl4pPr>
              <a:defRPr sz="2100"/>
            </a:lvl4pPr>
            <a:lvl5pPr>
              <a:defRPr sz="21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13" name="Footer Placeholder 4"/>
          <p:cNvSpPr>
            <a:spLocks noGrp="1"/>
          </p:cNvSpPr>
          <p:nvPr>
            <p:ph type="ftr" sz="quarter" idx="3"/>
          </p:nvPr>
        </p:nvSpPr>
        <p:spPr>
          <a:xfrm>
            <a:off x="56456" y="6392521"/>
            <a:ext cx="8424936" cy="432048"/>
          </a:xfrm>
          <a:prstGeom prst="rect">
            <a:avLst/>
          </a:prstGeom>
        </p:spPr>
        <p:txBody>
          <a:bodyPr vert="horz" lIns="0" tIns="0" rIns="0" bIns="0" rtlCol="0" anchor="b"/>
          <a:lstStyle>
            <a:lvl1pPr algn="l">
              <a:defRPr lang="nl-BE" sz="800" i="1" smtClean="0">
                <a:solidFill>
                  <a:schemeClr val="tx1">
                    <a:tint val="75000"/>
                  </a:schemeClr>
                </a:solidFill>
              </a:defRPr>
            </a:lvl1pPr>
          </a:lstStyle>
          <a:p>
            <a:pPr defTabSz="914400"/>
            <a:r>
              <a:rPr>
                <a:solidFill>
                  <a:srgbClr val="000000">
                    <a:tint val="75000"/>
                  </a:srgbClr>
                </a:solidFill>
              </a:rPr>
              <a:t>Source:</a:t>
            </a:r>
            <a:endParaRPr dirty="0">
              <a:solidFill>
                <a:srgbClr val="000000">
                  <a:tint val="75000"/>
                </a:srgbClr>
              </a:solidFill>
            </a:endParaRPr>
          </a:p>
        </p:txBody>
      </p:sp>
    </p:spTree>
    <p:extLst>
      <p:ext uri="{BB962C8B-B14F-4D97-AF65-F5344CB8AC3E}">
        <p14:creationId xmlns:p14="http://schemas.microsoft.com/office/powerpoint/2010/main" val="338789636"/>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2" name="Title 1"/>
          <p:cNvSpPr>
            <a:spLocks noGrp="1"/>
          </p:cNvSpPr>
          <p:nvPr>
            <p:ph type="title"/>
          </p:nvPr>
        </p:nvSpPr>
        <p:spPr>
          <a:xfrm>
            <a:off x="495300" y="20622"/>
            <a:ext cx="8915400" cy="960107"/>
          </a:xfrm>
          <a:prstGeom prst="rect">
            <a:avLst/>
          </a:prstGeom>
        </p:spPr>
        <p:txBody>
          <a:bodyPr anchor="ctr"/>
          <a:lstStyle>
            <a:lvl1pPr>
              <a:defRPr>
                <a:solidFill>
                  <a:schemeClr val="accent1"/>
                </a:solidFill>
              </a:defRPr>
            </a:lvl1pPr>
          </a:lstStyle>
          <a:p>
            <a:r>
              <a:rPr lang="en-US" dirty="0" smtClean="0"/>
              <a:t>Click to edit Master title style</a:t>
            </a:r>
            <a:endParaRPr lang="nl-BE" dirty="0"/>
          </a:p>
        </p:txBody>
      </p:sp>
      <p:sp>
        <p:nvSpPr>
          <p:cNvPr id="13" name="Footer Placeholder 4"/>
          <p:cNvSpPr>
            <a:spLocks noGrp="1"/>
          </p:cNvSpPr>
          <p:nvPr>
            <p:ph type="ftr" sz="quarter" idx="3"/>
          </p:nvPr>
        </p:nvSpPr>
        <p:spPr>
          <a:xfrm>
            <a:off x="56456" y="6392521"/>
            <a:ext cx="8424936" cy="432048"/>
          </a:xfrm>
          <a:prstGeom prst="rect">
            <a:avLst/>
          </a:prstGeom>
        </p:spPr>
        <p:txBody>
          <a:bodyPr vert="horz" lIns="0" tIns="0" rIns="0" bIns="0" rtlCol="0" anchor="b"/>
          <a:lstStyle>
            <a:lvl1pPr algn="l">
              <a:defRPr lang="nl-BE" sz="800" i="1" smtClean="0">
                <a:solidFill>
                  <a:schemeClr val="tx1">
                    <a:tint val="75000"/>
                  </a:schemeClr>
                </a:solidFill>
              </a:defRPr>
            </a:lvl1pPr>
          </a:lstStyle>
          <a:p>
            <a:pPr defTabSz="914400"/>
            <a:r>
              <a:rPr>
                <a:solidFill>
                  <a:srgbClr val="000000">
                    <a:tint val="75000"/>
                  </a:srgbClr>
                </a:solidFill>
              </a:rPr>
              <a:t>Source:</a:t>
            </a:r>
            <a:endParaRPr dirty="0">
              <a:solidFill>
                <a:srgbClr val="000000">
                  <a:tint val="75000"/>
                </a:srgbClr>
              </a:solidFill>
            </a:endParaRPr>
          </a:p>
        </p:txBody>
      </p:sp>
    </p:spTree>
    <p:extLst>
      <p:ext uri="{BB962C8B-B14F-4D97-AF65-F5344CB8AC3E}">
        <p14:creationId xmlns:p14="http://schemas.microsoft.com/office/powerpoint/2010/main" val="941526979"/>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Rounded Rectangle 4"/>
          <p:cNvSpPr>
            <a:spLocks/>
          </p:cNvSpPr>
          <p:nvPr userDrawn="1"/>
        </p:nvSpPr>
        <p:spPr bwMode="auto">
          <a:xfrm>
            <a:off x="3271044" y="989683"/>
            <a:ext cx="6238352" cy="5391647"/>
          </a:xfrm>
          <a:prstGeom prst="roundRect">
            <a:avLst>
              <a:gd name="adj" fmla="val 1307"/>
            </a:avLst>
          </a:prstGeom>
          <a:solidFill>
            <a:schemeClr val="bg2"/>
          </a:solidFill>
          <a:ln w="12700" cap="flat" cmpd="sng" algn="ctr">
            <a:solidFill>
              <a:srgbClr val="C4D4E5"/>
            </a:solidFill>
            <a:prstDash val="solid"/>
            <a:round/>
            <a:headEnd type="none" w="med" len="med"/>
            <a:tailEnd type="none" w="med" len="med"/>
          </a:ln>
          <a:effectLst>
            <a:outerShdw blurRad="50800" dist="25400" dir="8100000" algn="tr" rotWithShape="0">
              <a:srgbClr val="C4D4E5"/>
            </a:outerShdw>
          </a:effectLst>
          <a:extLst/>
        </p:spPr>
        <p:txBody>
          <a:bodyPr vert="horz" wrap="square" lIns="107287" tIns="53643" rIns="107287" bIns="53643" numCol="1" rtlCol="0" anchor="t" anchorCtr="0" compatLnSpc="1">
            <a:prstTxWarp prst="textNoShape">
              <a:avLst/>
            </a:prstTxWarp>
          </a:bodyPr>
          <a:lstStyle/>
          <a:p>
            <a:pPr defTabSz="914400"/>
            <a:endParaRPr lang="nl-BE" sz="1800" dirty="0">
              <a:solidFill>
                <a:srgbClr val="000000"/>
              </a:solidFill>
            </a:endParaRPr>
          </a:p>
        </p:txBody>
      </p:sp>
      <p:sp>
        <p:nvSpPr>
          <p:cNvPr id="6" name="Rounded Rectangle 5"/>
          <p:cNvSpPr>
            <a:spLocks/>
          </p:cNvSpPr>
          <p:nvPr userDrawn="1"/>
        </p:nvSpPr>
        <p:spPr bwMode="auto">
          <a:xfrm>
            <a:off x="412750" y="989683"/>
            <a:ext cx="2693194" cy="5391646"/>
          </a:xfrm>
          <a:prstGeom prst="roundRect">
            <a:avLst>
              <a:gd name="adj" fmla="val 1307"/>
            </a:avLst>
          </a:prstGeom>
          <a:solidFill>
            <a:schemeClr val="bg2"/>
          </a:solidFill>
          <a:ln w="12700" cap="flat" cmpd="sng" algn="ctr">
            <a:solidFill>
              <a:srgbClr val="C4D4E5"/>
            </a:solidFill>
            <a:prstDash val="solid"/>
            <a:round/>
            <a:headEnd type="none" w="med" len="med"/>
            <a:tailEnd type="none" w="med" len="med"/>
          </a:ln>
          <a:effectLst>
            <a:outerShdw blurRad="50800" dist="25400" dir="8100000" algn="tr" rotWithShape="0">
              <a:srgbClr val="C4D4E5"/>
            </a:outerShdw>
          </a:effectLst>
          <a:extLst/>
        </p:spPr>
        <p:txBody>
          <a:bodyPr vert="horz" wrap="square" lIns="107287" tIns="53643" rIns="107287" bIns="53643" numCol="1" rtlCol="0" anchor="t" anchorCtr="0" compatLnSpc="1">
            <a:prstTxWarp prst="textNoShape">
              <a:avLst/>
            </a:prstTxWarp>
          </a:bodyPr>
          <a:lstStyle/>
          <a:p>
            <a:pPr defTabSz="914400"/>
            <a:endParaRPr lang="nl-BE" sz="1800" dirty="0">
              <a:solidFill>
                <a:srgbClr val="000000"/>
              </a:solidFill>
            </a:endParaRPr>
          </a:p>
        </p:txBody>
      </p:sp>
      <p:sp>
        <p:nvSpPr>
          <p:cNvPr id="8" name="Subtitle 2"/>
          <p:cNvSpPr>
            <a:spLocks noGrp="1"/>
          </p:cNvSpPr>
          <p:nvPr>
            <p:ph type="subTitle" idx="1"/>
          </p:nvPr>
        </p:nvSpPr>
        <p:spPr>
          <a:xfrm>
            <a:off x="506508" y="1124744"/>
            <a:ext cx="2496277" cy="864096"/>
          </a:xfrm>
          <a:prstGeom prst="rect">
            <a:avLst/>
          </a:prstGeom>
        </p:spPr>
        <p:txBody>
          <a:bodyPr>
            <a:normAutofit/>
          </a:bodyPr>
          <a:lstStyle>
            <a:lvl1pPr marL="0" indent="0" algn="ctr">
              <a:buNone/>
              <a:defRPr sz="2100" b="1">
                <a:solidFill>
                  <a:schemeClr val="tx1"/>
                </a:solidFill>
              </a:defRPr>
            </a:lvl1pPr>
            <a:lvl2pPr marL="536433" indent="0" algn="ctr">
              <a:buNone/>
              <a:defRPr>
                <a:solidFill>
                  <a:schemeClr val="tx1">
                    <a:tint val="75000"/>
                  </a:schemeClr>
                </a:solidFill>
              </a:defRPr>
            </a:lvl2pPr>
            <a:lvl3pPr marL="1072866" indent="0" algn="ctr">
              <a:buNone/>
              <a:defRPr>
                <a:solidFill>
                  <a:schemeClr val="tx1">
                    <a:tint val="75000"/>
                  </a:schemeClr>
                </a:solidFill>
              </a:defRPr>
            </a:lvl3pPr>
            <a:lvl4pPr marL="1609298" indent="0" algn="ctr">
              <a:buNone/>
              <a:defRPr>
                <a:solidFill>
                  <a:schemeClr val="tx1">
                    <a:tint val="75000"/>
                  </a:schemeClr>
                </a:solidFill>
              </a:defRPr>
            </a:lvl4pPr>
            <a:lvl5pPr marL="2145731" indent="0" algn="ctr">
              <a:buNone/>
              <a:defRPr>
                <a:solidFill>
                  <a:schemeClr val="tx1">
                    <a:tint val="75000"/>
                  </a:schemeClr>
                </a:solidFill>
              </a:defRPr>
            </a:lvl5pPr>
            <a:lvl6pPr marL="2682164" indent="0" algn="ctr">
              <a:buNone/>
              <a:defRPr>
                <a:solidFill>
                  <a:schemeClr val="tx1">
                    <a:tint val="75000"/>
                  </a:schemeClr>
                </a:solidFill>
              </a:defRPr>
            </a:lvl6pPr>
            <a:lvl7pPr marL="3218597" indent="0" algn="ctr">
              <a:buNone/>
              <a:defRPr>
                <a:solidFill>
                  <a:schemeClr val="tx1">
                    <a:tint val="75000"/>
                  </a:schemeClr>
                </a:solidFill>
              </a:defRPr>
            </a:lvl7pPr>
            <a:lvl8pPr marL="3755029" indent="0" algn="ctr">
              <a:buNone/>
              <a:defRPr>
                <a:solidFill>
                  <a:schemeClr val="tx1">
                    <a:tint val="75000"/>
                  </a:schemeClr>
                </a:solidFill>
              </a:defRPr>
            </a:lvl8pPr>
            <a:lvl9pPr marL="4291462" indent="0" algn="ctr">
              <a:buNone/>
              <a:defRPr>
                <a:solidFill>
                  <a:schemeClr val="tx1">
                    <a:tint val="75000"/>
                  </a:schemeClr>
                </a:solidFill>
              </a:defRPr>
            </a:lvl9pPr>
          </a:lstStyle>
          <a:p>
            <a:r>
              <a:rPr lang="en-US" dirty="0" smtClean="0"/>
              <a:t>Click to edit Master subtitle style</a:t>
            </a:r>
            <a:endParaRPr lang="nl-BE" dirty="0"/>
          </a:p>
        </p:txBody>
      </p:sp>
      <p:sp>
        <p:nvSpPr>
          <p:cNvPr id="9" name="Content Placeholder 2"/>
          <p:cNvSpPr>
            <a:spLocks noGrp="1"/>
          </p:cNvSpPr>
          <p:nvPr>
            <p:ph idx="13"/>
          </p:nvPr>
        </p:nvSpPr>
        <p:spPr>
          <a:xfrm>
            <a:off x="3392830" y="1141545"/>
            <a:ext cx="5928659" cy="4984620"/>
          </a:xfrm>
          <a:prstGeom prst="rect">
            <a:avLst/>
          </a:prstGeom>
        </p:spPr>
        <p:txBody>
          <a:bodyPr>
            <a:normAutofit/>
          </a:bodyPr>
          <a:lstStyle>
            <a:lvl1pPr>
              <a:defRPr sz="3300"/>
            </a:lvl1pPr>
            <a:lvl2pPr>
              <a:defRPr sz="2800"/>
            </a:lvl2pPr>
            <a:lvl3pPr>
              <a:defRPr sz="2300"/>
            </a:lvl3pPr>
            <a:lvl4pPr>
              <a:defRPr sz="2100"/>
            </a:lvl4pPr>
            <a:lvl5pPr>
              <a:defRPr sz="21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17" name="Title 1"/>
          <p:cNvSpPr>
            <a:spLocks noGrp="1"/>
          </p:cNvSpPr>
          <p:nvPr>
            <p:ph type="title"/>
          </p:nvPr>
        </p:nvSpPr>
        <p:spPr>
          <a:xfrm>
            <a:off x="495300" y="20622"/>
            <a:ext cx="8915400" cy="960107"/>
          </a:xfrm>
          <a:prstGeom prst="rect">
            <a:avLst/>
          </a:prstGeom>
        </p:spPr>
        <p:txBody>
          <a:bodyPr anchor="ctr"/>
          <a:lstStyle>
            <a:lvl1pPr>
              <a:defRPr>
                <a:solidFill>
                  <a:schemeClr val="accent1"/>
                </a:solidFill>
              </a:defRPr>
            </a:lvl1pPr>
          </a:lstStyle>
          <a:p>
            <a:r>
              <a:rPr lang="en-US" dirty="0" smtClean="0"/>
              <a:t>Click to edit Master title style</a:t>
            </a:r>
            <a:endParaRPr lang="nl-BE" dirty="0"/>
          </a:p>
        </p:txBody>
      </p:sp>
      <p:sp>
        <p:nvSpPr>
          <p:cNvPr id="18" name="Footer Placeholder 4"/>
          <p:cNvSpPr>
            <a:spLocks noGrp="1"/>
          </p:cNvSpPr>
          <p:nvPr>
            <p:ph type="ftr" sz="quarter" idx="3"/>
          </p:nvPr>
        </p:nvSpPr>
        <p:spPr>
          <a:xfrm>
            <a:off x="56456" y="6392521"/>
            <a:ext cx="8424936" cy="432048"/>
          </a:xfrm>
          <a:prstGeom prst="rect">
            <a:avLst/>
          </a:prstGeom>
        </p:spPr>
        <p:txBody>
          <a:bodyPr vert="horz" lIns="0" tIns="0" rIns="0" bIns="0" rtlCol="0" anchor="b"/>
          <a:lstStyle>
            <a:lvl1pPr algn="l">
              <a:defRPr lang="nl-BE" sz="800" i="1" smtClean="0">
                <a:solidFill>
                  <a:schemeClr val="tx1">
                    <a:tint val="75000"/>
                  </a:schemeClr>
                </a:solidFill>
              </a:defRPr>
            </a:lvl1pPr>
          </a:lstStyle>
          <a:p>
            <a:pPr defTabSz="914400"/>
            <a:r>
              <a:rPr>
                <a:solidFill>
                  <a:srgbClr val="000000">
                    <a:tint val="75000"/>
                  </a:srgbClr>
                </a:solidFill>
              </a:rPr>
              <a:t>Source:</a:t>
            </a:r>
            <a:endParaRPr dirty="0">
              <a:solidFill>
                <a:srgbClr val="000000">
                  <a:tint val="75000"/>
                </a:srgbClr>
              </a:solidFill>
            </a:endParaRPr>
          </a:p>
        </p:txBody>
      </p:sp>
    </p:spTree>
    <p:extLst>
      <p:ext uri="{BB962C8B-B14F-4D97-AF65-F5344CB8AC3E}">
        <p14:creationId xmlns:p14="http://schemas.microsoft.com/office/powerpoint/2010/main" val="271576843"/>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5" name="Rounded Rectangle 4"/>
          <p:cNvSpPr>
            <a:spLocks/>
          </p:cNvSpPr>
          <p:nvPr userDrawn="1"/>
        </p:nvSpPr>
        <p:spPr bwMode="auto">
          <a:xfrm>
            <a:off x="412754" y="1028738"/>
            <a:ext cx="6183319" cy="5301023"/>
          </a:xfrm>
          <a:prstGeom prst="roundRect">
            <a:avLst>
              <a:gd name="adj" fmla="val 1307"/>
            </a:avLst>
          </a:prstGeom>
          <a:solidFill>
            <a:schemeClr val="bg2"/>
          </a:solidFill>
          <a:ln w="12700" cap="flat" cmpd="sng" algn="ctr">
            <a:solidFill>
              <a:srgbClr val="C4D4E5"/>
            </a:solidFill>
            <a:prstDash val="solid"/>
            <a:round/>
            <a:headEnd type="none" w="med" len="med"/>
            <a:tailEnd type="none" w="med" len="med"/>
          </a:ln>
          <a:effectLst>
            <a:outerShdw blurRad="50800" dist="25400" dir="8100000" algn="tr" rotWithShape="0">
              <a:srgbClr val="C4D4E5"/>
            </a:outerShdw>
          </a:effectLst>
          <a:extLst/>
        </p:spPr>
        <p:txBody>
          <a:bodyPr vert="horz" wrap="square" lIns="107287" tIns="53643" rIns="107287" bIns="53643" numCol="1" rtlCol="0" anchor="t" anchorCtr="0" compatLnSpc="1">
            <a:prstTxWarp prst="textNoShape">
              <a:avLst/>
            </a:prstTxWarp>
          </a:bodyPr>
          <a:lstStyle/>
          <a:p>
            <a:pPr defTabSz="914400"/>
            <a:endParaRPr lang="nl-BE" sz="1800" dirty="0">
              <a:solidFill>
                <a:srgbClr val="000000"/>
              </a:solidFill>
            </a:endParaRPr>
          </a:p>
        </p:txBody>
      </p:sp>
      <p:sp>
        <p:nvSpPr>
          <p:cNvPr id="8" name="Rounded Rectangle 7"/>
          <p:cNvSpPr>
            <a:spLocks/>
          </p:cNvSpPr>
          <p:nvPr userDrawn="1"/>
        </p:nvSpPr>
        <p:spPr bwMode="auto">
          <a:xfrm>
            <a:off x="6769066" y="1046407"/>
            <a:ext cx="2693194" cy="5283355"/>
          </a:xfrm>
          <a:prstGeom prst="roundRect">
            <a:avLst>
              <a:gd name="adj" fmla="val 1307"/>
            </a:avLst>
          </a:prstGeom>
          <a:solidFill>
            <a:schemeClr val="bg2"/>
          </a:solidFill>
          <a:ln w="12700" cap="flat" cmpd="sng" algn="ctr">
            <a:solidFill>
              <a:srgbClr val="C4D4E5"/>
            </a:solidFill>
            <a:prstDash val="solid"/>
            <a:round/>
            <a:headEnd type="none" w="med" len="med"/>
            <a:tailEnd type="none" w="med" len="med"/>
          </a:ln>
          <a:effectLst>
            <a:outerShdw blurRad="50800" dist="25400" dir="8100000" algn="tr" rotWithShape="0">
              <a:srgbClr val="C4D4E5"/>
            </a:outerShdw>
          </a:effectLst>
          <a:extLst/>
        </p:spPr>
        <p:txBody>
          <a:bodyPr vert="horz" wrap="square" lIns="107287" tIns="53643" rIns="107287" bIns="53643" numCol="1" rtlCol="0" anchor="t" anchorCtr="0" compatLnSpc="1">
            <a:prstTxWarp prst="textNoShape">
              <a:avLst/>
            </a:prstTxWarp>
          </a:bodyPr>
          <a:lstStyle/>
          <a:p>
            <a:pPr defTabSz="914400"/>
            <a:endParaRPr lang="nl-BE" sz="1800" dirty="0">
              <a:solidFill>
                <a:srgbClr val="000000"/>
              </a:solidFill>
            </a:endParaRPr>
          </a:p>
        </p:txBody>
      </p:sp>
      <p:sp>
        <p:nvSpPr>
          <p:cNvPr id="9" name="Subtitle 2"/>
          <p:cNvSpPr>
            <a:spLocks noGrp="1"/>
          </p:cNvSpPr>
          <p:nvPr>
            <p:ph type="subTitle" idx="1"/>
          </p:nvPr>
        </p:nvSpPr>
        <p:spPr>
          <a:xfrm>
            <a:off x="6867524" y="1124744"/>
            <a:ext cx="2496277" cy="864096"/>
          </a:xfrm>
          <a:prstGeom prst="rect">
            <a:avLst/>
          </a:prstGeom>
        </p:spPr>
        <p:txBody>
          <a:bodyPr>
            <a:normAutofit/>
          </a:bodyPr>
          <a:lstStyle>
            <a:lvl1pPr marL="0" indent="0" algn="ctr">
              <a:buNone/>
              <a:defRPr sz="2100" b="1">
                <a:solidFill>
                  <a:schemeClr val="tx1"/>
                </a:solidFill>
              </a:defRPr>
            </a:lvl1pPr>
            <a:lvl2pPr marL="536433" indent="0" algn="ctr">
              <a:buNone/>
              <a:defRPr>
                <a:solidFill>
                  <a:schemeClr val="tx1">
                    <a:tint val="75000"/>
                  </a:schemeClr>
                </a:solidFill>
              </a:defRPr>
            </a:lvl2pPr>
            <a:lvl3pPr marL="1072866" indent="0" algn="ctr">
              <a:buNone/>
              <a:defRPr>
                <a:solidFill>
                  <a:schemeClr val="tx1">
                    <a:tint val="75000"/>
                  </a:schemeClr>
                </a:solidFill>
              </a:defRPr>
            </a:lvl3pPr>
            <a:lvl4pPr marL="1609298" indent="0" algn="ctr">
              <a:buNone/>
              <a:defRPr>
                <a:solidFill>
                  <a:schemeClr val="tx1">
                    <a:tint val="75000"/>
                  </a:schemeClr>
                </a:solidFill>
              </a:defRPr>
            </a:lvl4pPr>
            <a:lvl5pPr marL="2145731" indent="0" algn="ctr">
              <a:buNone/>
              <a:defRPr>
                <a:solidFill>
                  <a:schemeClr val="tx1">
                    <a:tint val="75000"/>
                  </a:schemeClr>
                </a:solidFill>
              </a:defRPr>
            </a:lvl5pPr>
            <a:lvl6pPr marL="2682164" indent="0" algn="ctr">
              <a:buNone/>
              <a:defRPr>
                <a:solidFill>
                  <a:schemeClr val="tx1">
                    <a:tint val="75000"/>
                  </a:schemeClr>
                </a:solidFill>
              </a:defRPr>
            </a:lvl6pPr>
            <a:lvl7pPr marL="3218597" indent="0" algn="ctr">
              <a:buNone/>
              <a:defRPr>
                <a:solidFill>
                  <a:schemeClr val="tx1">
                    <a:tint val="75000"/>
                  </a:schemeClr>
                </a:solidFill>
              </a:defRPr>
            </a:lvl7pPr>
            <a:lvl8pPr marL="3755029" indent="0" algn="ctr">
              <a:buNone/>
              <a:defRPr>
                <a:solidFill>
                  <a:schemeClr val="tx1">
                    <a:tint val="75000"/>
                  </a:schemeClr>
                </a:solidFill>
              </a:defRPr>
            </a:lvl8pPr>
            <a:lvl9pPr marL="4291462" indent="0" algn="ctr">
              <a:buNone/>
              <a:defRPr>
                <a:solidFill>
                  <a:schemeClr val="tx1">
                    <a:tint val="75000"/>
                  </a:schemeClr>
                </a:solidFill>
              </a:defRPr>
            </a:lvl9pPr>
          </a:lstStyle>
          <a:p>
            <a:r>
              <a:rPr lang="en-US" dirty="0" smtClean="0"/>
              <a:t>Click to edit Master subtitle style</a:t>
            </a:r>
            <a:endParaRPr lang="nl-BE" dirty="0"/>
          </a:p>
        </p:txBody>
      </p:sp>
      <p:sp>
        <p:nvSpPr>
          <p:cNvPr id="10" name="Content Placeholder 2"/>
          <p:cNvSpPr>
            <a:spLocks noGrp="1"/>
          </p:cNvSpPr>
          <p:nvPr>
            <p:ph idx="13"/>
          </p:nvPr>
        </p:nvSpPr>
        <p:spPr>
          <a:xfrm>
            <a:off x="540082" y="1141545"/>
            <a:ext cx="5928659" cy="4984620"/>
          </a:xfrm>
          <a:prstGeom prst="rect">
            <a:avLst/>
          </a:prstGeom>
        </p:spPr>
        <p:txBody>
          <a:bodyPr>
            <a:normAutofit/>
          </a:bodyPr>
          <a:lstStyle>
            <a:lvl1pPr>
              <a:defRPr sz="3300"/>
            </a:lvl1pPr>
            <a:lvl2pPr>
              <a:defRPr sz="2800"/>
            </a:lvl2pPr>
            <a:lvl3pPr>
              <a:defRPr sz="2300"/>
            </a:lvl3pPr>
            <a:lvl4pPr>
              <a:defRPr sz="2100"/>
            </a:lvl4pPr>
            <a:lvl5pPr>
              <a:defRPr sz="21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17" name="Title 1"/>
          <p:cNvSpPr>
            <a:spLocks noGrp="1"/>
          </p:cNvSpPr>
          <p:nvPr>
            <p:ph type="title"/>
          </p:nvPr>
        </p:nvSpPr>
        <p:spPr>
          <a:xfrm>
            <a:off x="495300" y="20622"/>
            <a:ext cx="8915400" cy="960107"/>
          </a:xfrm>
          <a:prstGeom prst="rect">
            <a:avLst/>
          </a:prstGeom>
        </p:spPr>
        <p:txBody>
          <a:bodyPr anchor="ctr"/>
          <a:lstStyle>
            <a:lvl1pPr>
              <a:defRPr>
                <a:solidFill>
                  <a:schemeClr val="accent1"/>
                </a:solidFill>
              </a:defRPr>
            </a:lvl1pPr>
          </a:lstStyle>
          <a:p>
            <a:r>
              <a:rPr lang="en-US" dirty="0" smtClean="0"/>
              <a:t>Click to edit Master title style</a:t>
            </a:r>
            <a:endParaRPr lang="nl-BE" dirty="0"/>
          </a:p>
        </p:txBody>
      </p:sp>
      <p:sp>
        <p:nvSpPr>
          <p:cNvPr id="18" name="Footer Placeholder 4"/>
          <p:cNvSpPr>
            <a:spLocks noGrp="1"/>
          </p:cNvSpPr>
          <p:nvPr>
            <p:ph type="ftr" sz="quarter" idx="3"/>
          </p:nvPr>
        </p:nvSpPr>
        <p:spPr>
          <a:xfrm>
            <a:off x="56456" y="6392521"/>
            <a:ext cx="8424936" cy="432048"/>
          </a:xfrm>
          <a:prstGeom prst="rect">
            <a:avLst/>
          </a:prstGeom>
        </p:spPr>
        <p:txBody>
          <a:bodyPr vert="horz" lIns="0" tIns="0" rIns="0" bIns="0" rtlCol="0" anchor="b"/>
          <a:lstStyle>
            <a:lvl1pPr algn="l">
              <a:defRPr lang="nl-BE" sz="800" i="1" smtClean="0">
                <a:solidFill>
                  <a:schemeClr val="tx1">
                    <a:tint val="75000"/>
                  </a:schemeClr>
                </a:solidFill>
              </a:defRPr>
            </a:lvl1pPr>
          </a:lstStyle>
          <a:p>
            <a:pPr defTabSz="914400"/>
            <a:r>
              <a:rPr>
                <a:solidFill>
                  <a:srgbClr val="000000">
                    <a:tint val="75000"/>
                  </a:srgbClr>
                </a:solidFill>
              </a:rPr>
              <a:t>Source:</a:t>
            </a:r>
            <a:endParaRPr dirty="0">
              <a:solidFill>
                <a:srgbClr val="000000">
                  <a:tint val="75000"/>
                </a:srgbClr>
              </a:solidFill>
            </a:endParaRPr>
          </a:p>
        </p:txBody>
      </p:sp>
    </p:spTree>
    <p:extLst>
      <p:ext uri="{BB962C8B-B14F-4D97-AF65-F5344CB8AC3E}">
        <p14:creationId xmlns:p14="http://schemas.microsoft.com/office/powerpoint/2010/main" val="2989312259"/>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15" name="Rounded Rectangle 14"/>
          <p:cNvSpPr>
            <a:spLocks/>
          </p:cNvSpPr>
          <p:nvPr userDrawn="1"/>
        </p:nvSpPr>
        <p:spPr bwMode="auto">
          <a:xfrm>
            <a:off x="4981691" y="1028738"/>
            <a:ext cx="4462240" cy="5301023"/>
          </a:xfrm>
          <a:prstGeom prst="roundRect">
            <a:avLst>
              <a:gd name="adj" fmla="val 1307"/>
            </a:avLst>
          </a:prstGeom>
          <a:solidFill>
            <a:schemeClr val="bg2"/>
          </a:solidFill>
          <a:ln w="12700" cap="flat" cmpd="sng" algn="ctr">
            <a:solidFill>
              <a:srgbClr val="C4D4E5"/>
            </a:solidFill>
            <a:prstDash val="solid"/>
            <a:round/>
            <a:headEnd type="none" w="med" len="med"/>
            <a:tailEnd type="none" w="med" len="med"/>
          </a:ln>
          <a:effectLst>
            <a:outerShdw blurRad="50800" dist="25400" dir="8100000" algn="tr" rotWithShape="0">
              <a:srgbClr val="C4D4E5"/>
            </a:outerShdw>
          </a:effectLst>
          <a:extLst/>
        </p:spPr>
        <p:txBody>
          <a:bodyPr vert="horz" wrap="square" lIns="107287" tIns="53643" rIns="107287" bIns="53643" numCol="1" rtlCol="0" anchor="t" anchorCtr="0" compatLnSpc="1">
            <a:prstTxWarp prst="textNoShape">
              <a:avLst/>
            </a:prstTxWarp>
          </a:bodyPr>
          <a:lstStyle/>
          <a:p>
            <a:pPr defTabSz="914400"/>
            <a:endParaRPr lang="nl-BE" sz="1800" dirty="0">
              <a:solidFill>
                <a:srgbClr val="000000"/>
              </a:solidFill>
            </a:endParaRPr>
          </a:p>
        </p:txBody>
      </p:sp>
      <p:sp>
        <p:nvSpPr>
          <p:cNvPr id="16" name="Content Placeholder 2"/>
          <p:cNvSpPr>
            <a:spLocks noGrp="1"/>
          </p:cNvSpPr>
          <p:nvPr>
            <p:ph idx="14"/>
          </p:nvPr>
        </p:nvSpPr>
        <p:spPr>
          <a:xfrm>
            <a:off x="5109018" y="1141545"/>
            <a:ext cx="4178894" cy="4984620"/>
          </a:xfrm>
          <a:prstGeom prst="rect">
            <a:avLst/>
          </a:prstGeom>
        </p:spPr>
        <p:txBody>
          <a:bodyPr>
            <a:normAutofit/>
          </a:bodyPr>
          <a:lstStyle>
            <a:lvl1pPr>
              <a:defRPr sz="3300"/>
            </a:lvl1pPr>
            <a:lvl2pPr>
              <a:defRPr sz="2800"/>
            </a:lvl2pPr>
            <a:lvl3pPr>
              <a:defRPr sz="2300"/>
            </a:lvl3pPr>
            <a:lvl4pPr>
              <a:defRPr sz="2100"/>
            </a:lvl4pPr>
            <a:lvl5pPr>
              <a:defRPr sz="21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5" name="Rounded Rectangle 4"/>
          <p:cNvSpPr>
            <a:spLocks/>
          </p:cNvSpPr>
          <p:nvPr userDrawn="1"/>
        </p:nvSpPr>
        <p:spPr bwMode="auto">
          <a:xfrm>
            <a:off x="412752" y="1028738"/>
            <a:ext cx="4462240" cy="5301023"/>
          </a:xfrm>
          <a:prstGeom prst="roundRect">
            <a:avLst>
              <a:gd name="adj" fmla="val 1307"/>
            </a:avLst>
          </a:prstGeom>
          <a:solidFill>
            <a:schemeClr val="bg2"/>
          </a:solidFill>
          <a:ln w="12700" cap="flat" cmpd="sng" algn="ctr">
            <a:solidFill>
              <a:srgbClr val="C4D4E5"/>
            </a:solidFill>
            <a:prstDash val="solid"/>
            <a:round/>
            <a:headEnd type="none" w="med" len="med"/>
            <a:tailEnd type="none" w="med" len="med"/>
          </a:ln>
          <a:effectLst>
            <a:outerShdw blurRad="50800" dist="25400" dir="8100000" algn="tr" rotWithShape="0">
              <a:srgbClr val="C4D4E5"/>
            </a:outerShdw>
          </a:effectLst>
          <a:extLst/>
        </p:spPr>
        <p:txBody>
          <a:bodyPr vert="horz" wrap="square" lIns="107287" tIns="53643" rIns="107287" bIns="53643" numCol="1" rtlCol="0" anchor="t" anchorCtr="0" compatLnSpc="1">
            <a:prstTxWarp prst="textNoShape">
              <a:avLst/>
            </a:prstTxWarp>
          </a:bodyPr>
          <a:lstStyle/>
          <a:p>
            <a:pPr defTabSz="914400"/>
            <a:endParaRPr lang="nl-BE" sz="1800" dirty="0">
              <a:solidFill>
                <a:srgbClr val="000000"/>
              </a:solidFill>
            </a:endParaRPr>
          </a:p>
        </p:txBody>
      </p:sp>
      <p:sp>
        <p:nvSpPr>
          <p:cNvPr id="10" name="Content Placeholder 2"/>
          <p:cNvSpPr>
            <a:spLocks noGrp="1"/>
          </p:cNvSpPr>
          <p:nvPr>
            <p:ph idx="13"/>
          </p:nvPr>
        </p:nvSpPr>
        <p:spPr>
          <a:xfrm>
            <a:off x="540079" y="1141545"/>
            <a:ext cx="4178894" cy="4984620"/>
          </a:xfrm>
          <a:prstGeom prst="rect">
            <a:avLst/>
          </a:prstGeom>
        </p:spPr>
        <p:txBody>
          <a:bodyPr>
            <a:normAutofit/>
          </a:bodyPr>
          <a:lstStyle>
            <a:lvl1pPr>
              <a:defRPr sz="3300"/>
            </a:lvl1pPr>
            <a:lvl2pPr>
              <a:defRPr sz="2800"/>
            </a:lvl2pPr>
            <a:lvl3pPr>
              <a:defRPr sz="2300"/>
            </a:lvl3pPr>
            <a:lvl4pPr>
              <a:defRPr sz="2100"/>
            </a:lvl4pPr>
            <a:lvl5pPr>
              <a:defRPr sz="21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17" name="Title 1"/>
          <p:cNvSpPr>
            <a:spLocks noGrp="1"/>
          </p:cNvSpPr>
          <p:nvPr>
            <p:ph type="title"/>
          </p:nvPr>
        </p:nvSpPr>
        <p:spPr>
          <a:xfrm>
            <a:off x="495300" y="20622"/>
            <a:ext cx="8915400" cy="960107"/>
          </a:xfrm>
          <a:prstGeom prst="rect">
            <a:avLst/>
          </a:prstGeom>
        </p:spPr>
        <p:txBody>
          <a:bodyPr anchor="ctr"/>
          <a:lstStyle>
            <a:lvl1pPr>
              <a:defRPr>
                <a:solidFill>
                  <a:schemeClr val="accent1"/>
                </a:solidFill>
              </a:defRPr>
            </a:lvl1pPr>
          </a:lstStyle>
          <a:p>
            <a:r>
              <a:rPr lang="en-US" dirty="0" smtClean="0"/>
              <a:t>Click to edit Master title style</a:t>
            </a:r>
            <a:endParaRPr lang="nl-BE" dirty="0"/>
          </a:p>
        </p:txBody>
      </p:sp>
      <p:sp>
        <p:nvSpPr>
          <p:cNvPr id="18" name="Footer Placeholder 4"/>
          <p:cNvSpPr>
            <a:spLocks noGrp="1"/>
          </p:cNvSpPr>
          <p:nvPr>
            <p:ph type="ftr" sz="quarter" idx="3"/>
          </p:nvPr>
        </p:nvSpPr>
        <p:spPr>
          <a:xfrm>
            <a:off x="56456" y="6392521"/>
            <a:ext cx="8424936" cy="432048"/>
          </a:xfrm>
          <a:prstGeom prst="rect">
            <a:avLst/>
          </a:prstGeom>
        </p:spPr>
        <p:txBody>
          <a:bodyPr vert="horz" lIns="0" tIns="0" rIns="0" bIns="0" rtlCol="0" anchor="b"/>
          <a:lstStyle>
            <a:lvl1pPr algn="l">
              <a:defRPr lang="nl-BE" sz="800" i="1" smtClean="0">
                <a:solidFill>
                  <a:schemeClr val="tx1">
                    <a:tint val="75000"/>
                  </a:schemeClr>
                </a:solidFill>
              </a:defRPr>
            </a:lvl1pPr>
          </a:lstStyle>
          <a:p>
            <a:pPr defTabSz="914400"/>
            <a:r>
              <a:rPr>
                <a:solidFill>
                  <a:srgbClr val="000000">
                    <a:tint val="75000"/>
                  </a:srgbClr>
                </a:solidFill>
              </a:rPr>
              <a:t>Source:</a:t>
            </a:r>
            <a:endParaRPr dirty="0">
              <a:solidFill>
                <a:srgbClr val="000000">
                  <a:tint val="75000"/>
                </a:srgbClr>
              </a:solidFill>
            </a:endParaRPr>
          </a:p>
        </p:txBody>
      </p:sp>
    </p:spTree>
    <p:extLst>
      <p:ext uri="{BB962C8B-B14F-4D97-AF65-F5344CB8AC3E}">
        <p14:creationId xmlns:p14="http://schemas.microsoft.com/office/powerpoint/2010/main" val="53813842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4201962888"/>
              </p:ext>
            </p:extLst>
          </p:nvPr>
        </p:nvGraphicFramePr>
        <p:xfrm>
          <a:off x="1724" y="2118"/>
          <a:ext cx="1719" cy="2116"/>
        </p:xfrm>
        <a:graphic>
          <a:graphicData uri="http://schemas.openxmlformats.org/presentationml/2006/ole">
            <mc:AlternateContent xmlns:mc="http://schemas.openxmlformats.org/markup-compatibility/2006">
              <mc:Choice xmlns:v="urn:schemas-microsoft-com:vml" Requires="v">
                <p:oleObj spid="_x0000_s136794" name="think-cell Slide" r:id="rId4" imgW="216" imgH="216" progId="TCLayout.ActiveDocument.1">
                  <p:embed/>
                </p:oleObj>
              </mc:Choice>
              <mc:Fallback>
                <p:oleObj name="think-cell Slide" r:id="rId4" imgW="216" imgH="216" progId="TCLayout.ActiveDocument.1">
                  <p:embed/>
                  <p:pic>
                    <p:nvPicPr>
                      <p:cNvPr id="0" name=""/>
                      <p:cNvPicPr/>
                      <p:nvPr/>
                    </p:nvPicPr>
                    <p:blipFill>
                      <a:blip r:embed="rId5"/>
                      <a:stretch>
                        <a:fillRect/>
                      </a:stretch>
                    </p:blipFill>
                    <p:spPr>
                      <a:xfrm>
                        <a:off x="1724" y="2118"/>
                        <a:ext cx="1719" cy="2116"/>
                      </a:xfrm>
                      <a:prstGeom prst="rect">
                        <a:avLst/>
                      </a:prstGeom>
                    </p:spPr>
                  </p:pic>
                </p:oleObj>
              </mc:Fallback>
            </mc:AlternateContent>
          </a:graphicData>
        </a:graphic>
      </p:graphicFrame>
      <p:sp>
        <p:nvSpPr>
          <p:cNvPr id="8" name="Rounded Rectangle 7"/>
          <p:cNvSpPr>
            <a:spLocks/>
          </p:cNvSpPr>
          <p:nvPr userDrawn="1"/>
        </p:nvSpPr>
        <p:spPr bwMode="auto">
          <a:xfrm>
            <a:off x="412750" y="989681"/>
            <a:ext cx="9096646" cy="5391648"/>
          </a:xfrm>
          <a:prstGeom prst="roundRect">
            <a:avLst>
              <a:gd name="adj" fmla="val 1307"/>
            </a:avLst>
          </a:prstGeom>
          <a:solidFill>
            <a:schemeClr val="bg2"/>
          </a:solidFill>
          <a:ln w="12700" cap="flat" cmpd="sng" algn="ctr">
            <a:solidFill>
              <a:srgbClr val="C4D4E5"/>
            </a:solidFill>
            <a:prstDash val="solid"/>
            <a:round/>
            <a:headEnd type="none" w="med" len="med"/>
            <a:tailEnd type="none" w="med" len="med"/>
          </a:ln>
          <a:effectLst>
            <a:outerShdw blurRad="50800" dist="25400" dir="8100000" algn="tr" rotWithShape="0">
              <a:srgbClr val="C4D4E5"/>
            </a:outerShdw>
          </a:effectLst>
          <a:extLst/>
        </p:spPr>
        <p:txBody>
          <a:bodyPr vert="horz" wrap="square" lIns="107287" tIns="53643" rIns="107287" bIns="53643" numCol="1" rtlCol="0" anchor="t" anchorCtr="0" compatLnSpc="1">
            <a:prstTxWarp prst="textNoShape">
              <a:avLst/>
            </a:prstTxWarp>
          </a:bodyPr>
          <a:lstStyle/>
          <a:p>
            <a:endParaRPr lang="nl-BE" dirty="0">
              <a:latin typeface="Segoe UI" panose="020B0502040204020203" pitchFamily="34" charset="0"/>
            </a:endParaRPr>
          </a:p>
        </p:txBody>
      </p:sp>
      <p:sp>
        <p:nvSpPr>
          <p:cNvPr id="9" name="Title 1"/>
          <p:cNvSpPr>
            <a:spLocks noGrp="1"/>
          </p:cNvSpPr>
          <p:nvPr>
            <p:ph type="title"/>
          </p:nvPr>
        </p:nvSpPr>
        <p:spPr>
          <a:xfrm>
            <a:off x="495300" y="20622"/>
            <a:ext cx="8915400" cy="960107"/>
          </a:xfrm>
          <a:prstGeom prst="rect">
            <a:avLst/>
          </a:prstGeom>
        </p:spPr>
        <p:txBody>
          <a:bodyPr anchor="ctr"/>
          <a:lstStyle>
            <a:lvl1pPr>
              <a:defRPr>
                <a:solidFill>
                  <a:schemeClr val="accent1"/>
                </a:solidFill>
              </a:defRPr>
            </a:lvl1pPr>
          </a:lstStyle>
          <a:p>
            <a:r>
              <a:rPr lang="en-US" dirty="0" smtClean="0"/>
              <a:t>Click to edit Master title style</a:t>
            </a:r>
            <a:endParaRPr lang="nl-BE" dirty="0"/>
          </a:p>
        </p:txBody>
      </p:sp>
      <p:sp>
        <p:nvSpPr>
          <p:cNvPr id="11" name="Content Placeholder 2"/>
          <p:cNvSpPr>
            <a:spLocks noGrp="1"/>
          </p:cNvSpPr>
          <p:nvPr>
            <p:ph idx="1"/>
          </p:nvPr>
        </p:nvSpPr>
        <p:spPr>
          <a:xfrm>
            <a:off x="495300" y="1141545"/>
            <a:ext cx="8915400" cy="4984620"/>
          </a:xfrm>
          <a:prstGeom prst="rect">
            <a:avLst/>
          </a:prstGeom>
        </p:spPr>
        <p:txBody>
          <a:bodyPr>
            <a:normAutofit/>
          </a:bodyPr>
          <a:lstStyle>
            <a:lvl1pPr>
              <a:defRPr sz="3300"/>
            </a:lvl1pPr>
            <a:lvl2pPr>
              <a:defRPr sz="2800"/>
            </a:lvl2pPr>
            <a:lvl3pPr>
              <a:defRPr sz="2300"/>
            </a:lvl3pPr>
            <a:lvl4pPr>
              <a:defRPr sz="2100"/>
            </a:lvl4pPr>
            <a:lvl5pPr>
              <a:defRPr sz="21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13" name="Footer Placeholder 4"/>
          <p:cNvSpPr>
            <a:spLocks noGrp="1"/>
          </p:cNvSpPr>
          <p:nvPr>
            <p:ph type="ftr" sz="quarter" idx="3"/>
          </p:nvPr>
        </p:nvSpPr>
        <p:spPr>
          <a:xfrm>
            <a:off x="56456" y="6392521"/>
            <a:ext cx="8424936" cy="432048"/>
          </a:xfrm>
          <a:prstGeom prst="rect">
            <a:avLst/>
          </a:prstGeom>
        </p:spPr>
        <p:txBody>
          <a:bodyPr vert="horz" lIns="0" tIns="0" rIns="0" bIns="0" rtlCol="0" anchor="b"/>
          <a:lstStyle>
            <a:lvl1pPr algn="l">
              <a:defRPr lang="nl-BE" sz="800" i="1" smtClean="0">
                <a:solidFill>
                  <a:schemeClr val="tx1">
                    <a:tint val="75000"/>
                  </a:schemeClr>
                </a:solidFill>
              </a:defRPr>
            </a:lvl1pPr>
          </a:lstStyle>
          <a:p>
            <a:r>
              <a:rPr lang="nl-BE" smtClean="0"/>
              <a:t>Source:</a:t>
            </a:r>
            <a:endParaRPr lang="nl-BE" dirty="0"/>
          </a:p>
        </p:txBody>
      </p:sp>
    </p:spTree>
    <p:extLst>
      <p:ext uri="{BB962C8B-B14F-4D97-AF65-F5344CB8AC3E}">
        <p14:creationId xmlns:p14="http://schemas.microsoft.com/office/powerpoint/2010/main" val="572764226"/>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sp>
        <p:nvSpPr>
          <p:cNvPr id="15" name="Rounded Rectangle 14"/>
          <p:cNvSpPr>
            <a:spLocks/>
          </p:cNvSpPr>
          <p:nvPr userDrawn="1"/>
        </p:nvSpPr>
        <p:spPr bwMode="auto">
          <a:xfrm>
            <a:off x="4981691" y="1213403"/>
            <a:ext cx="4462240" cy="5116359"/>
          </a:xfrm>
          <a:prstGeom prst="roundRect">
            <a:avLst>
              <a:gd name="adj" fmla="val 1307"/>
            </a:avLst>
          </a:prstGeom>
          <a:solidFill>
            <a:schemeClr val="bg2"/>
          </a:solidFill>
          <a:ln w="12700" cap="flat" cmpd="sng" algn="ctr">
            <a:solidFill>
              <a:srgbClr val="C4D4E5"/>
            </a:solidFill>
            <a:prstDash val="solid"/>
            <a:round/>
            <a:headEnd type="none" w="med" len="med"/>
            <a:tailEnd type="none" w="med" len="med"/>
          </a:ln>
          <a:effectLst>
            <a:outerShdw blurRad="50800" dist="25400" dir="8100000" algn="tr" rotWithShape="0">
              <a:srgbClr val="C4D4E5"/>
            </a:outerShdw>
          </a:effectLst>
          <a:extLst/>
        </p:spPr>
        <p:txBody>
          <a:bodyPr vert="horz" wrap="square" lIns="107287" tIns="53643" rIns="107287" bIns="53643" numCol="1" rtlCol="0" anchor="t" anchorCtr="0" compatLnSpc="1">
            <a:prstTxWarp prst="textNoShape">
              <a:avLst/>
            </a:prstTxWarp>
          </a:bodyPr>
          <a:lstStyle/>
          <a:p>
            <a:pPr defTabSz="914400"/>
            <a:endParaRPr lang="nl-BE" sz="1800" dirty="0">
              <a:solidFill>
                <a:srgbClr val="000000"/>
              </a:solidFill>
            </a:endParaRPr>
          </a:p>
        </p:txBody>
      </p:sp>
      <p:sp>
        <p:nvSpPr>
          <p:cNvPr id="5" name="Rounded Rectangle 4"/>
          <p:cNvSpPr>
            <a:spLocks/>
          </p:cNvSpPr>
          <p:nvPr userDrawn="1"/>
        </p:nvSpPr>
        <p:spPr bwMode="auto">
          <a:xfrm>
            <a:off x="412752" y="1213403"/>
            <a:ext cx="4462240" cy="5116359"/>
          </a:xfrm>
          <a:prstGeom prst="roundRect">
            <a:avLst>
              <a:gd name="adj" fmla="val 1307"/>
            </a:avLst>
          </a:prstGeom>
          <a:solidFill>
            <a:schemeClr val="bg2"/>
          </a:solidFill>
          <a:ln w="12700" cap="flat" cmpd="sng" algn="ctr">
            <a:solidFill>
              <a:srgbClr val="C4D4E5"/>
            </a:solidFill>
            <a:prstDash val="solid"/>
            <a:round/>
            <a:headEnd type="none" w="med" len="med"/>
            <a:tailEnd type="none" w="med" len="med"/>
          </a:ln>
          <a:effectLst>
            <a:outerShdw blurRad="50800" dist="25400" dir="8100000" algn="tr" rotWithShape="0">
              <a:srgbClr val="C4D4E5"/>
            </a:outerShdw>
          </a:effectLst>
          <a:extLst/>
        </p:spPr>
        <p:txBody>
          <a:bodyPr vert="horz" wrap="square" lIns="107287" tIns="53643" rIns="107287" bIns="53643" numCol="1" rtlCol="0" anchor="t" anchorCtr="0" compatLnSpc="1">
            <a:prstTxWarp prst="textNoShape">
              <a:avLst/>
            </a:prstTxWarp>
          </a:bodyPr>
          <a:lstStyle/>
          <a:p>
            <a:pPr defTabSz="914400"/>
            <a:endParaRPr lang="nl-BE" sz="1800" dirty="0">
              <a:solidFill>
                <a:srgbClr val="000000"/>
              </a:solidFill>
            </a:endParaRPr>
          </a:p>
        </p:txBody>
      </p:sp>
      <p:sp>
        <p:nvSpPr>
          <p:cNvPr id="10" name="Content Placeholder 2"/>
          <p:cNvSpPr>
            <a:spLocks noGrp="1"/>
          </p:cNvSpPr>
          <p:nvPr>
            <p:ph idx="13"/>
          </p:nvPr>
        </p:nvSpPr>
        <p:spPr>
          <a:xfrm>
            <a:off x="540079" y="1604797"/>
            <a:ext cx="4178894" cy="4706032"/>
          </a:xfrm>
          <a:prstGeom prst="rect">
            <a:avLst/>
          </a:prstGeom>
        </p:spPr>
        <p:txBody>
          <a:bodyPr>
            <a:normAutofit/>
          </a:bodyPr>
          <a:lstStyle>
            <a:lvl1pPr>
              <a:defRPr sz="2100"/>
            </a:lvl1pPr>
            <a:lvl2pPr>
              <a:defRPr sz="1900"/>
            </a:lvl2pPr>
            <a:lvl3pPr>
              <a:defRPr sz="1600"/>
            </a:lvl3pPr>
            <a:lvl4pPr>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11" name="Content Placeholder 2"/>
          <p:cNvSpPr>
            <a:spLocks noGrp="1"/>
          </p:cNvSpPr>
          <p:nvPr>
            <p:ph idx="14"/>
          </p:nvPr>
        </p:nvSpPr>
        <p:spPr>
          <a:xfrm>
            <a:off x="5135132" y="1604797"/>
            <a:ext cx="4178894" cy="4706032"/>
          </a:xfrm>
          <a:prstGeom prst="rect">
            <a:avLst/>
          </a:prstGeom>
        </p:spPr>
        <p:txBody>
          <a:bodyPr>
            <a:normAutofit/>
          </a:bodyPr>
          <a:lstStyle>
            <a:lvl1pPr>
              <a:defRPr sz="2100"/>
            </a:lvl1pPr>
            <a:lvl2pPr>
              <a:defRPr sz="1900"/>
            </a:lvl2pPr>
            <a:lvl3pPr>
              <a:defRPr sz="1600"/>
            </a:lvl3pPr>
            <a:lvl4pPr>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14" name="Title 1"/>
          <p:cNvSpPr txBox="1">
            <a:spLocks/>
          </p:cNvSpPr>
          <p:nvPr userDrawn="1"/>
        </p:nvSpPr>
        <p:spPr>
          <a:xfrm>
            <a:off x="522997" y="1021382"/>
            <a:ext cx="4195981" cy="487411"/>
          </a:xfrm>
          <a:prstGeom prst="rect">
            <a:avLst/>
          </a:prstGeom>
          <a:solidFill>
            <a:srgbClr val="3E8FCD"/>
          </a:soli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107287" tIns="53643" rIns="107287" bIns="53643" numCol="1" rtlCol="0" anchor="t" anchorCtr="0" compatLnSpc="1">
            <a:prstTxWarp prst="textNoShape">
              <a:avLst/>
            </a:prstTxWarp>
          </a:bodyPr>
          <a:lstStyle>
            <a:defPPr>
              <a:defRPr lang="nl-BE"/>
            </a:defPPr>
            <a:lvl1pPr algn="ctr">
              <a:defRPr sz="1200" b="1">
                <a:solidFill>
                  <a:schemeClr val="bg2"/>
                </a:solidFill>
                <a:latin typeface="Segoe UI" panose="020B0502040204020203" pitchFamily="34" charset="0"/>
              </a:defRPr>
            </a:lvl1pPr>
          </a:lstStyle>
          <a:p>
            <a:pPr defTabSz="914400"/>
            <a:endParaRPr lang="en-US" sz="1900" dirty="0">
              <a:solidFill>
                <a:srgbClr val="FFFFFF"/>
              </a:solidFill>
            </a:endParaRPr>
          </a:p>
        </p:txBody>
      </p:sp>
      <p:sp>
        <p:nvSpPr>
          <p:cNvPr id="17" name="Title 1"/>
          <p:cNvSpPr txBox="1">
            <a:spLocks/>
          </p:cNvSpPr>
          <p:nvPr userDrawn="1"/>
        </p:nvSpPr>
        <p:spPr>
          <a:xfrm>
            <a:off x="5125508" y="1021382"/>
            <a:ext cx="4195981" cy="487411"/>
          </a:xfrm>
          <a:prstGeom prst="rect">
            <a:avLst/>
          </a:prstGeom>
          <a:solidFill>
            <a:srgbClr val="3E8FCD"/>
          </a:soli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107287" tIns="53643" rIns="107287" bIns="53643" numCol="1" rtlCol="0" anchor="t" anchorCtr="0" compatLnSpc="1">
            <a:prstTxWarp prst="textNoShape">
              <a:avLst/>
            </a:prstTxWarp>
          </a:bodyPr>
          <a:lstStyle>
            <a:defPPr>
              <a:defRPr lang="nl-BE"/>
            </a:defPPr>
            <a:lvl1pPr algn="ctr">
              <a:defRPr sz="1200" b="1">
                <a:solidFill>
                  <a:schemeClr val="bg2"/>
                </a:solidFill>
                <a:latin typeface="Segoe UI" panose="020B0502040204020203" pitchFamily="34" charset="0"/>
              </a:defRPr>
            </a:lvl1pPr>
          </a:lstStyle>
          <a:p>
            <a:pPr defTabSz="914400"/>
            <a:endParaRPr lang="en-US" sz="1800" dirty="0">
              <a:solidFill>
                <a:srgbClr val="FFFFFF"/>
              </a:solidFill>
            </a:endParaRPr>
          </a:p>
        </p:txBody>
      </p:sp>
      <p:sp>
        <p:nvSpPr>
          <p:cNvPr id="4" name="TextBox 3"/>
          <p:cNvSpPr txBox="1"/>
          <p:nvPr userDrawn="1"/>
        </p:nvSpPr>
        <p:spPr>
          <a:xfrm>
            <a:off x="128464" y="2420888"/>
            <a:ext cx="1440160" cy="369332"/>
          </a:xfrm>
          <a:prstGeom prst="rect">
            <a:avLst/>
          </a:prstGeom>
          <a:noFill/>
        </p:spPr>
        <p:txBody>
          <a:bodyPr wrap="square" rtlCol="0">
            <a:spAutoFit/>
          </a:bodyPr>
          <a:lstStyle/>
          <a:p>
            <a:pPr defTabSz="914400"/>
            <a:endParaRPr lang="nl-BE" sz="1800" b="1" dirty="0" err="1" smtClean="0">
              <a:solidFill>
                <a:srgbClr val="FFFFFF"/>
              </a:solidFill>
            </a:endParaRPr>
          </a:p>
        </p:txBody>
      </p:sp>
      <p:sp>
        <p:nvSpPr>
          <p:cNvPr id="29" name="Text Placeholder 28"/>
          <p:cNvSpPr>
            <a:spLocks noGrp="1"/>
          </p:cNvSpPr>
          <p:nvPr>
            <p:ph type="body" sz="quarter" idx="15"/>
          </p:nvPr>
        </p:nvSpPr>
        <p:spPr>
          <a:xfrm>
            <a:off x="632521" y="1073462"/>
            <a:ext cx="3960440" cy="383249"/>
          </a:xfrm>
          <a:prstGeom prst="rect">
            <a:avLst/>
          </a:prstGeom>
        </p:spPr>
        <p:txBody>
          <a:bodyPr>
            <a:noAutofit/>
          </a:bodyPr>
          <a:lstStyle>
            <a:lvl1pPr marL="0" indent="0">
              <a:buNone/>
              <a:defRPr sz="2000" b="1">
                <a:solidFill>
                  <a:schemeClr val="bg1"/>
                </a:solidFill>
                <a:latin typeface="+mj-lt"/>
              </a:defRPr>
            </a:lvl1pPr>
            <a:lvl2pPr>
              <a:defRPr sz="1600" b="1">
                <a:solidFill>
                  <a:schemeClr val="bg1"/>
                </a:solidFill>
                <a:latin typeface="+mj-lt"/>
              </a:defRPr>
            </a:lvl2pPr>
            <a:lvl3pPr>
              <a:defRPr sz="1400" b="1">
                <a:solidFill>
                  <a:schemeClr val="bg1"/>
                </a:solidFill>
                <a:latin typeface="+mj-lt"/>
              </a:defRPr>
            </a:lvl3pPr>
            <a:lvl4pPr>
              <a:defRPr sz="1400" b="1">
                <a:solidFill>
                  <a:schemeClr val="bg1"/>
                </a:solidFill>
                <a:latin typeface="+mj-lt"/>
              </a:defRPr>
            </a:lvl4pPr>
            <a:lvl5pPr>
              <a:defRPr sz="1400" b="1">
                <a:solidFill>
                  <a:schemeClr val="bg1"/>
                </a:solidFill>
                <a:latin typeface="+mj-lt"/>
              </a:defRPr>
            </a:lvl5pPr>
          </a:lstStyle>
          <a:p>
            <a:pPr lvl="0"/>
            <a:r>
              <a:rPr lang="en-US" dirty="0" smtClean="0"/>
              <a:t>Click to edit Master text styles</a:t>
            </a:r>
          </a:p>
        </p:txBody>
      </p:sp>
      <p:sp>
        <p:nvSpPr>
          <p:cNvPr id="30" name="Text Placeholder 28"/>
          <p:cNvSpPr>
            <a:spLocks noGrp="1"/>
          </p:cNvSpPr>
          <p:nvPr>
            <p:ph type="body" sz="quarter" idx="16"/>
          </p:nvPr>
        </p:nvSpPr>
        <p:spPr>
          <a:xfrm>
            <a:off x="5232591" y="1073462"/>
            <a:ext cx="3960440" cy="383249"/>
          </a:xfrm>
          <a:prstGeom prst="rect">
            <a:avLst/>
          </a:prstGeom>
        </p:spPr>
        <p:txBody>
          <a:bodyPr>
            <a:noAutofit/>
          </a:bodyPr>
          <a:lstStyle>
            <a:lvl1pPr marL="0" indent="0">
              <a:buNone/>
              <a:defRPr sz="2000" b="1">
                <a:solidFill>
                  <a:schemeClr val="bg1"/>
                </a:solidFill>
                <a:latin typeface="+mj-lt"/>
              </a:defRPr>
            </a:lvl1pPr>
            <a:lvl2pPr>
              <a:defRPr sz="1600" b="1">
                <a:solidFill>
                  <a:schemeClr val="bg1"/>
                </a:solidFill>
                <a:latin typeface="+mj-lt"/>
              </a:defRPr>
            </a:lvl2pPr>
            <a:lvl3pPr>
              <a:defRPr sz="1400" b="1">
                <a:solidFill>
                  <a:schemeClr val="bg1"/>
                </a:solidFill>
                <a:latin typeface="+mj-lt"/>
              </a:defRPr>
            </a:lvl3pPr>
            <a:lvl4pPr>
              <a:defRPr sz="1400" b="1">
                <a:solidFill>
                  <a:schemeClr val="bg1"/>
                </a:solidFill>
                <a:latin typeface="+mj-lt"/>
              </a:defRPr>
            </a:lvl4pPr>
            <a:lvl5pPr>
              <a:defRPr sz="1400" b="1">
                <a:solidFill>
                  <a:schemeClr val="bg1"/>
                </a:solidFill>
                <a:latin typeface="+mj-lt"/>
              </a:defRPr>
            </a:lvl5pPr>
          </a:lstStyle>
          <a:p>
            <a:pPr lvl="0"/>
            <a:r>
              <a:rPr lang="en-US" dirty="0" smtClean="0"/>
              <a:t>Click to edit Master text styles</a:t>
            </a:r>
          </a:p>
        </p:txBody>
      </p:sp>
      <p:sp>
        <p:nvSpPr>
          <p:cNvPr id="31" name="Title 1"/>
          <p:cNvSpPr>
            <a:spLocks noGrp="1"/>
          </p:cNvSpPr>
          <p:nvPr>
            <p:ph type="title"/>
          </p:nvPr>
        </p:nvSpPr>
        <p:spPr>
          <a:xfrm>
            <a:off x="495300" y="20622"/>
            <a:ext cx="8915400" cy="960107"/>
          </a:xfrm>
          <a:prstGeom prst="rect">
            <a:avLst/>
          </a:prstGeom>
        </p:spPr>
        <p:txBody>
          <a:bodyPr anchor="ctr"/>
          <a:lstStyle>
            <a:lvl1pPr>
              <a:defRPr>
                <a:solidFill>
                  <a:schemeClr val="accent1"/>
                </a:solidFill>
              </a:defRPr>
            </a:lvl1pPr>
          </a:lstStyle>
          <a:p>
            <a:r>
              <a:rPr lang="en-US" dirty="0" smtClean="0"/>
              <a:t>Click to edit Master title style</a:t>
            </a:r>
            <a:endParaRPr lang="nl-BE" dirty="0"/>
          </a:p>
        </p:txBody>
      </p:sp>
      <p:sp>
        <p:nvSpPr>
          <p:cNvPr id="32" name="Footer Placeholder 4"/>
          <p:cNvSpPr>
            <a:spLocks noGrp="1"/>
          </p:cNvSpPr>
          <p:nvPr>
            <p:ph type="ftr" sz="quarter" idx="3"/>
          </p:nvPr>
        </p:nvSpPr>
        <p:spPr>
          <a:xfrm>
            <a:off x="56456" y="6392521"/>
            <a:ext cx="8424936" cy="432048"/>
          </a:xfrm>
          <a:prstGeom prst="rect">
            <a:avLst/>
          </a:prstGeom>
        </p:spPr>
        <p:txBody>
          <a:bodyPr vert="horz" lIns="0" tIns="0" rIns="0" bIns="0" rtlCol="0" anchor="b"/>
          <a:lstStyle>
            <a:lvl1pPr algn="l">
              <a:defRPr lang="nl-BE" sz="800" i="1" smtClean="0">
                <a:solidFill>
                  <a:schemeClr val="tx1">
                    <a:tint val="75000"/>
                  </a:schemeClr>
                </a:solidFill>
              </a:defRPr>
            </a:lvl1pPr>
          </a:lstStyle>
          <a:p>
            <a:pPr defTabSz="914400"/>
            <a:r>
              <a:rPr>
                <a:solidFill>
                  <a:srgbClr val="000000">
                    <a:tint val="75000"/>
                  </a:srgbClr>
                </a:solidFill>
              </a:rPr>
              <a:t>Source:</a:t>
            </a:r>
            <a:endParaRPr dirty="0">
              <a:solidFill>
                <a:srgbClr val="000000">
                  <a:tint val="75000"/>
                </a:srgbClr>
              </a:solidFill>
            </a:endParaRPr>
          </a:p>
        </p:txBody>
      </p:sp>
    </p:spTree>
    <p:extLst>
      <p:ext uri="{BB962C8B-B14F-4D97-AF65-F5344CB8AC3E}">
        <p14:creationId xmlns:p14="http://schemas.microsoft.com/office/powerpoint/2010/main" val="3083260239"/>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9" name="Rounded Rectangle 8"/>
          <p:cNvSpPr>
            <a:spLocks/>
          </p:cNvSpPr>
          <p:nvPr userDrawn="1"/>
        </p:nvSpPr>
        <p:spPr bwMode="auto">
          <a:xfrm>
            <a:off x="412754" y="1028733"/>
            <a:ext cx="9031179" cy="2592288"/>
          </a:xfrm>
          <a:prstGeom prst="roundRect">
            <a:avLst>
              <a:gd name="adj" fmla="val 1307"/>
            </a:avLst>
          </a:prstGeom>
          <a:solidFill>
            <a:schemeClr val="bg2"/>
          </a:solidFill>
          <a:ln w="12700" cap="flat" cmpd="sng" algn="ctr">
            <a:solidFill>
              <a:srgbClr val="C4D4E5"/>
            </a:solidFill>
            <a:prstDash val="solid"/>
            <a:round/>
            <a:headEnd type="none" w="med" len="med"/>
            <a:tailEnd type="none" w="med" len="med"/>
          </a:ln>
          <a:effectLst>
            <a:outerShdw blurRad="50800" dist="25400" dir="8100000" algn="tr" rotWithShape="0">
              <a:srgbClr val="C4D4E5"/>
            </a:outerShdw>
          </a:effectLst>
          <a:extLst/>
        </p:spPr>
        <p:txBody>
          <a:bodyPr vert="horz" wrap="square" lIns="107287" tIns="53643" rIns="107287" bIns="53643" numCol="1" rtlCol="0" anchor="t" anchorCtr="0" compatLnSpc="1">
            <a:prstTxWarp prst="textNoShape">
              <a:avLst/>
            </a:prstTxWarp>
          </a:bodyPr>
          <a:lstStyle/>
          <a:p>
            <a:pPr defTabSz="914400"/>
            <a:endParaRPr lang="nl-BE" sz="1800" dirty="0">
              <a:solidFill>
                <a:srgbClr val="000000"/>
              </a:solidFill>
            </a:endParaRPr>
          </a:p>
        </p:txBody>
      </p:sp>
      <p:sp>
        <p:nvSpPr>
          <p:cNvPr id="5" name="Rounded Rectangle 4"/>
          <p:cNvSpPr>
            <a:spLocks/>
          </p:cNvSpPr>
          <p:nvPr userDrawn="1"/>
        </p:nvSpPr>
        <p:spPr bwMode="auto">
          <a:xfrm>
            <a:off x="412754" y="3717039"/>
            <a:ext cx="9031179" cy="2592289"/>
          </a:xfrm>
          <a:prstGeom prst="roundRect">
            <a:avLst>
              <a:gd name="adj" fmla="val 1307"/>
            </a:avLst>
          </a:prstGeom>
          <a:solidFill>
            <a:schemeClr val="bg2"/>
          </a:solidFill>
          <a:ln w="12700" cap="flat" cmpd="sng" algn="ctr">
            <a:solidFill>
              <a:srgbClr val="C4D4E5"/>
            </a:solidFill>
            <a:prstDash val="solid"/>
            <a:round/>
            <a:headEnd type="none" w="med" len="med"/>
            <a:tailEnd type="none" w="med" len="med"/>
          </a:ln>
          <a:effectLst>
            <a:outerShdw blurRad="50800" dist="25400" dir="8100000" algn="tr" rotWithShape="0">
              <a:srgbClr val="C4D4E5"/>
            </a:outerShdw>
          </a:effectLst>
          <a:extLst/>
        </p:spPr>
        <p:txBody>
          <a:bodyPr vert="horz" wrap="square" lIns="107287" tIns="53643" rIns="107287" bIns="53643" numCol="1" rtlCol="0" anchor="t" anchorCtr="0" compatLnSpc="1">
            <a:prstTxWarp prst="textNoShape">
              <a:avLst/>
            </a:prstTxWarp>
          </a:bodyPr>
          <a:lstStyle/>
          <a:p>
            <a:pPr defTabSz="914400"/>
            <a:endParaRPr lang="nl-BE" sz="1800" dirty="0">
              <a:solidFill>
                <a:srgbClr val="000000"/>
              </a:solidFill>
            </a:endParaRPr>
          </a:p>
        </p:txBody>
      </p:sp>
      <p:sp>
        <p:nvSpPr>
          <p:cNvPr id="10" name="Content Placeholder 2"/>
          <p:cNvSpPr>
            <a:spLocks noGrp="1"/>
          </p:cNvSpPr>
          <p:nvPr>
            <p:ph idx="13"/>
          </p:nvPr>
        </p:nvSpPr>
        <p:spPr>
          <a:xfrm>
            <a:off x="540081" y="3856622"/>
            <a:ext cx="8781407" cy="2313121"/>
          </a:xfrm>
          <a:prstGeom prst="rect">
            <a:avLst/>
          </a:prstGeom>
        </p:spPr>
        <p:txBody>
          <a:bodyPr>
            <a:noAutofit/>
          </a:bodyPr>
          <a:lstStyle>
            <a:lvl1pPr>
              <a:defRPr sz="2100"/>
            </a:lvl1pPr>
            <a:lvl2pPr>
              <a:defRPr sz="1900"/>
            </a:lvl2pPr>
            <a:lvl3pPr>
              <a:defRPr sz="1600"/>
            </a:lvl3pPr>
            <a:lvl4pPr>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11" name="Content Placeholder 2"/>
          <p:cNvSpPr>
            <a:spLocks noGrp="1"/>
          </p:cNvSpPr>
          <p:nvPr>
            <p:ph idx="14"/>
          </p:nvPr>
        </p:nvSpPr>
        <p:spPr>
          <a:xfrm>
            <a:off x="540081" y="1192305"/>
            <a:ext cx="8781407" cy="2265157"/>
          </a:xfrm>
          <a:prstGeom prst="rect">
            <a:avLst/>
          </a:prstGeom>
        </p:spPr>
        <p:txBody>
          <a:bodyPr>
            <a:noAutofit/>
          </a:bodyPr>
          <a:lstStyle>
            <a:lvl1pPr>
              <a:defRPr sz="2100"/>
            </a:lvl1pPr>
            <a:lvl2pPr>
              <a:defRPr sz="1900"/>
            </a:lvl2pPr>
            <a:lvl3pPr>
              <a:defRPr sz="1600"/>
            </a:lvl3pPr>
            <a:lvl4pPr>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17" name="Title 1"/>
          <p:cNvSpPr>
            <a:spLocks noGrp="1"/>
          </p:cNvSpPr>
          <p:nvPr>
            <p:ph type="title"/>
          </p:nvPr>
        </p:nvSpPr>
        <p:spPr>
          <a:xfrm>
            <a:off x="495300" y="20622"/>
            <a:ext cx="8915400" cy="960107"/>
          </a:xfrm>
          <a:prstGeom prst="rect">
            <a:avLst/>
          </a:prstGeom>
        </p:spPr>
        <p:txBody>
          <a:bodyPr anchor="ctr"/>
          <a:lstStyle>
            <a:lvl1pPr>
              <a:defRPr>
                <a:solidFill>
                  <a:schemeClr val="accent1"/>
                </a:solidFill>
              </a:defRPr>
            </a:lvl1pPr>
          </a:lstStyle>
          <a:p>
            <a:r>
              <a:rPr lang="en-US" dirty="0" smtClean="0"/>
              <a:t>Click to edit Master title style</a:t>
            </a:r>
            <a:endParaRPr lang="nl-BE" dirty="0"/>
          </a:p>
        </p:txBody>
      </p:sp>
      <p:sp>
        <p:nvSpPr>
          <p:cNvPr id="18" name="Footer Placeholder 4"/>
          <p:cNvSpPr>
            <a:spLocks noGrp="1"/>
          </p:cNvSpPr>
          <p:nvPr>
            <p:ph type="ftr" sz="quarter" idx="3"/>
          </p:nvPr>
        </p:nvSpPr>
        <p:spPr>
          <a:xfrm>
            <a:off x="56456" y="6392521"/>
            <a:ext cx="8424936" cy="432048"/>
          </a:xfrm>
          <a:prstGeom prst="rect">
            <a:avLst/>
          </a:prstGeom>
        </p:spPr>
        <p:txBody>
          <a:bodyPr vert="horz" lIns="0" tIns="0" rIns="0" bIns="0" rtlCol="0" anchor="b"/>
          <a:lstStyle>
            <a:lvl1pPr algn="l">
              <a:defRPr lang="nl-BE" sz="800" i="1" smtClean="0">
                <a:solidFill>
                  <a:schemeClr val="tx1">
                    <a:tint val="75000"/>
                  </a:schemeClr>
                </a:solidFill>
              </a:defRPr>
            </a:lvl1pPr>
          </a:lstStyle>
          <a:p>
            <a:pPr defTabSz="914400"/>
            <a:r>
              <a:rPr>
                <a:solidFill>
                  <a:srgbClr val="000000">
                    <a:tint val="75000"/>
                  </a:srgbClr>
                </a:solidFill>
              </a:rPr>
              <a:t>Source:</a:t>
            </a:r>
            <a:endParaRPr dirty="0">
              <a:solidFill>
                <a:srgbClr val="000000">
                  <a:tint val="75000"/>
                </a:srgbClr>
              </a:solidFill>
            </a:endParaRPr>
          </a:p>
        </p:txBody>
      </p:sp>
    </p:spTree>
    <p:extLst>
      <p:ext uri="{BB962C8B-B14F-4D97-AF65-F5344CB8AC3E}">
        <p14:creationId xmlns:p14="http://schemas.microsoft.com/office/powerpoint/2010/main" val="1323466908"/>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724" y="2118"/>
          <a:ext cx="1719" cy="2116"/>
        </p:xfrm>
        <a:graphic>
          <a:graphicData uri="http://schemas.openxmlformats.org/presentationml/2006/ole">
            <mc:AlternateContent xmlns:mc="http://schemas.openxmlformats.org/markup-compatibility/2006">
              <mc:Choice xmlns:v="urn:schemas-microsoft-com:vml" Requires="v">
                <p:oleObj spid="_x0000_s330771" name="think-cell Slide" r:id="rId4" imgW="216" imgH="216" progId="TCLayout.ActiveDocument.1">
                  <p:embed/>
                </p:oleObj>
              </mc:Choice>
              <mc:Fallback>
                <p:oleObj name="think-cell Slide" r:id="rId4" imgW="216" imgH="216" progId="TCLayout.ActiveDocument.1">
                  <p:embed/>
                  <p:pic>
                    <p:nvPicPr>
                      <p:cNvPr id="0" name=""/>
                      <p:cNvPicPr/>
                      <p:nvPr/>
                    </p:nvPicPr>
                    <p:blipFill>
                      <a:blip r:embed="rId5"/>
                      <a:stretch>
                        <a:fillRect/>
                      </a:stretch>
                    </p:blipFill>
                    <p:spPr>
                      <a:xfrm>
                        <a:off x="1724" y="2118"/>
                        <a:ext cx="1719" cy="2116"/>
                      </a:xfrm>
                      <a:prstGeom prst="rect">
                        <a:avLst/>
                      </a:prstGeom>
                    </p:spPr>
                  </p:pic>
                </p:oleObj>
              </mc:Fallback>
            </mc:AlternateContent>
          </a:graphicData>
        </a:graphic>
      </p:graphicFrame>
      <p:pic>
        <p:nvPicPr>
          <p:cNvPr id="4" name="Picture 2"/>
          <p:cNvPicPr>
            <a:picLocks noChangeAspect="1" noChangeArrowheads="1"/>
          </p:cNvPicPr>
          <p:nvPr userDrawn="1"/>
        </p:nvPicPr>
        <p:blipFill rotWithShape="1">
          <a:blip r:embed="rId6" cstate="print">
            <a:extLst>
              <a:ext uri="{28A0092B-C50C-407E-A947-70E740481C1C}">
                <a14:useLocalDpi xmlns:a14="http://schemas.microsoft.com/office/drawing/2010/main" val="0"/>
              </a:ext>
            </a:extLst>
          </a:blip>
          <a:srcRect l="15036" t="52703" r="15036" b="-5856"/>
          <a:stretch/>
        </p:blipFill>
        <p:spPr bwMode="auto">
          <a:xfrm>
            <a:off x="1" y="0"/>
            <a:ext cx="9905998" cy="1141544"/>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a:spLocks/>
          </p:cNvSpPr>
          <p:nvPr userDrawn="1"/>
        </p:nvSpPr>
        <p:spPr bwMode="auto">
          <a:xfrm>
            <a:off x="412750" y="989681"/>
            <a:ext cx="9096646" cy="5391648"/>
          </a:xfrm>
          <a:prstGeom prst="roundRect">
            <a:avLst>
              <a:gd name="adj" fmla="val 1307"/>
            </a:avLst>
          </a:prstGeom>
          <a:solidFill>
            <a:schemeClr val="bg2"/>
          </a:solidFill>
          <a:ln w="12700" cap="flat" cmpd="sng" algn="ctr">
            <a:solidFill>
              <a:srgbClr val="C4D4E5"/>
            </a:solidFill>
            <a:prstDash val="solid"/>
            <a:round/>
            <a:headEnd type="none" w="med" len="med"/>
            <a:tailEnd type="none" w="med" len="med"/>
          </a:ln>
          <a:effectLst>
            <a:outerShdw blurRad="50800" dist="25400" dir="8100000" algn="tr" rotWithShape="0">
              <a:srgbClr val="C4D4E5"/>
            </a:outerShdw>
          </a:effectLst>
          <a:extLst/>
        </p:spPr>
        <p:txBody>
          <a:bodyPr vert="horz" wrap="square" lIns="107287" tIns="53643" rIns="107287" bIns="53643" numCol="1" rtlCol="0" anchor="t" anchorCtr="0" compatLnSpc="1">
            <a:prstTxWarp prst="textNoShape">
              <a:avLst/>
            </a:prstTxWarp>
          </a:bodyPr>
          <a:lstStyle/>
          <a:p>
            <a:pPr defTabSz="914400"/>
            <a:endParaRPr lang="nl-BE" sz="1800" dirty="0">
              <a:solidFill>
                <a:srgbClr val="000000"/>
              </a:solidFill>
            </a:endParaRPr>
          </a:p>
        </p:txBody>
      </p:sp>
    </p:spTree>
    <p:extLst>
      <p:ext uri="{BB962C8B-B14F-4D97-AF65-F5344CB8AC3E}">
        <p14:creationId xmlns:p14="http://schemas.microsoft.com/office/powerpoint/2010/main" val="3300742888"/>
      </p:ext>
    </p:extLst>
  </p:cSld>
  <p:clrMapOvr>
    <a:masterClrMapping/>
  </p:clrMapOvr>
  <p:transition spd="slow">
    <p:push/>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13672" y="541342"/>
            <a:ext cx="9294806" cy="714375"/>
          </a:xfrm>
          <a:prstGeom prst="rect">
            <a:avLst/>
          </a:prstGeom>
        </p:spPr>
        <p:txBody>
          <a:bodyPr/>
          <a:lstStyle/>
          <a:p>
            <a:r>
              <a:rPr lang="en-US" smtClean="0"/>
              <a:t>Click to edit Master title style</a:t>
            </a:r>
            <a:endParaRPr lang="nl-BE" dirty="0"/>
          </a:p>
        </p:txBody>
      </p:sp>
      <p:sp>
        <p:nvSpPr>
          <p:cNvPr id="3" name="Content Placeholder 2"/>
          <p:cNvSpPr>
            <a:spLocks noGrp="1"/>
          </p:cNvSpPr>
          <p:nvPr>
            <p:ph idx="1"/>
          </p:nvPr>
        </p:nvSpPr>
        <p:spPr>
          <a:xfrm>
            <a:off x="287966" y="1455721"/>
            <a:ext cx="9287835" cy="4784725"/>
          </a:xfrm>
          <a:prstGeom prst="rect">
            <a:avLst/>
          </a:prstGeom>
        </p:spPr>
        <p:txBody>
          <a:bodyPr/>
          <a:lstStyle>
            <a:lvl1pPr>
              <a:defRPr>
                <a:latin typeface="Segoe UI" pitchFamily="34" charset="0"/>
                <a:ea typeface="Segoe UI" pitchFamily="34" charset="0"/>
                <a:cs typeface="Segoe UI" pitchFamily="34" charset="0"/>
              </a:defRPr>
            </a:lvl1pPr>
            <a:lvl2pPr>
              <a:defRPr>
                <a:latin typeface="Segoe UI" pitchFamily="34" charset="0"/>
                <a:ea typeface="Segoe UI" pitchFamily="34" charset="0"/>
                <a:cs typeface="Segoe UI" pitchFamily="34" charset="0"/>
              </a:defRPr>
            </a:lvl2pPr>
            <a:lvl3pPr>
              <a:defRPr>
                <a:latin typeface="Segoe UI" pitchFamily="34" charset="0"/>
                <a:ea typeface="Segoe UI" pitchFamily="34" charset="0"/>
                <a:cs typeface="Segoe UI" pitchFamily="34" charset="0"/>
              </a:defRPr>
            </a:lvl3pPr>
            <a:lvl4pPr>
              <a:defRPr sz="1600">
                <a:latin typeface="Segoe UI" pitchFamily="34" charset="0"/>
                <a:ea typeface="Segoe UI" pitchFamily="34" charset="0"/>
                <a:cs typeface="Segoe UI" pitchFamily="34" charset="0"/>
              </a:defRPr>
            </a:lvl4pPr>
            <a:lvl5pPr>
              <a:defRPr sz="1400">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dirty="0"/>
          </a:p>
        </p:txBody>
      </p:sp>
      <p:sp>
        <p:nvSpPr>
          <p:cNvPr id="8" name="Date Placeholder 1"/>
          <p:cNvSpPr>
            <a:spLocks noGrp="1"/>
          </p:cNvSpPr>
          <p:nvPr>
            <p:ph type="dt" sz="half" idx="2"/>
          </p:nvPr>
        </p:nvSpPr>
        <p:spPr>
          <a:xfrm>
            <a:off x="8406286" y="35625"/>
            <a:ext cx="1337976" cy="258854"/>
          </a:xfrm>
          <a:prstGeom prst="rect">
            <a:avLst/>
          </a:prstGeom>
        </p:spPr>
        <p:txBody>
          <a:bodyPr/>
          <a:lstStyle>
            <a:lvl1pPr algn="r">
              <a:defRPr sz="1000">
                <a:solidFill>
                  <a:schemeClr val="tx2">
                    <a:lumMod val="50000"/>
                    <a:lumOff val="50000"/>
                  </a:schemeClr>
                </a:solidFill>
                <a:latin typeface="Segoe UI" pitchFamily="34" charset="0"/>
                <a:ea typeface="Segoe UI" pitchFamily="34" charset="0"/>
                <a:cs typeface="Segoe UI" pitchFamily="34" charset="0"/>
              </a:defRPr>
            </a:lvl1pPr>
          </a:lstStyle>
          <a:p>
            <a:pPr defTabSz="914400">
              <a:defRPr/>
            </a:pPr>
            <a:fld id="{1B492441-0EAF-483D-8500-C54EB8F6570A}" type="datetime1">
              <a:rPr lang="nl-BE" smtClean="0">
                <a:solidFill>
                  <a:srgbClr val="98C3E4">
                    <a:lumMod val="50000"/>
                    <a:lumOff val="50000"/>
                  </a:srgbClr>
                </a:solidFill>
              </a:rPr>
              <a:pPr defTabSz="914400">
                <a:defRPr/>
              </a:pPr>
              <a:t>2017-11-05</a:t>
            </a:fld>
            <a:endParaRPr lang="nl-BE" dirty="0">
              <a:solidFill>
                <a:srgbClr val="98C3E4">
                  <a:lumMod val="50000"/>
                  <a:lumOff val="50000"/>
                </a:srgbClr>
              </a:solidFill>
            </a:endParaRPr>
          </a:p>
        </p:txBody>
      </p:sp>
    </p:spTree>
    <p:extLst>
      <p:ext uri="{BB962C8B-B14F-4D97-AF65-F5344CB8AC3E}">
        <p14:creationId xmlns:p14="http://schemas.microsoft.com/office/powerpoint/2010/main" val="2565433555"/>
      </p:ext>
    </p:extLst>
  </p:cSld>
  <p:clrMapOvr>
    <a:masterClrMapping/>
  </p:clrMapOvr>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BE"/>
          </a:p>
        </p:txBody>
      </p:sp>
      <p:sp>
        <p:nvSpPr>
          <p:cNvPr id="3" name="Rectangle 28"/>
          <p:cNvSpPr>
            <a:spLocks noGrp="1" noChangeArrowheads="1"/>
          </p:cNvSpPr>
          <p:nvPr>
            <p:ph type="sldNum" sz="quarter" idx="10"/>
          </p:nvPr>
        </p:nvSpPr>
        <p:spPr>
          <a:ln/>
        </p:spPr>
        <p:txBody>
          <a:bodyPr/>
          <a:lstStyle>
            <a:lvl1pPr>
              <a:defRPr>
                <a:solidFill>
                  <a:schemeClr val="tx1"/>
                </a:solidFill>
              </a:defRPr>
            </a:lvl1pPr>
          </a:lstStyle>
          <a:p>
            <a:pPr defTabSz="914400">
              <a:defRPr/>
            </a:pPr>
            <a:fld id="{8E5F29F5-3643-4898-878D-59B4180912B3}" type="slidenum">
              <a:rPr lang="en-US" sz="1800" smtClean="0">
                <a:solidFill>
                  <a:srgbClr val="000000"/>
                </a:solidFill>
              </a:rPr>
              <a:pPr defTabSz="914400">
                <a:defRPr/>
              </a:pPr>
              <a:t>‹#›</a:t>
            </a:fld>
            <a:endParaRPr lang="en-US" sz="1800" dirty="0">
              <a:solidFill>
                <a:srgbClr val="000000"/>
              </a:solidFill>
            </a:endParaRPr>
          </a:p>
        </p:txBody>
      </p:sp>
    </p:spTree>
    <p:extLst>
      <p:ext uri="{BB962C8B-B14F-4D97-AF65-F5344CB8AC3E}">
        <p14:creationId xmlns:p14="http://schemas.microsoft.com/office/powerpoint/2010/main" val="573156183"/>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6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6555740"/>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724" y="2118"/>
          <a:ext cx="1719" cy="2116"/>
        </p:xfrm>
        <a:graphic>
          <a:graphicData uri="http://schemas.openxmlformats.org/presentationml/2006/ole">
            <mc:AlternateContent xmlns:mc="http://schemas.openxmlformats.org/markup-compatibility/2006">
              <mc:Choice xmlns:v="urn:schemas-microsoft-com:vml" Requires="v">
                <p:oleObj spid="_x0000_s331795" name="think-cell Slide" r:id="rId4" imgW="216" imgH="216" progId="TCLayout.ActiveDocument.1">
                  <p:embed/>
                </p:oleObj>
              </mc:Choice>
              <mc:Fallback>
                <p:oleObj name="think-cell Slide" r:id="rId4" imgW="216" imgH="216" progId="TCLayout.ActiveDocument.1">
                  <p:embed/>
                  <p:pic>
                    <p:nvPicPr>
                      <p:cNvPr id="0" name=""/>
                      <p:cNvPicPr/>
                      <p:nvPr/>
                    </p:nvPicPr>
                    <p:blipFill>
                      <a:blip r:embed="rId5"/>
                      <a:stretch>
                        <a:fillRect/>
                      </a:stretch>
                    </p:blipFill>
                    <p:spPr>
                      <a:xfrm>
                        <a:off x="1724" y="2118"/>
                        <a:ext cx="1719" cy="2116"/>
                      </a:xfrm>
                      <a:prstGeom prst="rect">
                        <a:avLst/>
                      </a:prstGeom>
                    </p:spPr>
                  </p:pic>
                </p:oleObj>
              </mc:Fallback>
            </mc:AlternateContent>
          </a:graphicData>
        </a:graphic>
      </p:graphicFrame>
      <p:pic>
        <p:nvPicPr>
          <p:cNvPr id="4" name="Picture 2"/>
          <p:cNvPicPr>
            <a:picLocks noChangeAspect="1" noChangeArrowheads="1"/>
          </p:cNvPicPr>
          <p:nvPr userDrawn="1"/>
        </p:nvPicPr>
        <p:blipFill rotWithShape="1">
          <a:blip r:embed="rId6" cstate="print">
            <a:extLst>
              <a:ext uri="{28A0092B-C50C-407E-A947-70E740481C1C}">
                <a14:useLocalDpi xmlns:a14="http://schemas.microsoft.com/office/drawing/2010/main" val="0"/>
              </a:ext>
            </a:extLst>
          </a:blip>
          <a:srcRect l="15036" t="52703" r="15036" b="-5856"/>
          <a:stretch/>
        </p:blipFill>
        <p:spPr bwMode="auto">
          <a:xfrm>
            <a:off x="1" y="0"/>
            <a:ext cx="9905998" cy="1141544"/>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a:spLocks noGrp="1"/>
          </p:cNvSpPr>
          <p:nvPr>
            <p:ph type="title"/>
          </p:nvPr>
        </p:nvSpPr>
        <p:spPr>
          <a:xfrm>
            <a:off x="495300" y="20622"/>
            <a:ext cx="8915400" cy="960107"/>
          </a:xfrm>
          <a:prstGeom prst="rect">
            <a:avLst/>
          </a:prstGeom>
        </p:spPr>
        <p:txBody>
          <a:bodyPr anchor="ctr"/>
          <a:lstStyle>
            <a:lvl1pPr>
              <a:defRPr>
                <a:solidFill>
                  <a:schemeClr val="accent1"/>
                </a:solidFill>
              </a:defRPr>
            </a:lvl1pPr>
          </a:lstStyle>
          <a:p>
            <a:r>
              <a:rPr lang="en-US" dirty="0" smtClean="0"/>
              <a:t>Click to edit Master title style</a:t>
            </a:r>
            <a:endParaRPr lang="nl-BE" dirty="0"/>
          </a:p>
        </p:txBody>
      </p:sp>
    </p:spTree>
    <p:extLst>
      <p:ext uri="{BB962C8B-B14F-4D97-AF65-F5344CB8AC3E}">
        <p14:creationId xmlns:p14="http://schemas.microsoft.com/office/powerpoint/2010/main" val="372806257"/>
      </p:ext>
    </p:extLst>
  </p:cSld>
  <p:clrMapOvr>
    <a:masterClrMapping/>
  </p:clrMapOvr>
  <p:transition spd="slow">
    <p:push/>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95893" y="2130428"/>
            <a:ext cx="9276197" cy="1470025"/>
          </a:xfrm>
        </p:spPr>
        <p:txBody>
          <a:bodyPr/>
          <a:lstStyle>
            <a:lvl1pPr algn="ctr">
              <a:defRPr sz="4800"/>
            </a:lvl1pPr>
          </a:lstStyle>
          <a:p>
            <a:r>
              <a:rPr lang="en-US" smtClean="0"/>
              <a:t>Click to edit Master title style</a:t>
            </a:r>
            <a:endParaRPr lang="nl-BE" dirty="0"/>
          </a:p>
        </p:txBody>
      </p:sp>
      <p:sp>
        <p:nvSpPr>
          <p:cNvPr id="3" name="Subtitle 2"/>
          <p:cNvSpPr>
            <a:spLocks noGrp="1"/>
          </p:cNvSpPr>
          <p:nvPr>
            <p:ph type="subTitle" idx="1"/>
          </p:nvPr>
        </p:nvSpPr>
        <p:spPr>
          <a:xfrm>
            <a:off x="283030" y="3886200"/>
            <a:ext cx="9300191" cy="1752600"/>
          </a:xfrm>
        </p:spPr>
        <p:txBody>
          <a:bodyPr/>
          <a:lstStyle>
            <a:lvl1pPr marL="0" indent="0" algn="ctr">
              <a:buNone/>
              <a:defRPr sz="2400">
                <a:solidFill>
                  <a:schemeClr val="tx2">
                    <a:lumMod val="75000"/>
                    <a:lumOff val="25000"/>
                  </a:schemeClr>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nl-BE" dirty="0"/>
          </a:p>
        </p:txBody>
      </p:sp>
      <p:sp>
        <p:nvSpPr>
          <p:cNvPr id="5" name="Date Placeholder 1"/>
          <p:cNvSpPr>
            <a:spLocks noGrp="1"/>
          </p:cNvSpPr>
          <p:nvPr>
            <p:ph type="dt" sz="half" idx="2"/>
          </p:nvPr>
        </p:nvSpPr>
        <p:spPr>
          <a:xfrm>
            <a:off x="8486920" y="24992"/>
            <a:ext cx="1337976" cy="258854"/>
          </a:xfrm>
          <a:prstGeom prst="rect">
            <a:avLst/>
          </a:prstGeom>
        </p:spPr>
        <p:txBody>
          <a:bodyPr/>
          <a:lstStyle>
            <a:lvl1pPr algn="r">
              <a:defRPr sz="1000">
                <a:solidFill>
                  <a:schemeClr val="bg2">
                    <a:lumMod val="50000"/>
                  </a:schemeClr>
                </a:solidFill>
                <a:latin typeface="Segoe UI" pitchFamily="34" charset="0"/>
                <a:ea typeface="Segoe UI" pitchFamily="34" charset="0"/>
                <a:cs typeface="Segoe UI" pitchFamily="34" charset="0"/>
              </a:defRPr>
            </a:lvl1pPr>
          </a:lstStyle>
          <a:p>
            <a:pPr>
              <a:defRPr/>
            </a:pPr>
            <a:fld id="{1B492441-0EAF-483D-8500-C54EB8F6570A}" type="datetime1">
              <a:rPr lang="nl-BE" smtClean="0">
                <a:solidFill>
                  <a:srgbClr val="FFFFFF">
                    <a:lumMod val="50000"/>
                  </a:srgbClr>
                </a:solidFill>
              </a:rPr>
              <a:pPr>
                <a:defRPr/>
              </a:pPr>
              <a:t>2017-11-05</a:t>
            </a:fld>
            <a:endParaRPr lang="nl-BE" dirty="0">
              <a:solidFill>
                <a:srgbClr val="FFFFFF">
                  <a:lumMod val="50000"/>
                </a:srgbClr>
              </a:solidFill>
            </a:endParaRPr>
          </a:p>
        </p:txBody>
      </p:sp>
      <p:sp>
        <p:nvSpPr>
          <p:cNvPr id="9" name="Rectangle 16"/>
          <p:cNvSpPr txBox="1">
            <a:spLocks noChangeArrowheads="1"/>
          </p:cNvSpPr>
          <p:nvPr userDrawn="1"/>
        </p:nvSpPr>
        <p:spPr>
          <a:xfrm>
            <a:off x="4120620" y="6456308"/>
            <a:ext cx="1672441" cy="325148"/>
          </a:xfrm>
          <a:prstGeom prst="rect">
            <a:avLst/>
          </a:prstGeom>
        </p:spPr>
        <p:txBody>
          <a:bodyPr/>
          <a:lstStyle>
            <a:defPPr>
              <a:defRPr lang="en-US"/>
            </a:defPPr>
            <a:lvl1pPr algn="ctr" rtl="0" eaLnBrk="0" fontAlgn="base" hangingPunct="0">
              <a:spcBef>
                <a:spcPct val="0"/>
              </a:spcBef>
              <a:spcAft>
                <a:spcPct val="0"/>
              </a:spcAft>
              <a:defRPr sz="1400" kern="1200">
                <a:solidFill>
                  <a:schemeClr val="bg2">
                    <a:lumMod val="50000"/>
                  </a:schemeClr>
                </a:solidFill>
                <a:latin typeface="Segoe UI" pitchFamily="34" charset="0"/>
                <a:ea typeface="Segoe UI" pitchFamily="34" charset="0"/>
                <a:cs typeface="Segoe UI" pitchFamily="34" charset="0"/>
              </a:defRPr>
            </a:lvl1pPr>
            <a:lvl2pPr marL="457200" algn="l" rtl="0" eaLnBrk="0" fontAlgn="base" hangingPunct="0">
              <a:spcBef>
                <a:spcPct val="0"/>
              </a:spcBef>
              <a:spcAft>
                <a:spcPct val="0"/>
              </a:spcAft>
              <a:defRPr sz="1400" kern="1200">
                <a:solidFill>
                  <a:schemeClr val="tx1"/>
                </a:solidFill>
                <a:latin typeface="Arial" charset="0"/>
                <a:ea typeface="+mn-ea"/>
                <a:cs typeface="+mn-cs"/>
              </a:defRPr>
            </a:lvl2pPr>
            <a:lvl3pPr marL="914400" algn="l" rtl="0" eaLnBrk="0" fontAlgn="base" hangingPunct="0">
              <a:spcBef>
                <a:spcPct val="0"/>
              </a:spcBef>
              <a:spcAft>
                <a:spcPct val="0"/>
              </a:spcAft>
              <a:defRPr sz="1400" kern="1200">
                <a:solidFill>
                  <a:schemeClr val="tx1"/>
                </a:solidFill>
                <a:latin typeface="Arial" charset="0"/>
                <a:ea typeface="+mn-ea"/>
                <a:cs typeface="+mn-cs"/>
              </a:defRPr>
            </a:lvl3pPr>
            <a:lvl4pPr marL="1371600" algn="l" rtl="0" eaLnBrk="0" fontAlgn="base" hangingPunct="0">
              <a:spcBef>
                <a:spcPct val="0"/>
              </a:spcBef>
              <a:spcAft>
                <a:spcPct val="0"/>
              </a:spcAft>
              <a:defRPr sz="1400" kern="1200">
                <a:solidFill>
                  <a:schemeClr val="tx1"/>
                </a:solidFill>
                <a:latin typeface="Arial" charset="0"/>
                <a:ea typeface="+mn-ea"/>
                <a:cs typeface="+mn-cs"/>
              </a:defRPr>
            </a:lvl4pPr>
            <a:lvl5pPr marL="1828800" algn="l" rtl="0" eaLnBrk="0" fontAlgn="base" hangingPunct="0">
              <a:spcBef>
                <a:spcPct val="0"/>
              </a:spcBef>
              <a:spcAft>
                <a:spcPct val="0"/>
              </a:spcAft>
              <a:defRPr sz="1400" kern="1200">
                <a:solidFill>
                  <a:schemeClr val="tx1"/>
                </a:solidFill>
                <a:latin typeface="Arial" charset="0"/>
                <a:ea typeface="+mn-ea"/>
                <a:cs typeface="+mn-cs"/>
              </a:defRPr>
            </a:lvl5pPr>
            <a:lvl6pPr marL="2286000" algn="l" defTabSz="914400" rtl="0" eaLnBrk="1" latinLnBrk="0" hangingPunct="1">
              <a:defRPr sz="1400" kern="1200">
                <a:solidFill>
                  <a:schemeClr val="tx1"/>
                </a:solidFill>
                <a:latin typeface="Arial" charset="0"/>
                <a:ea typeface="+mn-ea"/>
                <a:cs typeface="+mn-cs"/>
              </a:defRPr>
            </a:lvl6pPr>
            <a:lvl7pPr marL="2743200" algn="l" defTabSz="914400" rtl="0" eaLnBrk="1" latinLnBrk="0" hangingPunct="1">
              <a:defRPr sz="1400" kern="1200">
                <a:solidFill>
                  <a:schemeClr val="tx1"/>
                </a:solidFill>
                <a:latin typeface="Arial" charset="0"/>
                <a:ea typeface="+mn-ea"/>
                <a:cs typeface="+mn-cs"/>
              </a:defRPr>
            </a:lvl7pPr>
            <a:lvl8pPr marL="3200400" algn="l" defTabSz="914400" rtl="0" eaLnBrk="1" latinLnBrk="0" hangingPunct="1">
              <a:defRPr sz="1400" kern="1200">
                <a:solidFill>
                  <a:schemeClr val="tx1"/>
                </a:solidFill>
                <a:latin typeface="Arial" charset="0"/>
                <a:ea typeface="+mn-ea"/>
                <a:cs typeface="+mn-cs"/>
              </a:defRPr>
            </a:lvl8pPr>
            <a:lvl9pPr marL="3657600" algn="l" defTabSz="914400" rtl="0" eaLnBrk="1" latinLnBrk="0" hangingPunct="1">
              <a:defRPr sz="1400" kern="1200">
                <a:solidFill>
                  <a:schemeClr val="tx1"/>
                </a:solidFill>
                <a:latin typeface="Arial" charset="0"/>
                <a:ea typeface="+mn-ea"/>
                <a:cs typeface="+mn-cs"/>
              </a:defRPr>
            </a:lvl9pPr>
          </a:lstStyle>
          <a:p>
            <a:pPr defTabSz="914400">
              <a:defRPr/>
            </a:pPr>
            <a:fld id="{C795D34B-0000-4401-9708-96760D6E4A55}" type="slidenum">
              <a:rPr lang="en-GB" smtClean="0">
                <a:solidFill>
                  <a:srgbClr val="FFFFFF">
                    <a:lumMod val="50000"/>
                  </a:srgbClr>
                </a:solidFill>
              </a:rPr>
              <a:pPr defTabSz="914400">
                <a:defRPr/>
              </a:pPr>
              <a:t>‹#›</a:t>
            </a:fld>
            <a:endParaRPr lang="en-GB" dirty="0">
              <a:solidFill>
                <a:srgbClr val="FFFFFF">
                  <a:lumMod val="50000"/>
                </a:srgbClr>
              </a:solidFill>
            </a:endParaRPr>
          </a:p>
        </p:txBody>
      </p:sp>
    </p:spTree>
    <p:extLst>
      <p:ext uri="{BB962C8B-B14F-4D97-AF65-F5344CB8AC3E}">
        <p14:creationId xmlns:p14="http://schemas.microsoft.com/office/powerpoint/2010/main" val="3747911491"/>
      </p:ext>
    </p:extLst>
  </p:cSld>
  <p:clrMapOvr>
    <a:masterClrMapping/>
  </p:clrMapOvr>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13671" y="467836"/>
            <a:ext cx="9294806" cy="500801"/>
          </a:xfrm>
        </p:spPr>
        <p:txBody>
          <a:bodyPr/>
          <a:lstStyle/>
          <a:p>
            <a:r>
              <a:rPr lang="en-US" smtClean="0"/>
              <a:t>Click to edit Master title style</a:t>
            </a:r>
            <a:endParaRPr lang="nl-BE" dirty="0"/>
          </a:p>
        </p:txBody>
      </p:sp>
      <p:sp>
        <p:nvSpPr>
          <p:cNvPr id="3" name="Content Placeholder 2"/>
          <p:cNvSpPr>
            <a:spLocks noGrp="1"/>
          </p:cNvSpPr>
          <p:nvPr>
            <p:ph idx="1"/>
          </p:nvPr>
        </p:nvSpPr>
        <p:spPr>
          <a:xfrm>
            <a:off x="287966" y="1148317"/>
            <a:ext cx="9287835" cy="5092126"/>
          </a:xfrm>
        </p:spPr>
        <p:txBody>
          <a:bodyPr/>
          <a:lstStyle>
            <a:lvl1pPr>
              <a:defRPr>
                <a:latin typeface="Segoe UI" pitchFamily="34" charset="0"/>
                <a:ea typeface="Segoe UI" pitchFamily="34" charset="0"/>
                <a:cs typeface="Segoe UI" pitchFamily="34" charset="0"/>
              </a:defRPr>
            </a:lvl1pPr>
            <a:lvl2pPr>
              <a:defRPr>
                <a:latin typeface="Segoe UI" pitchFamily="34" charset="0"/>
                <a:ea typeface="Segoe UI" pitchFamily="34" charset="0"/>
                <a:cs typeface="Segoe UI" pitchFamily="34" charset="0"/>
              </a:defRPr>
            </a:lvl2pPr>
            <a:lvl3pPr>
              <a:defRPr>
                <a:latin typeface="Segoe UI" pitchFamily="34" charset="0"/>
                <a:ea typeface="Segoe UI" pitchFamily="34" charset="0"/>
                <a:cs typeface="Segoe UI" pitchFamily="34" charset="0"/>
              </a:defRPr>
            </a:lvl3pPr>
            <a:lvl4pPr>
              <a:defRPr sz="1600">
                <a:latin typeface="Segoe UI" pitchFamily="34" charset="0"/>
                <a:ea typeface="Segoe UI" pitchFamily="34" charset="0"/>
                <a:cs typeface="Segoe UI" pitchFamily="34" charset="0"/>
              </a:defRPr>
            </a:lvl4pPr>
            <a:lvl5pPr>
              <a:defRPr sz="1400">
                <a:latin typeface="Segoe UI" pitchFamily="34" charset="0"/>
                <a:ea typeface="Segoe UI" pitchFamily="34" charset="0"/>
                <a:cs typeface="Segoe UI" pitchFamily="34"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dirty="0"/>
          </a:p>
        </p:txBody>
      </p:sp>
      <p:sp>
        <p:nvSpPr>
          <p:cNvPr id="5" name="Date Placeholder 1"/>
          <p:cNvSpPr>
            <a:spLocks noGrp="1"/>
          </p:cNvSpPr>
          <p:nvPr>
            <p:ph type="dt" sz="half" idx="2"/>
          </p:nvPr>
        </p:nvSpPr>
        <p:spPr>
          <a:xfrm>
            <a:off x="8486920" y="24992"/>
            <a:ext cx="1337976" cy="258854"/>
          </a:xfrm>
          <a:prstGeom prst="rect">
            <a:avLst/>
          </a:prstGeom>
        </p:spPr>
        <p:txBody>
          <a:bodyPr/>
          <a:lstStyle>
            <a:lvl1pPr algn="r">
              <a:defRPr sz="1000">
                <a:solidFill>
                  <a:schemeClr val="bg2">
                    <a:lumMod val="50000"/>
                  </a:schemeClr>
                </a:solidFill>
                <a:latin typeface="Segoe UI" pitchFamily="34" charset="0"/>
                <a:ea typeface="Segoe UI" pitchFamily="34" charset="0"/>
                <a:cs typeface="Segoe UI" pitchFamily="34" charset="0"/>
              </a:defRPr>
            </a:lvl1pPr>
          </a:lstStyle>
          <a:p>
            <a:pPr>
              <a:defRPr/>
            </a:pPr>
            <a:fld id="{1B492441-0EAF-483D-8500-C54EB8F6570A}" type="datetime1">
              <a:rPr lang="nl-BE" smtClean="0">
                <a:solidFill>
                  <a:srgbClr val="FFFFFF">
                    <a:lumMod val="50000"/>
                  </a:srgbClr>
                </a:solidFill>
              </a:rPr>
              <a:pPr>
                <a:defRPr/>
              </a:pPr>
              <a:t>2017-11-05</a:t>
            </a:fld>
            <a:endParaRPr lang="nl-BE" dirty="0">
              <a:solidFill>
                <a:srgbClr val="FFFFFF">
                  <a:lumMod val="50000"/>
                </a:srgbClr>
              </a:solidFill>
            </a:endParaRPr>
          </a:p>
        </p:txBody>
      </p:sp>
      <p:sp>
        <p:nvSpPr>
          <p:cNvPr id="6" name="Rectangle 16"/>
          <p:cNvSpPr>
            <a:spLocks noGrp="1" noChangeArrowheads="1"/>
          </p:cNvSpPr>
          <p:nvPr>
            <p:ph type="sldNum" sz="quarter" idx="4"/>
          </p:nvPr>
        </p:nvSpPr>
        <p:spPr>
          <a:xfrm>
            <a:off x="4116781" y="6455849"/>
            <a:ext cx="1672441" cy="325148"/>
          </a:xfrm>
          <a:prstGeom prst="rect">
            <a:avLst/>
          </a:prstGeom>
        </p:spPr>
        <p:txBody>
          <a:bodyPr/>
          <a:lstStyle>
            <a:lvl1pPr algn="ctr">
              <a:defRPr>
                <a:solidFill>
                  <a:schemeClr val="bg2">
                    <a:lumMod val="50000"/>
                  </a:schemeClr>
                </a:solidFill>
                <a:latin typeface="Segoe UI" pitchFamily="34" charset="0"/>
                <a:ea typeface="Segoe UI" pitchFamily="34" charset="0"/>
                <a:cs typeface="Segoe UI" pitchFamily="34" charset="0"/>
              </a:defRPr>
            </a:lvl1pPr>
          </a:lstStyle>
          <a:p>
            <a:pPr>
              <a:defRPr/>
            </a:pPr>
            <a:fld id="{C795D34B-0000-4401-9708-96760D6E4A55}" type="slidenum">
              <a:rPr lang="en-GB" smtClean="0">
                <a:solidFill>
                  <a:srgbClr val="FFFFFF">
                    <a:lumMod val="50000"/>
                  </a:srgbClr>
                </a:solidFill>
              </a:rPr>
              <a:pPr>
                <a:defRPr/>
              </a:pPr>
              <a:t>‹#›</a:t>
            </a:fld>
            <a:endParaRPr lang="en-GB" dirty="0">
              <a:solidFill>
                <a:srgbClr val="FFFFFF">
                  <a:lumMod val="50000"/>
                </a:srgbClr>
              </a:solidFill>
            </a:endParaRPr>
          </a:p>
        </p:txBody>
      </p:sp>
      <p:cxnSp>
        <p:nvCxnSpPr>
          <p:cNvPr id="7" name="Straight Connector 6"/>
          <p:cNvCxnSpPr/>
          <p:nvPr userDrawn="1"/>
        </p:nvCxnSpPr>
        <p:spPr bwMode="auto">
          <a:xfrm flipH="1">
            <a:off x="424544" y="1054833"/>
            <a:ext cx="9095509" cy="0"/>
          </a:xfrm>
          <a:prstGeom prst="line">
            <a:avLst/>
          </a:prstGeom>
          <a:solidFill>
            <a:schemeClr val="accent1"/>
          </a:solidFill>
          <a:ln w="12700" cap="flat" cmpd="sng" algn="ctr">
            <a:solidFill>
              <a:srgbClr val="007DC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27438272"/>
      </p:ext>
    </p:extLst>
  </p:cSld>
  <p:clrMapOvr>
    <a:masterClrMapping/>
  </p:clrMapOvr>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95892" y="2130426"/>
            <a:ext cx="9276197" cy="1470025"/>
          </a:xfrm>
        </p:spPr>
        <p:txBody>
          <a:bodyPr/>
          <a:lstStyle>
            <a:lvl1pPr algn="ctr">
              <a:defRPr sz="4800"/>
            </a:lvl1pPr>
          </a:lstStyle>
          <a:p>
            <a:r>
              <a:rPr lang="en-US" smtClean="0"/>
              <a:t>Click to edit Master title style</a:t>
            </a:r>
            <a:endParaRPr lang="nl-BE" dirty="0"/>
          </a:p>
        </p:txBody>
      </p:sp>
      <p:sp>
        <p:nvSpPr>
          <p:cNvPr id="3" name="Subtitle 2"/>
          <p:cNvSpPr>
            <a:spLocks noGrp="1"/>
          </p:cNvSpPr>
          <p:nvPr>
            <p:ph type="subTitle" idx="1"/>
          </p:nvPr>
        </p:nvSpPr>
        <p:spPr>
          <a:xfrm>
            <a:off x="283029" y="3886200"/>
            <a:ext cx="9300191" cy="1752600"/>
          </a:xfrm>
        </p:spPr>
        <p:txBody>
          <a:bodyPr/>
          <a:lstStyle>
            <a:lvl1pPr marL="0" indent="0" algn="ctr">
              <a:buNone/>
              <a:defRPr sz="2400">
                <a:solidFill>
                  <a:schemeClr val="tx2">
                    <a:lumMod val="75000"/>
                    <a:lumOff val="25000"/>
                  </a:schemeClr>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nl-BE" dirty="0"/>
          </a:p>
        </p:txBody>
      </p:sp>
      <p:sp>
        <p:nvSpPr>
          <p:cNvPr id="5" name="Date Placeholder 1"/>
          <p:cNvSpPr>
            <a:spLocks noGrp="1"/>
          </p:cNvSpPr>
          <p:nvPr>
            <p:ph type="dt" sz="half" idx="2"/>
          </p:nvPr>
        </p:nvSpPr>
        <p:spPr>
          <a:xfrm>
            <a:off x="8486919" y="24992"/>
            <a:ext cx="1337976" cy="258854"/>
          </a:xfrm>
          <a:prstGeom prst="rect">
            <a:avLst/>
          </a:prstGeom>
        </p:spPr>
        <p:txBody>
          <a:bodyPr/>
          <a:lstStyle>
            <a:lvl1pPr algn="r">
              <a:defRPr sz="1000">
                <a:solidFill>
                  <a:schemeClr val="bg2">
                    <a:lumMod val="50000"/>
                  </a:schemeClr>
                </a:solidFill>
                <a:latin typeface="Segoe UI" pitchFamily="34" charset="0"/>
                <a:ea typeface="Segoe UI" pitchFamily="34" charset="0"/>
                <a:cs typeface="Segoe UI" pitchFamily="34" charset="0"/>
              </a:defRPr>
            </a:lvl1pPr>
          </a:lstStyle>
          <a:p>
            <a:pPr>
              <a:defRPr/>
            </a:pPr>
            <a:fld id="{1B492441-0EAF-483D-8500-C54EB8F6570A}" type="datetime1">
              <a:rPr lang="nl-BE" smtClean="0">
                <a:solidFill>
                  <a:srgbClr val="FFFFFF">
                    <a:lumMod val="50000"/>
                  </a:srgbClr>
                </a:solidFill>
              </a:rPr>
              <a:pPr>
                <a:defRPr/>
              </a:pPr>
              <a:t>2017-11-05</a:t>
            </a:fld>
            <a:endParaRPr lang="nl-BE" dirty="0">
              <a:solidFill>
                <a:srgbClr val="FFFFFF">
                  <a:lumMod val="50000"/>
                </a:srgbClr>
              </a:solidFill>
            </a:endParaRPr>
          </a:p>
        </p:txBody>
      </p:sp>
      <p:sp>
        <p:nvSpPr>
          <p:cNvPr id="9" name="Rectangle 16"/>
          <p:cNvSpPr txBox="1">
            <a:spLocks noChangeArrowheads="1"/>
          </p:cNvSpPr>
          <p:nvPr userDrawn="1"/>
        </p:nvSpPr>
        <p:spPr>
          <a:xfrm>
            <a:off x="4120619" y="6456308"/>
            <a:ext cx="1672441" cy="325148"/>
          </a:xfrm>
          <a:prstGeom prst="rect">
            <a:avLst/>
          </a:prstGeom>
        </p:spPr>
        <p:txBody>
          <a:bodyPr/>
          <a:lstStyle>
            <a:defPPr>
              <a:defRPr lang="en-US"/>
            </a:defPPr>
            <a:lvl1pPr algn="ctr" rtl="0" eaLnBrk="0" fontAlgn="base" hangingPunct="0">
              <a:spcBef>
                <a:spcPct val="0"/>
              </a:spcBef>
              <a:spcAft>
                <a:spcPct val="0"/>
              </a:spcAft>
              <a:defRPr sz="1400" kern="1200">
                <a:solidFill>
                  <a:schemeClr val="bg2">
                    <a:lumMod val="50000"/>
                  </a:schemeClr>
                </a:solidFill>
                <a:latin typeface="Segoe UI" pitchFamily="34" charset="0"/>
                <a:ea typeface="Segoe UI" pitchFamily="34" charset="0"/>
                <a:cs typeface="Segoe UI" pitchFamily="34" charset="0"/>
              </a:defRPr>
            </a:lvl1pPr>
            <a:lvl2pPr marL="457200" algn="l" rtl="0" eaLnBrk="0" fontAlgn="base" hangingPunct="0">
              <a:spcBef>
                <a:spcPct val="0"/>
              </a:spcBef>
              <a:spcAft>
                <a:spcPct val="0"/>
              </a:spcAft>
              <a:defRPr sz="1400" kern="1200">
                <a:solidFill>
                  <a:schemeClr val="tx1"/>
                </a:solidFill>
                <a:latin typeface="Arial" charset="0"/>
                <a:ea typeface="+mn-ea"/>
                <a:cs typeface="+mn-cs"/>
              </a:defRPr>
            </a:lvl2pPr>
            <a:lvl3pPr marL="914400" algn="l" rtl="0" eaLnBrk="0" fontAlgn="base" hangingPunct="0">
              <a:spcBef>
                <a:spcPct val="0"/>
              </a:spcBef>
              <a:spcAft>
                <a:spcPct val="0"/>
              </a:spcAft>
              <a:defRPr sz="1400" kern="1200">
                <a:solidFill>
                  <a:schemeClr val="tx1"/>
                </a:solidFill>
                <a:latin typeface="Arial" charset="0"/>
                <a:ea typeface="+mn-ea"/>
                <a:cs typeface="+mn-cs"/>
              </a:defRPr>
            </a:lvl3pPr>
            <a:lvl4pPr marL="1371600" algn="l" rtl="0" eaLnBrk="0" fontAlgn="base" hangingPunct="0">
              <a:spcBef>
                <a:spcPct val="0"/>
              </a:spcBef>
              <a:spcAft>
                <a:spcPct val="0"/>
              </a:spcAft>
              <a:defRPr sz="1400" kern="1200">
                <a:solidFill>
                  <a:schemeClr val="tx1"/>
                </a:solidFill>
                <a:latin typeface="Arial" charset="0"/>
                <a:ea typeface="+mn-ea"/>
                <a:cs typeface="+mn-cs"/>
              </a:defRPr>
            </a:lvl4pPr>
            <a:lvl5pPr marL="1828800" algn="l" rtl="0" eaLnBrk="0" fontAlgn="base" hangingPunct="0">
              <a:spcBef>
                <a:spcPct val="0"/>
              </a:spcBef>
              <a:spcAft>
                <a:spcPct val="0"/>
              </a:spcAft>
              <a:defRPr sz="1400" kern="1200">
                <a:solidFill>
                  <a:schemeClr val="tx1"/>
                </a:solidFill>
                <a:latin typeface="Arial" charset="0"/>
                <a:ea typeface="+mn-ea"/>
                <a:cs typeface="+mn-cs"/>
              </a:defRPr>
            </a:lvl5pPr>
            <a:lvl6pPr marL="2286000" algn="l" defTabSz="914400" rtl="0" eaLnBrk="1" latinLnBrk="0" hangingPunct="1">
              <a:defRPr sz="1400" kern="1200">
                <a:solidFill>
                  <a:schemeClr val="tx1"/>
                </a:solidFill>
                <a:latin typeface="Arial" charset="0"/>
                <a:ea typeface="+mn-ea"/>
                <a:cs typeface="+mn-cs"/>
              </a:defRPr>
            </a:lvl6pPr>
            <a:lvl7pPr marL="2743200" algn="l" defTabSz="914400" rtl="0" eaLnBrk="1" latinLnBrk="0" hangingPunct="1">
              <a:defRPr sz="1400" kern="1200">
                <a:solidFill>
                  <a:schemeClr val="tx1"/>
                </a:solidFill>
                <a:latin typeface="Arial" charset="0"/>
                <a:ea typeface="+mn-ea"/>
                <a:cs typeface="+mn-cs"/>
              </a:defRPr>
            </a:lvl7pPr>
            <a:lvl8pPr marL="3200400" algn="l" defTabSz="914400" rtl="0" eaLnBrk="1" latinLnBrk="0" hangingPunct="1">
              <a:defRPr sz="1400" kern="1200">
                <a:solidFill>
                  <a:schemeClr val="tx1"/>
                </a:solidFill>
                <a:latin typeface="Arial" charset="0"/>
                <a:ea typeface="+mn-ea"/>
                <a:cs typeface="+mn-cs"/>
              </a:defRPr>
            </a:lvl8pPr>
            <a:lvl9pPr marL="3657600" algn="l" defTabSz="914400" rtl="0" eaLnBrk="1" latinLnBrk="0" hangingPunct="1">
              <a:defRPr sz="1400" kern="1200">
                <a:solidFill>
                  <a:schemeClr val="tx1"/>
                </a:solidFill>
                <a:latin typeface="Arial" charset="0"/>
                <a:ea typeface="+mn-ea"/>
                <a:cs typeface="+mn-cs"/>
              </a:defRPr>
            </a:lvl9pPr>
          </a:lstStyle>
          <a:p>
            <a:pPr defTabSz="914400">
              <a:defRPr/>
            </a:pPr>
            <a:fld id="{C795D34B-0000-4401-9708-96760D6E4A55}" type="slidenum">
              <a:rPr lang="en-GB" smtClean="0">
                <a:solidFill>
                  <a:srgbClr val="FFFFFF">
                    <a:lumMod val="50000"/>
                  </a:srgbClr>
                </a:solidFill>
              </a:rPr>
              <a:pPr defTabSz="914400">
                <a:defRPr/>
              </a:pPr>
              <a:t>‹#›</a:t>
            </a:fld>
            <a:endParaRPr lang="en-GB" dirty="0">
              <a:solidFill>
                <a:srgbClr val="FFFFFF">
                  <a:lumMod val="50000"/>
                </a:srgbClr>
              </a:solidFill>
            </a:endParaRPr>
          </a:p>
        </p:txBody>
      </p:sp>
    </p:spTree>
    <p:extLst>
      <p:ext uri="{BB962C8B-B14F-4D97-AF65-F5344CB8AC3E}">
        <p14:creationId xmlns:p14="http://schemas.microsoft.com/office/powerpoint/2010/main" val="2617377550"/>
      </p:ext>
    </p:extLst>
  </p:cSld>
  <p:clrMapOvr>
    <a:masterClrMapping/>
  </p:clrMapOv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2" name="Title 1"/>
          <p:cNvSpPr>
            <a:spLocks noGrp="1"/>
          </p:cNvSpPr>
          <p:nvPr>
            <p:ph type="title"/>
          </p:nvPr>
        </p:nvSpPr>
        <p:spPr>
          <a:xfrm>
            <a:off x="495300" y="20622"/>
            <a:ext cx="8915400" cy="960107"/>
          </a:xfrm>
          <a:prstGeom prst="rect">
            <a:avLst/>
          </a:prstGeom>
        </p:spPr>
        <p:txBody>
          <a:bodyPr anchor="ctr"/>
          <a:lstStyle>
            <a:lvl1pPr>
              <a:defRPr>
                <a:solidFill>
                  <a:schemeClr val="accent1"/>
                </a:solidFill>
              </a:defRPr>
            </a:lvl1pPr>
          </a:lstStyle>
          <a:p>
            <a:r>
              <a:rPr lang="en-US" dirty="0" smtClean="0"/>
              <a:t>Click to edit Master title style</a:t>
            </a:r>
            <a:endParaRPr lang="nl-BE" dirty="0"/>
          </a:p>
        </p:txBody>
      </p:sp>
      <p:sp>
        <p:nvSpPr>
          <p:cNvPr id="13" name="Footer Placeholder 4"/>
          <p:cNvSpPr>
            <a:spLocks noGrp="1"/>
          </p:cNvSpPr>
          <p:nvPr>
            <p:ph type="ftr" sz="quarter" idx="3"/>
          </p:nvPr>
        </p:nvSpPr>
        <p:spPr>
          <a:xfrm>
            <a:off x="56456" y="6392521"/>
            <a:ext cx="8424936" cy="432048"/>
          </a:xfrm>
          <a:prstGeom prst="rect">
            <a:avLst/>
          </a:prstGeom>
        </p:spPr>
        <p:txBody>
          <a:bodyPr vert="horz" lIns="0" tIns="0" rIns="0" bIns="0" rtlCol="0" anchor="b"/>
          <a:lstStyle>
            <a:lvl1pPr algn="l">
              <a:defRPr lang="nl-BE" sz="800" i="1" smtClean="0">
                <a:solidFill>
                  <a:schemeClr val="tx1">
                    <a:tint val="75000"/>
                  </a:schemeClr>
                </a:solidFill>
              </a:defRPr>
            </a:lvl1pPr>
          </a:lstStyle>
          <a:p>
            <a:r>
              <a:rPr lang="nl-BE" smtClean="0"/>
              <a:t>Source:</a:t>
            </a:r>
            <a:endParaRPr lang="nl-BE" dirty="0"/>
          </a:p>
        </p:txBody>
      </p:sp>
    </p:spTree>
    <p:extLst>
      <p:ext uri="{BB962C8B-B14F-4D97-AF65-F5344CB8AC3E}">
        <p14:creationId xmlns:p14="http://schemas.microsoft.com/office/powerpoint/2010/main" val="3701508773"/>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13671" y="467834"/>
            <a:ext cx="9294806" cy="500801"/>
          </a:xfrm>
        </p:spPr>
        <p:txBody>
          <a:bodyPr/>
          <a:lstStyle/>
          <a:p>
            <a:r>
              <a:rPr lang="en-US" smtClean="0"/>
              <a:t>Click to edit Master title style</a:t>
            </a:r>
            <a:endParaRPr lang="nl-BE" dirty="0"/>
          </a:p>
        </p:txBody>
      </p:sp>
      <p:sp>
        <p:nvSpPr>
          <p:cNvPr id="3" name="Content Placeholder 2"/>
          <p:cNvSpPr>
            <a:spLocks noGrp="1"/>
          </p:cNvSpPr>
          <p:nvPr>
            <p:ph idx="1"/>
          </p:nvPr>
        </p:nvSpPr>
        <p:spPr>
          <a:xfrm>
            <a:off x="287966" y="1148317"/>
            <a:ext cx="9287835" cy="5092126"/>
          </a:xfrm>
        </p:spPr>
        <p:txBody>
          <a:bodyPr/>
          <a:lstStyle>
            <a:lvl1pPr>
              <a:defRPr>
                <a:latin typeface="Segoe UI" pitchFamily="34" charset="0"/>
                <a:ea typeface="Segoe UI" pitchFamily="34" charset="0"/>
                <a:cs typeface="Segoe UI" pitchFamily="34" charset="0"/>
              </a:defRPr>
            </a:lvl1pPr>
            <a:lvl2pPr>
              <a:defRPr>
                <a:latin typeface="Segoe UI" pitchFamily="34" charset="0"/>
                <a:ea typeface="Segoe UI" pitchFamily="34" charset="0"/>
                <a:cs typeface="Segoe UI" pitchFamily="34" charset="0"/>
              </a:defRPr>
            </a:lvl2pPr>
            <a:lvl3pPr>
              <a:defRPr>
                <a:latin typeface="Segoe UI" pitchFamily="34" charset="0"/>
                <a:ea typeface="Segoe UI" pitchFamily="34" charset="0"/>
                <a:cs typeface="Segoe UI" pitchFamily="34" charset="0"/>
              </a:defRPr>
            </a:lvl3pPr>
            <a:lvl4pPr>
              <a:defRPr sz="1600">
                <a:latin typeface="Segoe UI" pitchFamily="34" charset="0"/>
                <a:ea typeface="Segoe UI" pitchFamily="34" charset="0"/>
                <a:cs typeface="Segoe UI" pitchFamily="34" charset="0"/>
              </a:defRPr>
            </a:lvl4pPr>
            <a:lvl5pPr>
              <a:defRPr sz="1400">
                <a:latin typeface="Segoe UI" pitchFamily="34" charset="0"/>
                <a:ea typeface="Segoe UI" pitchFamily="34" charset="0"/>
                <a:cs typeface="Segoe UI" pitchFamily="34"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dirty="0"/>
          </a:p>
        </p:txBody>
      </p:sp>
      <p:sp>
        <p:nvSpPr>
          <p:cNvPr id="5" name="Date Placeholder 1"/>
          <p:cNvSpPr>
            <a:spLocks noGrp="1"/>
          </p:cNvSpPr>
          <p:nvPr>
            <p:ph type="dt" sz="half" idx="2"/>
          </p:nvPr>
        </p:nvSpPr>
        <p:spPr>
          <a:xfrm>
            <a:off x="8486919" y="24992"/>
            <a:ext cx="1337976" cy="258854"/>
          </a:xfrm>
          <a:prstGeom prst="rect">
            <a:avLst/>
          </a:prstGeom>
        </p:spPr>
        <p:txBody>
          <a:bodyPr/>
          <a:lstStyle>
            <a:lvl1pPr algn="r">
              <a:defRPr sz="1000">
                <a:solidFill>
                  <a:schemeClr val="bg2">
                    <a:lumMod val="50000"/>
                  </a:schemeClr>
                </a:solidFill>
                <a:latin typeface="Segoe UI" pitchFamily="34" charset="0"/>
                <a:ea typeface="Segoe UI" pitchFamily="34" charset="0"/>
                <a:cs typeface="Segoe UI" pitchFamily="34" charset="0"/>
              </a:defRPr>
            </a:lvl1pPr>
          </a:lstStyle>
          <a:p>
            <a:pPr>
              <a:defRPr/>
            </a:pPr>
            <a:fld id="{1B492441-0EAF-483D-8500-C54EB8F6570A}" type="datetime1">
              <a:rPr lang="nl-BE" smtClean="0">
                <a:solidFill>
                  <a:srgbClr val="FFFFFF">
                    <a:lumMod val="50000"/>
                  </a:srgbClr>
                </a:solidFill>
              </a:rPr>
              <a:pPr>
                <a:defRPr/>
              </a:pPr>
              <a:t>2017-11-05</a:t>
            </a:fld>
            <a:endParaRPr lang="nl-BE" dirty="0">
              <a:solidFill>
                <a:srgbClr val="FFFFFF">
                  <a:lumMod val="50000"/>
                </a:srgbClr>
              </a:solidFill>
            </a:endParaRPr>
          </a:p>
        </p:txBody>
      </p:sp>
      <p:sp>
        <p:nvSpPr>
          <p:cNvPr id="6" name="Rectangle 16"/>
          <p:cNvSpPr>
            <a:spLocks noGrp="1" noChangeArrowheads="1"/>
          </p:cNvSpPr>
          <p:nvPr>
            <p:ph type="sldNum" sz="quarter" idx="4"/>
          </p:nvPr>
        </p:nvSpPr>
        <p:spPr>
          <a:xfrm>
            <a:off x="4116780" y="6455849"/>
            <a:ext cx="1672441" cy="325148"/>
          </a:xfrm>
          <a:prstGeom prst="rect">
            <a:avLst/>
          </a:prstGeom>
        </p:spPr>
        <p:txBody>
          <a:bodyPr/>
          <a:lstStyle>
            <a:lvl1pPr algn="ctr">
              <a:defRPr>
                <a:solidFill>
                  <a:schemeClr val="bg2">
                    <a:lumMod val="50000"/>
                  </a:schemeClr>
                </a:solidFill>
                <a:latin typeface="Segoe UI" pitchFamily="34" charset="0"/>
                <a:ea typeface="Segoe UI" pitchFamily="34" charset="0"/>
                <a:cs typeface="Segoe UI" pitchFamily="34" charset="0"/>
              </a:defRPr>
            </a:lvl1pPr>
          </a:lstStyle>
          <a:p>
            <a:pPr>
              <a:defRPr/>
            </a:pPr>
            <a:fld id="{C795D34B-0000-4401-9708-96760D6E4A55}" type="slidenum">
              <a:rPr lang="en-GB" smtClean="0">
                <a:solidFill>
                  <a:srgbClr val="FFFFFF">
                    <a:lumMod val="50000"/>
                  </a:srgbClr>
                </a:solidFill>
              </a:rPr>
              <a:pPr>
                <a:defRPr/>
              </a:pPr>
              <a:t>‹#›</a:t>
            </a:fld>
            <a:endParaRPr lang="en-GB" dirty="0">
              <a:solidFill>
                <a:srgbClr val="FFFFFF">
                  <a:lumMod val="50000"/>
                </a:srgbClr>
              </a:solidFill>
            </a:endParaRPr>
          </a:p>
        </p:txBody>
      </p:sp>
      <p:cxnSp>
        <p:nvCxnSpPr>
          <p:cNvPr id="7" name="Straight Connector 6"/>
          <p:cNvCxnSpPr/>
          <p:nvPr userDrawn="1"/>
        </p:nvCxnSpPr>
        <p:spPr bwMode="auto">
          <a:xfrm flipH="1">
            <a:off x="424543" y="1054833"/>
            <a:ext cx="9095509" cy="0"/>
          </a:xfrm>
          <a:prstGeom prst="line">
            <a:avLst/>
          </a:prstGeom>
          <a:solidFill>
            <a:schemeClr val="accent1"/>
          </a:solidFill>
          <a:ln w="12700" cap="flat" cmpd="sng" algn="ctr">
            <a:solidFill>
              <a:srgbClr val="007DC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214095925"/>
      </p:ext>
    </p:extLst>
  </p:cSld>
  <p:clrMapOvr>
    <a:masterClrMapping/>
  </p:clrMapOvr>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Rounded Rectangle 4"/>
          <p:cNvSpPr>
            <a:spLocks/>
          </p:cNvSpPr>
          <p:nvPr userDrawn="1"/>
        </p:nvSpPr>
        <p:spPr bwMode="auto">
          <a:xfrm>
            <a:off x="3271044" y="989683"/>
            <a:ext cx="6238352" cy="5391647"/>
          </a:xfrm>
          <a:prstGeom prst="roundRect">
            <a:avLst>
              <a:gd name="adj" fmla="val 1307"/>
            </a:avLst>
          </a:prstGeom>
          <a:solidFill>
            <a:schemeClr val="bg2"/>
          </a:solidFill>
          <a:ln w="12700" cap="flat" cmpd="sng" algn="ctr">
            <a:solidFill>
              <a:srgbClr val="C4D4E5"/>
            </a:solidFill>
            <a:prstDash val="solid"/>
            <a:round/>
            <a:headEnd type="none" w="med" len="med"/>
            <a:tailEnd type="none" w="med" len="med"/>
          </a:ln>
          <a:effectLst>
            <a:outerShdw blurRad="50800" dist="25400" dir="8100000" algn="tr" rotWithShape="0">
              <a:srgbClr val="C4D4E5"/>
            </a:outerShdw>
          </a:effectLst>
          <a:extLst/>
        </p:spPr>
        <p:txBody>
          <a:bodyPr vert="horz" wrap="square" lIns="107287" tIns="53643" rIns="107287" bIns="53643" numCol="1" rtlCol="0" anchor="t" anchorCtr="0" compatLnSpc="1">
            <a:prstTxWarp prst="textNoShape">
              <a:avLst/>
            </a:prstTxWarp>
          </a:bodyPr>
          <a:lstStyle/>
          <a:p>
            <a:pPr lvl="0"/>
            <a:endParaRPr lang="nl-BE" dirty="0">
              <a:latin typeface="Segoe UI" panose="020B0502040204020203" pitchFamily="34" charset="0"/>
            </a:endParaRPr>
          </a:p>
        </p:txBody>
      </p:sp>
      <p:sp>
        <p:nvSpPr>
          <p:cNvPr id="6" name="Rounded Rectangle 5"/>
          <p:cNvSpPr>
            <a:spLocks/>
          </p:cNvSpPr>
          <p:nvPr userDrawn="1"/>
        </p:nvSpPr>
        <p:spPr bwMode="auto">
          <a:xfrm>
            <a:off x="412750" y="989683"/>
            <a:ext cx="2693194" cy="5391646"/>
          </a:xfrm>
          <a:prstGeom prst="roundRect">
            <a:avLst>
              <a:gd name="adj" fmla="val 1307"/>
            </a:avLst>
          </a:prstGeom>
          <a:solidFill>
            <a:schemeClr val="bg2"/>
          </a:solidFill>
          <a:ln w="12700" cap="flat" cmpd="sng" algn="ctr">
            <a:solidFill>
              <a:srgbClr val="C4D4E5"/>
            </a:solidFill>
            <a:prstDash val="solid"/>
            <a:round/>
            <a:headEnd type="none" w="med" len="med"/>
            <a:tailEnd type="none" w="med" len="med"/>
          </a:ln>
          <a:effectLst>
            <a:outerShdw blurRad="50800" dist="25400" dir="8100000" algn="tr" rotWithShape="0">
              <a:srgbClr val="C4D4E5"/>
            </a:outerShdw>
          </a:effectLst>
          <a:extLst/>
        </p:spPr>
        <p:txBody>
          <a:bodyPr vert="horz" wrap="square" lIns="107287" tIns="53643" rIns="107287" bIns="53643" numCol="1" rtlCol="0" anchor="t" anchorCtr="0" compatLnSpc="1">
            <a:prstTxWarp prst="textNoShape">
              <a:avLst/>
            </a:prstTxWarp>
          </a:bodyPr>
          <a:lstStyle/>
          <a:p>
            <a:endParaRPr lang="nl-BE" dirty="0">
              <a:latin typeface="Segoe UI" panose="020B0502040204020203" pitchFamily="34" charset="0"/>
            </a:endParaRPr>
          </a:p>
        </p:txBody>
      </p:sp>
      <p:sp>
        <p:nvSpPr>
          <p:cNvPr id="8" name="Subtitle 2"/>
          <p:cNvSpPr>
            <a:spLocks noGrp="1"/>
          </p:cNvSpPr>
          <p:nvPr>
            <p:ph type="subTitle" idx="1"/>
          </p:nvPr>
        </p:nvSpPr>
        <p:spPr>
          <a:xfrm>
            <a:off x="506513" y="1124744"/>
            <a:ext cx="2496277" cy="864096"/>
          </a:xfrm>
          <a:prstGeom prst="rect">
            <a:avLst/>
          </a:prstGeom>
        </p:spPr>
        <p:txBody>
          <a:bodyPr>
            <a:normAutofit/>
          </a:bodyPr>
          <a:lstStyle>
            <a:lvl1pPr marL="0" indent="0" algn="ctr">
              <a:buNone/>
              <a:defRPr sz="2100" b="1">
                <a:solidFill>
                  <a:schemeClr val="tx1"/>
                </a:solidFill>
              </a:defRPr>
            </a:lvl1pPr>
            <a:lvl2pPr marL="536433" indent="0" algn="ctr">
              <a:buNone/>
              <a:defRPr>
                <a:solidFill>
                  <a:schemeClr val="tx1">
                    <a:tint val="75000"/>
                  </a:schemeClr>
                </a:solidFill>
              </a:defRPr>
            </a:lvl2pPr>
            <a:lvl3pPr marL="1072866" indent="0" algn="ctr">
              <a:buNone/>
              <a:defRPr>
                <a:solidFill>
                  <a:schemeClr val="tx1">
                    <a:tint val="75000"/>
                  </a:schemeClr>
                </a:solidFill>
              </a:defRPr>
            </a:lvl3pPr>
            <a:lvl4pPr marL="1609298" indent="0" algn="ctr">
              <a:buNone/>
              <a:defRPr>
                <a:solidFill>
                  <a:schemeClr val="tx1">
                    <a:tint val="75000"/>
                  </a:schemeClr>
                </a:solidFill>
              </a:defRPr>
            </a:lvl4pPr>
            <a:lvl5pPr marL="2145731" indent="0" algn="ctr">
              <a:buNone/>
              <a:defRPr>
                <a:solidFill>
                  <a:schemeClr val="tx1">
                    <a:tint val="75000"/>
                  </a:schemeClr>
                </a:solidFill>
              </a:defRPr>
            </a:lvl5pPr>
            <a:lvl6pPr marL="2682164" indent="0" algn="ctr">
              <a:buNone/>
              <a:defRPr>
                <a:solidFill>
                  <a:schemeClr val="tx1">
                    <a:tint val="75000"/>
                  </a:schemeClr>
                </a:solidFill>
              </a:defRPr>
            </a:lvl6pPr>
            <a:lvl7pPr marL="3218597" indent="0" algn="ctr">
              <a:buNone/>
              <a:defRPr>
                <a:solidFill>
                  <a:schemeClr val="tx1">
                    <a:tint val="75000"/>
                  </a:schemeClr>
                </a:solidFill>
              </a:defRPr>
            </a:lvl7pPr>
            <a:lvl8pPr marL="3755029" indent="0" algn="ctr">
              <a:buNone/>
              <a:defRPr>
                <a:solidFill>
                  <a:schemeClr val="tx1">
                    <a:tint val="75000"/>
                  </a:schemeClr>
                </a:solidFill>
              </a:defRPr>
            </a:lvl8pPr>
            <a:lvl9pPr marL="4291462" indent="0" algn="ctr">
              <a:buNone/>
              <a:defRPr>
                <a:solidFill>
                  <a:schemeClr val="tx1">
                    <a:tint val="75000"/>
                  </a:schemeClr>
                </a:solidFill>
              </a:defRPr>
            </a:lvl9pPr>
          </a:lstStyle>
          <a:p>
            <a:r>
              <a:rPr lang="en-US" dirty="0" smtClean="0"/>
              <a:t>Click to edit Master subtitle style</a:t>
            </a:r>
            <a:endParaRPr lang="nl-BE" dirty="0"/>
          </a:p>
        </p:txBody>
      </p:sp>
      <p:sp>
        <p:nvSpPr>
          <p:cNvPr id="9" name="Content Placeholder 2"/>
          <p:cNvSpPr>
            <a:spLocks noGrp="1"/>
          </p:cNvSpPr>
          <p:nvPr>
            <p:ph idx="13"/>
          </p:nvPr>
        </p:nvSpPr>
        <p:spPr>
          <a:xfrm>
            <a:off x="3392833" y="1141545"/>
            <a:ext cx="5928659" cy="4984620"/>
          </a:xfrm>
          <a:prstGeom prst="rect">
            <a:avLst/>
          </a:prstGeom>
        </p:spPr>
        <p:txBody>
          <a:bodyPr>
            <a:normAutofit/>
          </a:bodyPr>
          <a:lstStyle>
            <a:lvl1pPr>
              <a:defRPr sz="3300"/>
            </a:lvl1pPr>
            <a:lvl2pPr>
              <a:defRPr sz="2800"/>
            </a:lvl2pPr>
            <a:lvl3pPr>
              <a:defRPr sz="2300"/>
            </a:lvl3pPr>
            <a:lvl4pPr>
              <a:defRPr sz="2100"/>
            </a:lvl4pPr>
            <a:lvl5pPr>
              <a:defRPr sz="21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17" name="Title 1"/>
          <p:cNvSpPr>
            <a:spLocks noGrp="1"/>
          </p:cNvSpPr>
          <p:nvPr>
            <p:ph type="title"/>
          </p:nvPr>
        </p:nvSpPr>
        <p:spPr>
          <a:xfrm>
            <a:off x="495300" y="20622"/>
            <a:ext cx="8915400" cy="960107"/>
          </a:xfrm>
          <a:prstGeom prst="rect">
            <a:avLst/>
          </a:prstGeom>
        </p:spPr>
        <p:txBody>
          <a:bodyPr anchor="ctr"/>
          <a:lstStyle>
            <a:lvl1pPr>
              <a:defRPr>
                <a:solidFill>
                  <a:schemeClr val="accent1"/>
                </a:solidFill>
              </a:defRPr>
            </a:lvl1pPr>
          </a:lstStyle>
          <a:p>
            <a:r>
              <a:rPr lang="en-US" dirty="0" smtClean="0"/>
              <a:t>Click to edit Master title style</a:t>
            </a:r>
            <a:endParaRPr lang="nl-BE" dirty="0"/>
          </a:p>
        </p:txBody>
      </p:sp>
      <p:sp>
        <p:nvSpPr>
          <p:cNvPr id="18" name="Footer Placeholder 4"/>
          <p:cNvSpPr>
            <a:spLocks noGrp="1"/>
          </p:cNvSpPr>
          <p:nvPr>
            <p:ph type="ftr" sz="quarter" idx="3"/>
          </p:nvPr>
        </p:nvSpPr>
        <p:spPr>
          <a:xfrm>
            <a:off x="56456" y="6392521"/>
            <a:ext cx="8424936" cy="432048"/>
          </a:xfrm>
          <a:prstGeom prst="rect">
            <a:avLst/>
          </a:prstGeom>
        </p:spPr>
        <p:txBody>
          <a:bodyPr vert="horz" lIns="0" tIns="0" rIns="0" bIns="0" rtlCol="0" anchor="b"/>
          <a:lstStyle>
            <a:lvl1pPr algn="l">
              <a:defRPr lang="nl-BE" sz="800" i="1" smtClean="0">
                <a:solidFill>
                  <a:schemeClr val="tx1">
                    <a:tint val="75000"/>
                  </a:schemeClr>
                </a:solidFill>
              </a:defRPr>
            </a:lvl1pPr>
          </a:lstStyle>
          <a:p>
            <a:r>
              <a:rPr lang="nl-BE" smtClean="0"/>
              <a:t>Source:</a:t>
            </a:r>
            <a:endParaRPr lang="nl-BE" dirty="0"/>
          </a:p>
        </p:txBody>
      </p:sp>
    </p:spTree>
    <p:extLst>
      <p:ext uri="{BB962C8B-B14F-4D97-AF65-F5344CB8AC3E}">
        <p14:creationId xmlns:p14="http://schemas.microsoft.com/office/powerpoint/2010/main" val="262341950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5" name="Rounded Rectangle 4"/>
          <p:cNvSpPr>
            <a:spLocks/>
          </p:cNvSpPr>
          <p:nvPr userDrawn="1"/>
        </p:nvSpPr>
        <p:spPr bwMode="auto">
          <a:xfrm>
            <a:off x="412758" y="1028738"/>
            <a:ext cx="6183319" cy="5301023"/>
          </a:xfrm>
          <a:prstGeom prst="roundRect">
            <a:avLst>
              <a:gd name="adj" fmla="val 1307"/>
            </a:avLst>
          </a:prstGeom>
          <a:solidFill>
            <a:schemeClr val="bg2"/>
          </a:solidFill>
          <a:ln w="12700" cap="flat" cmpd="sng" algn="ctr">
            <a:solidFill>
              <a:srgbClr val="C4D4E5"/>
            </a:solidFill>
            <a:prstDash val="solid"/>
            <a:round/>
            <a:headEnd type="none" w="med" len="med"/>
            <a:tailEnd type="none" w="med" len="med"/>
          </a:ln>
          <a:effectLst>
            <a:outerShdw blurRad="50800" dist="25400" dir="8100000" algn="tr" rotWithShape="0">
              <a:srgbClr val="C4D4E5"/>
            </a:outerShdw>
          </a:effectLst>
          <a:extLst/>
        </p:spPr>
        <p:txBody>
          <a:bodyPr vert="horz" wrap="square" lIns="107287" tIns="53643" rIns="107287" bIns="53643" numCol="1" rtlCol="0" anchor="t" anchorCtr="0" compatLnSpc="1">
            <a:prstTxWarp prst="textNoShape">
              <a:avLst/>
            </a:prstTxWarp>
          </a:bodyPr>
          <a:lstStyle/>
          <a:p>
            <a:endParaRPr lang="nl-BE" dirty="0">
              <a:latin typeface="Segoe UI" panose="020B0502040204020203" pitchFamily="34" charset="0"/>
            </a:endParaRPr>
          </a:p>
        </p:txBody>
      </p:sp>
      <p:sp>
        <p:nvSpPr>
          <p:cNvPr id="8" name="Rounded Rectangle 7"/>
          <p:cNvSpPr>
            <a:spLocks/>
          </p:cNvSpPr>
          <p:nvPr userDrawn="1"/>
        </p:nvSpPr>
        <p:spPr bwMode="auto">
          <a:xfrm>
            <a:off x="6769066" y="1046407"/>
            <a:ext cx="2693194" cy="5283355"/>
          </a:xfrm>
          <a:prstGeom prst="roundRect">
            <a:avLst>
              <a:gd name="adj" fmla="val 1307"/>
            </a:avLst>
          </a:prstGeom>
          <a:solidFill>
            <a:schemeClr val="bg2"/>
          </a:solidFill>
          <a:ln w="12700" cap="flat" cmpd="sng" algn="ctr">
            <a:solidFill>
              <a:srgbClr val="C4D4E5"/>
            </a:solidFill>
            <a:prstDash val="solid"/>
            <a:round/>
            <a:headEnd type="none" w="med" len="med"/>
            <a:tailEnd type="none" w="med" len="med"/>
          </a:ln>
          <a:effectLst>
            <a:outerShdw blurRad="50800" dist="25400" dir="8100000" algn="tr" rotWithShape="0">
              <a:srgbClr val="C4D4E5"/>
            </a:outerShdw>
          </a:effectLst>
          <a:extLst/>
        </p:spPr>
        <p:txBody>
          <a:bodyPr vert="horz" wrap="square" lIns="107287" tIns="53643" rIns="107287" bIns="53643" numCol="1" rtlCol="0" anchor="t" anchorCtr="0" compatLnSpc="1">
            <a:prstTxWarp prst="textNoShape">
              <a:avLst/>
            </a:prstTxWarp>
          </a:bodyPr>
          <a:lstStyle/>
          <a:p>
            <a:endParaRPr lang="nl-BE" dirty="0">
              <a:latin typeface="Segoe UI" panose="020B0502040204020203" pitchFamily="34" charset="0"/>
            </a:endParaRPr>
          </a:p>
        </p:txBody>
      </p:sp>
      <p:sp>
        <p:nvSpPr>
          <p:cNvPr id="9" name="Subtitle 2"/>
          <p:cNvSpPr>
            <a:spLocks noGrp="1"/>
          </p:cNvSpPr>
          <p:nvPr>
            <p:ph type="subTitle" idx="1"/>
          </p:nvPr>
        </p:nvSpPr>
        <p:spPr>
          <a:xfrm>
            <a:off x="6867529" y="1124744"/>
            <a:ext cx="2496277" cy="864096"/>
          </a:xfrm>
          <a:prstGeom prst="rect">
            <a:avLst/>
          </a:prstGeom>
        </p:spPr>
        <p:txBody>
          <a:bodyPr>
            <a:normAutofit/>
          </a:bodyPr>
          <a:lstStyle>
            <a:lvl1pPr marL="0" indent="0" algn="ctr">
              <a:buNone/>
              <a:defRPr sz="2100" b="1">
                <a:solidFill>
                  <a:schemeClr val="tx1"/>
                </a:solidFill>
              </a:defRPr>
            </a:lvl1pPr>
            <a:lvl2pPr marL="536433" indent="0" algn="ctr">
              <a:buNone/>
              <a:defRPr>
                <a:solidFill>
                  <a:schemeClr val="tx1">
                    <a:tint val="75000"/>
                  </a:schemeClr>
                </a:solidFill>
              </a:defRPr>
            </a:lvl2pPr>
            <a:lvl3pPr marL="1072866" indent="0" algn="ctr">
              <a:buNone/>
              <a:defRPr>
                <a:solidFill>
                  <a:schemeClr val="tx1">
                    <a:tint val="75000"/>
                  </a:schemeClr>
                </a:solidFill>
              </a:defRPr>
            </a:lvl3pPr>
            <a:lvl4pPr marL="1609298" indent="0" algn="ctr">
              <a:buNone/>
              <a:defRPr>
                <a:solidFill>
                  <a:schemeClr val="tx1">
                    <a:tint val="75000"/>
                  </a:schemeClr>
                </a:solidFill>
              </a:defRPr>
            </a:lvl4pPr>
            <a:lvl5pPr marL="2145731" indent="0" algn="ctr">
              <a:buNone/>
              <a:defRPr>
                <a:solidFill>
                  <a:schemeClr val="tx1">
                    <a:tint val="75000"/>
                  </a:schemeClr>
                </a:solidFill>
              </a:defRPr>
            </a:lvl5pPr>
            <a:lvl6pPr marL="2682164" indent="0" algn="ctr">
              <a:buNone/>
              <a:defRPr>
                <a:solidFill>
                  <a:schemeClr val="tx1">
                    <a:tint val="75000"/>
                  </a:schemeClr>
                </a:solidFill>
              </a:defRPr>
            </a:lvl6pPr>
            <a:lvl7pPr marL="3218597" indent="0" algn="ctr">
              <a:buNone/>
              <a:defRPr>
                <a:solidFill>
                  <a:schemeClr val="tx1">
                    <a:tint val="75000"/>
                  </a:schemeClr>
                </a:solidFill>
              </a:defRPr>
            </a:lvl7pPr>
            <a:lvl8pPr marL="3755029" indent="0" algn="ctr">
              <a:buNone/>
              <a:defRPr>
                <a:solidFill>
                  <a:schemeClr val="tx1">
                    <a:tint val="75000"/>
                  </a:schemeClr>
                </a:solidFill>
              </a:defRPr>
            </a:lvl8pPr>
            <a:lvl9pPr marL="4291462" indent="0" algn="ctr">
              <a:buNone/>
              <a:defRPr>
                <a:solidFill>
                  <a:schemeClr val="tx1">
                    <a:tint val="75000"/>
                  </a:schemeClr>
                </a:solidFill>
              </a:defRPr>
            </a:lvl9pPr>
          </a:lstStyle>
          <a:p>
            <a:r>
              <a:rPr lang="en-US" dirty="0" smtClean="0"/>
              <a:t>Click to edit Master subtitle style</a:t>
            </a:r>
            <a:endParaRPr lang="nl-BE" dirty="0"/>
          </a:p>
        </p:txBody>
      </p:sp>
      <p:sp>
        <p:nvSpPr>
          <p:cNvPr id="10" name="Content Placeholder 2"/>
          <p:cNvSpPr>
            <a:spLocks noGrp="1"/>
          </p:cNvSpPr>
          <p:nvPr>
            <p:ph idx="13"/>
          </p:nvPr>
        </p:nvSpPr>
        <p:spPr>
          <a:xfrm>
            <a:off x="540086" y="1141545"/>
            <a:ext cx="5928659" cy="4984620"/>
          </a:xfrm>
          <a:prstGeom prst="rect">
            <a:avLst/>
          </a:prstGeom>
        </p:spPr>
        <p:txBody>
          <a:bodyPr>
            <a:normAutofit/>
          </a:bodyPr>
          <a:lstStyle>
            <a:lvl1pPr>
              <a:defRPr sz="3300"/>
            </a:lvl1pPr>
            <a:lvl2pPr>
              <a:defRPr sz="2800"/>
            </a:lvl2pPr>
            <a:lvl3pPr>
              <a:defRPr sz="2300"/>
            </a:lvl3pPr>
            <a:lvl4pPr>
              <a:defRPr sz="2100"/>
            </a:lvl4pPr>
            <a:lvl5pPr>
              <a:defRPr sz="21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17" name="Title 1"/>
          <p:cNvSpPr>
            <a:spLocks noGrp="1"/>
          </p:cNvSpPr>
          <p:nvPr>
            <p:ph type="title"/>
          </p:nvPr>
        </p:nvSpPr>
        <p:spPr>
          <a:xfrm>
            <a:off x="495300" y="20622"/>
            <a:ext cx="8915400" cy="960107"/>
          </a:xfrm>
          <a:prstGeom prst="rect">
            <a:avLst/>
          </a:prstGeom>
        </p:spPr>
        <p:txBody>
          <a:bodyPr anchor="ctr"/>
          <a:lstStyle>
            <a:lvl1pPr>
              <a:defRPr>
                <a:solidFill>
                  <a:schemeClr val="accent1"/>
                </a:solidFill>
              </a:defRPr>
            </a:lvl1pPr>
          </a:lstStyle>
          <a:p>
            <a:r>
              <a:rPr lang="en-US" dirty="0" smtClean="0"/>
              <a:t>Click to edit Master title style</a:t>
            </a:r>
            <a:endParaRPr lang="nl-BE" dirty="0"/>
          </a:p>
        </p:txBody>
      </p:sp>
      <p:sp>
        <p:nvSpPr>
          <p:cNvPr id="18" name="Footer Placeholder 4"/>
          <p:cNvSpPr>
            <a:spLocks noGrp="1"/>
          </p:cNvSpPr>
          <p:nvPr>
            <p:ph type="ftr" sz="quarter" idx="3"/>
          </p:nvPr>
        </p:nvSpPr>
        <p:spPr>
          <a:xfrm>
            <a:off x="56456" y="6392521"/>
            <a:ext cx="8424936" cy="432048"/>
          </a:xfrm>
          <a:prstGeom prst="rect">
            <a:avLst/>
          </a:prstGeom>
        </p:spPr>
        <p:txBody>
          <a:bodyPr vert="horz" lIns="0" tIns="0" rIns="0" bIns="0" rtlCol="0" anchor="b"/>
          <a:lstStyle>
            <a:lvl1pPr algn="l">
              <a:defRPr lang="nl-BE" sz="800" i="1" smtClean="0">
                <a:solidFill>
                  <a:schemeClr val="tx1">
                    <a:tint val="75000"/>
                  </a:schemeClr>
                </a:solidFill>
              </a:defRPr>
            </a:lvl1pPr>
          </a:lstStyle>
          <a:p>
            <a:r>
              <a:rPr lang="nl-BE" smtClean="0"/>
              <a:t>Source:</a:t>
            </a:r>
            <a:endParaRPr lang="nl-BE" dirty="0"/>
          </a:p>
        </p:txBody>
      </p:sp>
    </p:spTree>
    <p:extLst>
      <p:ext uri="{BB962C8B-B14F-4D97-AF65-F5344CB8AC3E}">
        <p14:creationId xmlns:p14="http://schemas.microsoft.com/office/powerpoint/2010/main" val="408731367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15" name="Rounded Rectangle 14"/>
          <p:cNvSpPr>
            <a:spLocks/>
          </p:cNvSpPr>
          <p:nvPr userDrawn="1"/>
        </p:nvSpPr>
        <p:spPr bwMode="auto">
          <a:xfrm>
            <a:off x="4981691" y="1028738"/>
            <a:ext cx="4462240" cy="5301023"/>
          </a:xfrm>
          <a:prstGeom prst="roundRect">
            <a:avLst>
              <a:gd name="adj" fmla="val 1307"/>
            </a:avLst>
          </a:prstGeom>
          <a:solidFill>
            <a:schemeClr val="bg2"/>
          </a:solidFill>
          <a:ln w="12700" cap="flat" cmpd="sng" algn="ctr">
            <a:solidFill>
              <a:srgbClr val="C4D4E5"/>
            </a:solidFill>
            <a:prstDash val="solid"/>
            <a:round/>
            <a:headEnd type="none" w="med" len="med"/>
            <a:tailEnd type="none" w="med" len="med"/>
          </a:ln>
          <a:effectLst>
            <a:outerShdw blurRad="50800" dist="25400" dir="8100000" algn="tr" rotWithShape="0">
              <a:srgbClr val="C4D4E5"/>
            </a:outerShdw>
          </a:effectLst>
          <a:extLst/>
        </p:spPr>
        <p:txBody>
          <a:bodyPr vert="horz" wrap="square" lIns="107287" tIns="53643" rIns="107287" bIns="53643" numCol="1" rtlCol="0" anchor="t" anchorCtr="0" compatLnSpc="1">
            <a:prstTxWarp prst="textNoShape">
              <a:avLst/>
            </a:prstTxWarp>
          </a:bodyPr>
          <a:lstStyle/>
          <a:p>
            <a:endParaRPr lang="nl-BE" dirty="0">
              <a:latin typeface="Segoe UI" panose="020B0502040204020203" pitchFamily="34" charset="0"/>
            </a:endParaRPr>
          </a:p>
        </p:txBody>
      </p:sp>
      <p:sp>
        <p:nvSpPr>
          <p:cNvPr id="16" name="Content Placeholder 2"/>
          <p:cNvSpPr>
            <a:spLocks noGrp="1"/>
          </p:cNvSpPr>
          <p:nvPr>
            <p:ph idx="14"/>
          </p:nvPr>
        </p:nvSpPr>
        <p:spPr>
          <a:xfrm>
            <a:off x="5109018" y="1141545"/>
            <a:ext cx="4178894" cy="4984620"/>
          </a:xfrm>
          <a:prstGeom prst="rect">
            <a:avLst/>
          </a:prstGeom>
        </p:spPr>
        <p:txBody>
          <a:bodyPr>
            <a:normAutofit/>
          </a:bodyPr>
          <a:lstStyle>
            <a:lvl1pPr>
              <a:defRPr sz="3300"/>
            </a:lvl1pPr>
            <a:lvl2pPr>
              <a:defRPr sz="2800"/>
            </a:lvl2pPr>
            <a:lvl3pPr>
              <a:defRPr sz="2300"/>
            </a:lvl3pPr>
            <a:lvl4pPr>
              <a:defRPr sz="2100"/>
            </a:lvl4pPr>
            <a:lvl5pPr>
              <a:defRPr sz="21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5" name="Rounded Rectangle 4"/>
          <p:cNvSpPr>
            <a:spLocks/>
          </p:cNvSpPr>
          <p:nvPr userDrawn="1"/>
        </p:nvSpPr>
        <p:spPr bwMode="auto">
          <a:xfrm>
            <a:off x="412752" y="1028738"/>
            <a:ext cx="4462240" cy="5301023"/>
          </a:xfrm>
          <a:prstGeom prst="roundRect">
            <a:avLst>
              <a:gd name="adj" fmla="val 1307"/>
            </a:avLst>
          </a:prstGeom>
          <a:solidFill>
            <a:schemeClr val="bg2"/>
          </a:solidFill>
          <a:ln w="12700" cap="flat" cmpd="sng" algn="ctr">
            <a:solidFill>
              <a:srgbClr val="C4D4E5"/>
            </a:solidFill>
            <a:prstDash val="solid"/>
            <a:round/>
            <a:headEnd type="none" w="med" len="med"/>
            <a:tailEnd type="none" w="med" len="med"/>
          </a:ln>
          <a:effectLst>
            <a:outerShdw blurRad="50800" dist="25400" dir="8100000" algn="tr" rotWithShape="0">
              <a:srgbClr val="C4D4E5"/>
            </a:outerShdw>
          </a:effectLst>
          <a:extLst/>
        </p:spPr>
        <p:txBody>
          <a:bodyPr vert="horz" wrap="square" lIns="107287" tIns="53643" rIns="107287" bIns="53643" numCol="1" rtlCol="0" anchor="t" anchorCtr="0" compatLnSpc="1">
            <a:prstTxWarp prst="textNoShape">
              <a:avLst/>
            </a:prstTxWarp>
          </a:bodyPr>
          <a:lstStyle/>
          <a:p>
            <a:endParaRPr lang="nl-BE" dirty="0">
              <a:latin typeface="Segoe UI" panose="020B0502040204020203" pitchFamily="34" charset="0"/>
            </a:endParaRPr>
          </a:p>
        </p:txBody>
      </p:sp>
      <p:sp>
        <p:nvSpPr>
          <p:cNvPr id="10" name="Content Placeholder 2"/>
          <p:cNvSpPr>
            <a:spLocks noGrp="1"/>
          </p:cNvSpPr>
          <p:nvPr>
            <p:ph idx="13"/>
          </p:nvPr>
        </p:nvSpPr>
        <p:spPr>
          <a:xfrm>
            <a:off x="540079" y="1141545"/>
            <a:ext cx="4178894" cy="4984620"/>
          </a:xfrm>
          <a:prstGeom prst="rect">
            <a:avLst/>
          </a:prstGeom>
        </p:spPr>
        <p:txBody>
          <a:bodyPr>
            <a:normAutofit/>
          </a:bodyPr>
          <a:lstStyle>
            <a:lvl1pPr>
              <a:defRPr sz="3300"/>
            </a:lvl1pPr>
            <a:lvl2pPr>
              <a:defRPr sz="2800"/>
            </a:lvl2pPr>
            <a:lvl3pPr>
              <a:defRPr sz="2300"/>
            </a:lvl3pPr>
            <a:lvl4pPr>
              <a:defRPr sz="2100"/>
            </a:lvl4pPr>
            <a:lvl5pPr>
              <a:defRPr sz="21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17" name="Title 1"/>
          <p:cNvSpPr>
            <a:spLocks noGrp="1"/>
          </p:cNvSpPr>
          <p:nvPr>
            <p:ph type="title"/>
          </p:nvPr>
        </p:nvSpPr>
        <p:spPr>
          <a:xfrm>
            <a:off x="495300" y="20622"/>
            <a:ext cx="8915400" cy="960107"/>
          </a:xfrm>
          <a:prstGeom prst="rect">
            <a:avLst/>
          </a:prstGeom>
        </p:spPr>
        <p:txBody>
          <a:bodyPr anchor="ctr"/>
          <a:lstStyle>
            <a:lvl1pPr>
              <a:defRPr>
                <a:solidFill>
                  <a:schemeClr val="accent1"/>
                </a:solidFill>
              </a:defRPr>
            </a:lvl1pPr>
          </a:lstStyle>
          <a:p>
            <a:r>
              <a:rPr lang="en-US" dirty="0" smtClean="0"/>
              <a:t>Click to edit Master title style</a:t>
            </a:r>
            <a:endParaRPr lang="nl-BE" dirty="0"/>
          </a:p>
        </p:txBody>
      </p:sp>
      <p:sp>
        <p:nvSpPr>
          <p:cNvPr id="18" name="Footer Placeholder 4"/>
          <p:cNvSpPr>
            <a:spLocks noGrp="1"/>
          </p:cNvSpPr>
          <p:nvPr>
            <p:ph type="ftr" sz="quarter" idx="3"/>
          </p:nvPr>
        </p:nvSpPr>
        <p:spPr>
          <a:xfrm>
            <a:off x="56456" y="6392521"/>
            <a:ext cx="8424936" cy="432048"/>
          </a:xfrm>
          <a:prstGeom prst="rect">
            <a:avLst/>
          </a:prstGeom>
        </p:spPr>
        <p:txBody>
          <a:bodyPr vert="horz" lIns="0" tIns="0" rIns="0" bIns="0" rtlCol="0" anchor="b"/>
          <a:lstStyle>
            <a:lvl1pPr algn="l">
              <a:defRPr lang="nl-BE" sz="800" i="1" smtClean="0">
                <a:solidFill>
                  <a:schemeClr val="tx1">
                    <a:tint val="75000"/>
                  </a:schemeClr>
                </a:solidFill>
              </a:defRPr>
            </a:lvl1pPr>
          </a:lstStyle>
          <a:p>
            <a:r>
              <a:rPr lang="nl-BE" smtClean="0"/>
              <a:t>Source:</a:t>
            </a:r>
            <a:endParaRPr lang="nl-BE" dirty="0"/>
          </a:p>
        </p:txBody>
      </p:sp>
    </p:spTree>
    <p:extLst>
      <p:ext uri="{BB962C8B-B14F-4D97-AF65-F5344CB8AC3E}">
        <p14:creationId xmlns:p14="http://schemas.microsoft.com/office/powerpoint/2010/main" val="133859309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sp>
        <p:nvSpPr>
          <p:cNvPr id="15" name="Rounded Rectangle 14"/>
          <p:cNvSpPr>
            <a:spLocks/>
          </p:cNvSpPr>
          <p:nvPr userDrawn="1"/>
        </p:nvSpPr>
        <p:spPr bwMode="auto">
          <a:xfrm>
            <a:off x="4981691" y="1213403"/>
            <a:ext cx="4462240" cy="5116359"/>
          </a:xfrm>
          <a:prstGeom prst="roundRect">
            <a:avLst>
              <a:gd name="adj" fmla="val 1307"/>
            </a:avLst>
          </a:prstGeom>
          <a:solidFill>
            <a:schemeClr val="bg2"/>
          </a:solidFill>
          <a:ln w="12700" cap="flat" cmpd="sng" algn="ctr">
            <a:solidFill>
              <a:srgbClr val="C4D4E5"/>
            </a:solidFill>
            <a:prstDash val="solid"/>
            <a:round/>
            <a:headEnd type="none" w="med" len="med"/>
            <a:tailEnd type="none" w="med" len="med"/>
          </a:ln>
          <a:effectLst>
            <a:outerShdw blurRad="50800" dist="25400" dir="8100000" algn="tr" rotWithShape="0">
              <a:srgbClr val="C4D4E5"/>
            </a:outerShdw>
          </a:effectLst>
          <a:extLst/>
        </p:spPr>
        <p:txBody>
          <a:bodyPr vert="horz" wrap="square" lIns="107287" tIns="53643" rIns="107287" bIns="53643" numCol="1" rtlCol="0" anchor="t" anchorCtr="0" compatLnSpc="1">
            <a:prstTxWarp prst="textNoShape">
              <a:avLst/>
            </a:prstTxWarp>
          </a:bodyPr>
          <a:lstStyle/>
          <a:p>
            <a:endParaRPr lang="nl-BE" dirty="0">
              <a:latin typeface="Segoe UI" panose="020B0502040204020203" pitchFamily="34" charset="0"/>
            </a:endParaRPr>
          </a:p>
        </p:txBody>
      </p:sp>
      <p:sp>
        <p:nvSpPr>
          <p:cNvPr id="5" name="Rounded Rectangle 4"/>
          <p:cNvSpPr>
            <a:spLocks/>
          </p:cNvSpPr>
          <p:nvPr userDrawn="1"/>
        </p:nvSpPr>
        <p:spPr bwMode="auto">
          <a:xfrm>
            <a:off x="412752" y="1213403"/>
            <a:ext cx="4462240" cy="5116359"/>
          </a:xfrm>
          <a:prstGeom prst="roundRect">
            <a:avLst>
              <a:gd name="adj" fmla="val 1307"/>
            </a:avLst>
          </a:prstGeom>
          <a:solidFill>
            <a:schemeClr val="bg2"/>
          </a:solidFill>
          <a:ln w="12700" cap="flat" cmpd="sng" algn="ctr">
            <a:solidFill>
              <a:srgbClr val="C4D4E5"/>
            </a:solidFill>
            <a:prstDash val="solid"/>
            <a:round/>
            <a:headEnd type="none" w="med" len="med"/>
            <a:tailEnd type="none" w="med" len="med"/>
          </a:ln>
          <a:effectLst>
            <a:outerShdw blurRad="50800" dist="25400" dir="8100000" algn="tr" rotWithShape="0">
              <a:srgbClr val="C4D4E5"/>
            </a:outerShdw>
          </a:effectLst>
          <a:extLst/>
        </p:spPr>
        <p:txBody>
          <a:bodyPr vert="horz" wrap="square" lIns="107287" tIns="53643" rIns="107287" bIns="53643" numCol="1" rtlCol="0" anchor="t" anchorCtr="0" compatLnSpc="1">
            <a:prstTxWarp prst="textNoShape">
              <a:avLst/>
            </a:prstTxWarp>
          </a:bodyPr>
          <a:lstStyle/>
          <a:p>
            <a:endParaRPr lang="nl-BE" dirty="0">
              <a:latin typeface="Segoe UI" panose="020B0502040204020203" pitchFamily="34" charset="0"/>
            </a:endParaRPr>
          </a:p>
        </p:txBody>
      </p:sp>
      <p:sp>
        <p:nvSpPr>
          <p:cNvPr id="10" name="Content Placeholder 2"/>
          <p:cNvSpPr>
            <a:spLocks noGrp="1"/>
          </p:cNvSpPr>
          <p:nvPr>
            <p:ph idx="13"/>
          </p:nvPr>
        </p:nvSpPr>
        <p:spPr>
          <a:xfrm>
            <a:off x="540079" y="1604797"/>
            <a:ext cx="4178894" cy="4706032"/>
          </a:xfrm>
          <a:prstGeom prst="rect">
            <a:avLst/>
          </a:prstGeom>
        </p:spPr>
        <p:txBody>
          <a:bodyPr>
            <a:normAutofit/>
          </a:bodyPr>
          <a:lstStyle>
            <a:lvl1pPr>
              <a:defRPr sz="2100"/>
            </a:lvl1pPr>
            <a:lvl2pPr>
              <a:defRPr sz="1900"/>
            </a:lvl2pPr>
            <a:lvl3pPr>
              <a:defRPr sz="1600"/>
            </a:lvl3pPr>
            <a:lvl4pPr>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11" name="Content Placeholder 2"/>
          <p:cNvSpPr>
            <a:spLocks noGrp="1"/>
          </p:cNvSpPr>
          <p:nvPr>
            <p:ph idx="14"/>
          </p:nvPr>
        </p:nvSpPr>
        <p:spPr>
          <a:xfrm>
            <a:off x="5135132" y="1604797"/>
            <a:ext cx="4178894" cy="4706032"/>
          </a:xfrm>
          <a:prstGeom prst="rect">
            <a:avLst/>
          </a:prstGeom>
        </p:spPr>
        <p:txBody>
          <a:bodyPr>
            <a:normAutofit/>
          </a:bodyPr>
          <a:lstStyle>
            <a:lvl1pPr>
              <a:defRPr sz="2100"/>
            </a:lvl1pPr>
            <a:lvl2pPr>
              <a:defRPr sz="1900"/>
            </a:lvl2pPr>
            <a:lvl3pPr>
              <a:defRPr sz="1600"/>
            </a:lvl3pPr>
            <a:lvl4pPr>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14" name="Title 1"/>
          <p:cNvSpPr txBox="1">
            <a:spLocks/>
          </p:cNvSpPr>
          <p:nvPr userDrawn="1"/>
        </p:nvSpPr>
        <p:spPr>
          <a:xfrm>
            <a:off x="522997" y="1021390"/>
            <a:ext cx="4195981" cy="487411"/>
          </a:xfrm>
          <a:prstGeom prst="rect">
            <a:avLst/>
          </a:prstGeom>
          <a:solidFill>
            <a:srgbClr val="3E8FCD"/>
          </a:soli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107287" tIns="53643" rIns="107287" bIns="53643" numCol="1" rtlCol="0" anchor="t" anchorCtr="0" compatLnSpc="1">
            <a:prstTxWarp prst="textNoShape">
              <a:avLst/>
            </a:prstTxWarp>
          </a:bodyPr>
          <a:lstStyle>
            <a:defPPr>
              <a:defRPr lang="nl-BE"/>
            </a:defPPr>
            <a:lvl1pPr algn="ctr">
              <a:defRPr sz="1200" b="1">
                <a:solidFill>
                  <a:schemeClr val="bg2"/>
                </a:solidFill>
                <a:latin typeface="Segoe UI" panose="020B0502040204020203" pitchFamily="34" charset="0"/>
              </a:defRPr>
            </a:lvl1pPr>
          </a:lstStyle>
          <a:p>
            <a:pPr lvl="0"/>
            <a:endParaRPr lang="en-US" sz="1900" dirty="0"/>
          </a:p>
        </p:txBody>
      </p:sp>
      <p:sp>
        <p:nvSpPr>
          <p:cNvPr id="17" name="Title 1"/>
          <p:cNvSpPr txBox="1">
            <a:spLocks/>
          </p:cNvSpPr>
          <p:nvPr userDrawn="1"/>
        </p:nvSpPr>
        <p:spPr>
          <a:xfrm>
            <a:off x="5125508" y="1021390"/>
            <a:ext cx="4195981" cy="487411"/>
          </a:xfrm>
          <a:prstGeom prst="rect">
            <a:avLst/>
          </a:prstGeom>
          <a:solidFill>
            <a:srgbClr val="3E8FCD"/>
          </a:soli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107287" tIns="53643" rIns="107287" bIns="53643" numCol="1" rtlCol="0" anchor="t" anchorCtr="0" compatLnSpc="1">
            <a:prstTxWarp prst="textNoShape">
              <a:avLst/>
            </a:prstTxWarp>
          </a:bodyPr>
          <a:lstStyle>
            <a:defPPr>
              <a:defRPr lang="nl-BE"/>
            </a:defPPr>
            <a:lvl1pPr algn="ctr">
              <a:defRPr sz="1200" b="1">
                <a:solidFill>
                  <a:schemeClr val="bg2"/>
                </a:solidFill>
                <a:latin typeface="Segoe UI" panose="020B0502040204020203" pitchFamily="34" charset="0"/>
              </a:defRPr>
            </a:lvl1pPr>
          </a:lstStyle>
          <a:p>
            <a:pPr lvl="0"/>
            <a:endParaRPr lang="en-US" sz="1800" dirty="0"/>
          </a:p>
        </p:txBody>
      </p:sp>
      <p:sp>
        <p:nvSpPr>
          <p:cNvPr id="4" name="TextBox 3"/>
          <p:cNvSpPr txBox="1"/>
          <p:nvPr userDrawn="1"/>
        </p:nvSpPr>
        <p:spPr>
          <a:xfrm>
            <a:off x="128464" y="2420888"/>
            <a:ext cx="1440160" cy="415498"/>
          </a:xfrm>
          <a:prstGeom prst="rect">
            <a:avLst/>
          </a:prstGeom>
          <a:noFill/>
        </p:spPr>
        <p:txBody>
          <a:bodyPr wrap="square" rtlCol="0">
            <a:spAutoFit/>
          </a:bodyPr>
          <a:lstStyle/>
          <a:p>
            <a:endParaRPr lang="nl-BE" b="1" dirty="0" err="1" smtClean="0">
              <a:solidFill>
                <a:schemeClr val="bg1"/>
              </a:solidFill>
            </a:endParaRPr>
          </a:p>
        </p:txBody>
      </p:sp>
      <p:sp>
        <p:nvSpPr>
          <p:cNvPr id="29" name="Text Placeholder 28"/>
          <p:cNvSpPr>
            <a:spLocks noGrp="1"/>
          </p:cNvSpPr>
          <p:nvPr>
            <p:ph type="body" sz="quarter" idx="15"/>
          </p:nvPr>
        </p:nvSpPr>
        <p:spPr>
          <a:xfrm>
            <a:off x="632521" y="1073470"/>
            <a:ext cx="3960440" cy="383249"/>
          </a:xfrm>
          <a:prstGeom prst="rect">
            <a:avLst/>
          </a:prstGeom>
        </p:spPr>
        <p:txBody>
          <a:bodyPr>
            <a:noAutofit/>
          </a:bodyPr>
          <a:lstStyle>
            <a:lvl1pPr marL="0" indent="0">
              <a:buNone/>
              <a:defRPr sz="2000" b="1">
                <a:solidFill>
                  <a:schemeClr val="bg1"/>
                </a:solidFill>
                <a:latin typeface="+mj-lt"/>
              </a:defRPr>
            </a:lvl1pPr>
            <a:lvl2pPr>
              <a:defRPr sz="1600" b="1">
                <a:solidFill>
                  <a:schemeClr val="bg1"/>
                </a:solidFill>
                <a:latin typeface="+mj-lt"/>
              </a:defRPr>
            </a:lvl2pPr>
            <a:lvl3pPr>
              <a:defRPr sz="1400" b="1">
                <a:solidFill>
                  <a:schemeClr val="bg1"/>
                </a:solidFill>
                <a:latin typeface="+mj-lt"/>
              </a:defRPr>
            </a:lvl3pPr>
            <a:lvl4pPr>
              <a:defRPr sz="1400" b="1">
                <a:solidFill>
                  <a:schemeClr val="bg1"/>
                </a:solidFill>
                <a:latin typeface="+mj-lt"/>
              </a:defRPr>
            </a:lvl4pPr>
            <a:lvl5pPr>
              <a:defRPr sz="1400" b="1">
                <a:solidFill>
                  <a:schemeClr val="bg1"/>
                </a:solidFill>
                <a:latin typeface="+mj-lt"/>
              </a:defRPr>
            </a:lvl5pPr>
          </a:lstStyle>
          <a:p>
            <a:pPr lvl="0"/>
            <a:r>
              <a:rPr lang="en-US" dirty="0" smtClean="0"/>
              <a:t>Click to edit Master text styles</a:t>
            </a:r>
          </a:p>
        </p:txBody>
      </p:sp>
      <p:sp>
        <p:nvSpPr>
          <p:cNvPr id="30" name="Text Placeholder 28"/>
          <p:cNvSpPr>
            <a:spLocks noGrp="1"/>
          </p:cNvSpPr>
          <p:nvPr>
            <p:ph type="body" sz="quarter" idx="16"/>
          </p:nvPr>
        </p:nvSpPr>
        <p:spPr>
          <a:xfrm>
            <a:off x="5232591" y="1073470"/>
            <a:ext cx="3960440" cy="383249"/>
          </a:xfrm>
          <a:prstGeom prst="rect">
            <a:avLst/>
          </a:prstGeom>
        </p:spPr>
        <p:txBody>
          <a:bodyPr>
            <a:noAutofit/>
          </a:bodyPr>
          <a:lstStyle>
            <a:lvl1pPr marL="0" indent="0">
              <a:buNone/>
              <a:defRPr sz="2000" b="1">
                <a:solidFill>
                  <a:schemeClr val="bg1"/>
                </a:solidFill>
                <a:latin typeface="+mj-lt"/>
              </a:defRPr>
            </a:lvl1pPr>
            <a:lvl2pPr>
              <a:defRPr sz="1600" b="1">
                <a:solidFill>
                  <a:schemeClr val="bg1"/>
                </a:solidFill>
                <a:latin typeface="+mj-lt"/>
              </a:defRPr>
            </a:lvl2pPr>
            <a:lvl3pPr>
              <a:defRPr sz="1400" b="1">
                <a:solidFill>
                  <a:schemeClr val="bg1"/>
                </a:solidFill>
                <a:latin typeface="+mj-lt"/>
              </a:defRPr>
            </a:lvl3pPr>
            <a:lvl4pPr>
              <a:defRPr sz="1400" b="1">
                <a:solidFill>
                  <a:schemeClr val="bg1"/>
                </a:solidFill>
                <a:latin typeface="+mj-lt"/>
              </a:defRPr>
            </a:lvl4pPr>
            <a:lvl5pPr>
              <a:defRPr sz="1400" b="1">
                <a:solidFill>
                  <a:schemeClr val="bg1"/>
                </a:solidFill>
                <a:latin typeface="+mj-lt"/>
              </a:defRPr>
            </a:lvl5pPr>
          </a:lstStyle>
          <a:p>
            <a:pPr lvl="0"/>
            <a:r>
              <a:rPr lang="en-US" dirty="0" smtClean="0"/>
              <a:t>Click to edit Master text styles</a:t>
            </a:r>
          </a:p>
        </p:txBody>
      </p:sp>
      <p:sp>
        <p:nvSpPr>
          <p:cNvPr id="31" name="Title 1"/>
          <p:cNvSpPr>
            <a:spLocks noGrp="1"/>
          </p:cNvSpPr>
          <p:nvPr>
            <p:ph type="title"/>
          </p:nvPr>
        </p:nvSpPr>
        <p:spPr>
          <a:xfrm>
            <a:off x="495300" y="20622"/>
            <a:ext cx="8915400" cy="960107"/>
          </a:xfrm>
          <a:prstGeom prst="rect">
            <a:avLst/>
          </a:prstGeom>
        </p:spPr>
        <p:txBody>
          <a:bodyPr anchor="ctr"/>
          <a:lstStyle>
            <a:lvl1pPr>
              <a:defRPr>
                <a:solidFill>
                  <a:schemeClr val="accent1"/>
                </a:solidFill>
              </a:defRPr>
            </a:lvl1pPr>
          </a:lstStyle>
          <a:p>
            <a:r>
              <a:rPr lang="en-US" dirty="0" smtClean="0"/>
              <a:t>Click to edit Master title style</a:t>
            </a:r>
            <a:endParaRPr lang="nl-BE" dirty="0"/>
          </a:p>
        </p:txBody>
      </p:sp>
      <p:sp>
        <p:nvSpPr>
          <p:cNvPr id="32" name="Footer Placeholder 4"/>
          <p:cNvSpPr>
            <a:spLocks noGrp="1"/>
          </p:cNvSpPr>
          <p:nvPr>
            <p:ph type="ftr" sz="quarter" idx="3"/>
          </p:nvPr>
        </p:nvSpPr>
        <p:spPr>
          <a:xfrm>
            <a:off x="56456" y="6392521"/>
            <a:ext cx="8424936" cy="432048"/>
          </a:xfrm>
          <a:prstGeom prst="rect">
            <a:avLst/>
          </a:prstGeom>
        </p:spPr>
        <p:txBody>
          <a:bodyPr vert="horz" lIns="0" tIns="0" rIns="0" bIns="0" rtlCol="0" anchor="b"/>
          <a:lstStyle>
            <a:lvl1pPr algn="l">
              <a:defRPr lang="nl-BE" sz="800" i="1" smtClean="0">
                <a:solidFill>
                  <a:schemeClr val="tx1">
                    <a:tint val="75000"/>
                  </a:schemeClr>
                </a:solidFill>
              </a:defRPr>
            </a:lvl1pPr>
          </a:lstStyle>
          <a:p>
            <a:r>
              <a:rPr lang="nl-BE" smtClean="0"/>
              <a:t>Source:</a:t>
            </a:r>
            <a:endParaRPr lang="nl-BE" dirty="0"/>
          </a:p>
        </p:txBody>
      </p:sp>
    </p:spTree>
    <p:extLst>
      <p:ext uri="{BB962C8B-B14F-4D97-AF65-F5344CB8AC3E}">
        <p14:creationId xmlns:p14="http://schemas.microsoft.com/office/powerpoint/2010/main" val="121090150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9" name="Rounded Rectangle 8"/>
          <p:cNvSpPr>
            <a:spLocks/>
          </p:cNvSpPr>
          <p:nvPr userDrawn="1"/>
        </p:nvSpPr>
        <p:spPr bwMode="auto">
          <a:xfrm>
            <a:off x="412758" y="1028733"/>
            <a:ext cx="9031179" cy="2592288"/>
          </a:xfrm>
          <a:prstGeom prst="roundRect">
            <a:avLst>
              <a:gd name="adj" fmla="val 1307"/>
            </a:avLst>
          </a:prstGeom>
          <a:solidFill>
            <a:schemeClr val="bg2"/>
          </a:solidFill>
          <a:ln w="12700" cap="flat" cmpd="sng" algn="ctr">
            <a:solidFill>
              <a:srgbClr val="C4D4E5"/>
            </a:solidFill>
            <a:prstDash val="solid"/>
            <a:round/>
            <a:headEnd type="none" w="med" len="med"/>
            <a:tailEnd type="none" w="med" len="med"/>
          </a:ln>
          <a:effectLst>
            <a:outerShdw blurRad="50800" dist="25400" dir="8100000" algn="tr" rotWithShape="0">
              <a:srgbClr val="C4D4E5"/>
            </a:outerShdw>
          </a:effectLst>
          <a:extLst/>
        </p:spPr>
        <p:txBody>
          <a:bodyPr vert="horz" wrap="square" lIns="107287" tIns="53643" rIns="107287" bIns="53643" numCol="1" rtlCol="0" anchor="t" anchorCtr="0" compatLnSpc="1">
            <a:prstTxWarp prst="textNoShape">
              <a:avLst/>
            </a:prstTxWarp>
          </a:bodyPr>
          <a:lstStyle/>
          <a:p>
            <a:endParaRPr lang="nl-BE" dirty="0">
              <a:latin typeface="Segoe UI" panose="020B0502040204020203" pitchFamily="34" charset="0"/>
            </a:endParaRPr>
          </a:p>
        </p:txBody>
      </p:sp>
      <p:sp>
        <p:nvSpPr>
          <p:cNvPr id="5" name="Rounded Rectangle 4"/>
          <p:cNvSpPr>
            <a:spLocks/>
          </p:cNvSpPr>
          <p:nvPr userDrawn="1"/>
        </p:nvSpPr>
        <p:spPr bwMode="auto">
          <a:xfrm>
            <a:off x="412758" y="3717047"/>
            <a:ext cx="9031179" cy="2592289"/>
          </a:xfrm>
          <a:prstGeom prst="roundRect">
            <a:avLst>
              <a:gd name="adj" fmla="val 1307"/>
            </a:avLst>
          </a:prstGeom>
          <a:solidFill>
            <a:schemeClr val="bg2"/>
          </a:solidFill>
          <a:ln w="12700" cap="flat" cmpd="sng" algn="ctr">
            <a:solidFill>
              <a:srgbClr val="C4D4E5"/>
            </a:solidFill>
            <a:prstDash val="solid"/>
            <a:round/>
            <a:headEnd type="none" w="med" len="med"/>
            <a:tailEnd type="none" w="med" len="med"/>
          </a:ln>
          <a:effectLst>
            <a:outerShdw blurRad="50800" dist="25400" dir="8100000" algn="tr" rotWithShape="0">
              <a:srgbClr val="C4D4E5"/>
            </a:outerShdw>
          </a:effectLst>
          <a:extLst/>
        </p:spPr>
        <p:txBody>
          <a:bodyPr vert="horz" wrap="square" lIns="107287" tIns="53643" rIns="107287" bIns="53643" numCol="1" rtlCol="0" anchor="t" anchorCtr="0" compatLnSpc="1">
            <a:prstTxWarp prst="textNoShape">
              <a:avLst/>
            </a:prstTxWarp>
          </a:bodyPr>
          <a:lstStyle/>
          <a:p>
            <a:endParaRPr lang="nl-BE" dirty="0">
              <a:latin typeface="Segoe UI" panose="020B0502040204020203" pitchFamily="34" charset="0"/>
            </a:endParaRPr>
          </a:p>
        </p:txBody>
      </p:sp>
      <p:sp>
        <p:nvSpPr>
          <p:cNvPr id="10" name="Content Placeholder 2"/>
          <p:cNvSpPr>
            <a:spLocks noGrp="1"/>
          </p:cNvSpPr>
          <p:nvPr>
            <p:ph idx="13"/>
          </p:nvPr>
        </p:nvSpPr>
        <p:spPr>
          <a:xfrm>
            <a:off x="540081" y="3856630"/>
            <a:ext cx="8781407" cy="2313121"/>
          </a:xfrm>
          <a:prstGeom prst="rect">
            <a:avLst/>
          </a:prstGeom>
        </p:spPr>
        <p:txBody>
          <a:bodyPr>
            <a:noAutofit/>
          </a:bodyPr>
          <a:lstStyle>
            <a:lvl1pPr>
              <a:defRPr sz="2100"/>
            </a:lvl1pPr>
            <a:lvl2pPr>
              <a:defRPr sz="1900"/>
            </a:lvl2pPr>
            <a:lvl3pPr>
              <a:defRPr sz="1600"/>
            </a:lvl3pPr>
            <a:lvl4pPr>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11" name="Content Placeholder 2"/>
          <p:cNvSpPr>
            <a:spLocks noGrp="1"/>
          </p:cNvSpPr>
          <p:nvPr>
            <p:ph idx="14"/>
          </p:nvPr>
        </p:nvSpPr>
        <p:spPr>
          <a:xfrm>
            <a:off x="540081" y="1192313"/>
            <a:ext cx="8781407" cy="2265157"/>
          </a:xfrm>
          <a:prstGeom prst="rect">
            <a:avLst/>
          </a:prstGeom>
        </p:spPr>
        <p:txBody>
          <a:bodyPr>
            <a:noAutofit/>
          </a:bodyPr>
          <a:lstStyle>
            <a:lvl1pPr>
              <a:defRPr sz="2100"/>
            </a:lvl1pPr>
            <a:lvl2pPr>
              <a:defRPr sz="1900"/>
            </a:lvl2pPr>
            <a:lvl3pPr>
              <a:defRPr sz="1600"/>
            </a:lvl3pPr>
            <a:lvl4pPr>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17" name="Title 1"/>
          <p:cNvSpPr>
            <a:spLocks noGrp="1"/>
          </p:cNvSpPr>
          <p:nvPr>
            <p:ph type="title"/>
          </p:nvPr>
        </p:nvSpPr>
        <p:spPr>
          <a:xfrm>
            <a:off x="495300" y="20622"/>
            <a:ext cx="8915400" cy="960107"/>
          </a:xfrm>
          <a:prstGeom prst="rect">
            <a:avLst/>
          </a:prstGeom>
        </p:spPr>
        <p:txBody>
          <a:bodyPr anchor="ctr"/>
          <a:lstStyle>
            <a:lvl1pPr>
              <a:defRPr>
                <a:solidFill>
                  <a:schemeClr val="accent1"/>
                </a:solidFill>
              </a:defRPr>
            </a:lvl1pPr>
          </a:lstStyle>
          <a:p>
            <a:r>
              <a:rPr lang="en-US" dirty="0" smtClean="0"/>
              <a:t>Click to edit Master title style</a:t>
            </a:r>
            <a:endParaRPr lang="nl-BE" dirty="0"/>
          </a:p>
        </p:txBody>
      </p:sp>
      <p:sp>
        <p:nvSpPr>
          <p:cNvPr id="18" name="Footer Placeholder 4"/>
          <p:cNvSpPr>
            <a:spLocks noGrp="1"/>
          </p:cNvSpPr>
          <p:nvPr>
            <p:ph type="ftr" sz="quarter" idx="3"/>
          </p:nvPr>
        </p:nvSpPr>
        <p:spPr>
          <a:xfrm>
            <a:off x="56456" y="6392521"/>
            <a:ext cx="8424936" cy="432048"/>
          </a:xfrm>
          <a:prstGeom prst="rect">
            <a:avLst/>
          </a:prstGeom>
        </p:spPr>
        <p:txBody>
          <a:bodyPr vert="horz" lIns="0" tIns="0" rIns="0" bIns="0" rtlCol="0" anchor="b"/>
          <a:lstStyle>
            <a:lvl1pPr algn="l">
              <a:defRPr lang="nl-BE" sz="800" i="1" smtClean="0">
                <a:solidFill>
                  <a:schemeClr val="tx1">
                    <a:tint val="75000"/>
                  </a:schemeClr>
                </a:solidFill>
              </a:defRPr>
            </a:lvl1pPr>
          </a:lstStyle>
          <a:p>
            <a:r>
              <a:rPr lang="nl-BE" smtClean="0"/>
              <a:t>Source:</a:t>
            </a:r>
            <a:endParaRPr lang="nl-BE" dirty="0"/>
          </a:p>
        </p:txBody>
      </p:sp>
    </p:spTree>
    <p:extLst>
      <p:ext uri="{BB962C8B-B14F-4D97-AF65-F5344CB8AC3E}">
        <p14:creationId xmlns:p14="http://schemas.microsoft.com/office/powerpoint/2010/main" val="419000942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13672" y="541342"/>
            <a:ext cx="9294806" cy="714375"/>
          </a:xfrm>
          <a:prstGeom prst="rect">
            <a:avLst/>
          </a:prstGeom>
        </p:spPr>
        <p:txBody>
          <a:bodyPr/>
          <a:lstStyle/>
          <a:p>
            <a:r>
              <a:rPr lang="en-US" smtClean="0"/>
              <a:t>Click to edit Master title style</a:t>
            </a:r>
            <a:endParaRPr lang="nl-BE" dirty="0"/>
          </a:p>
        </p:txBody>
      </p:sp>
      <p:sp>
        <p:nvSpPr>
          <p:cNvPr id="3" name="Content Placeholder 2"/>
          <p:cNvSpPr>
            <a:spLocks noGrp="1"/>
          </p:cNvSpPr>
          <p:nvPr>
            <p:ph idx="1"/>
          </p:nvPr>
        </p:nvSpPr>
        <p:spPr>
          <a:xfrm>
            <a:off x="287966" y="1455721"/>
            <a:ext cx="9287835" cy="4784725"/>
          </a:xfrm>
          <a:prstGeom prst="rect">
            <a:avLst/>
          </a:prstGeom>
        </p:spPr>
        <p:txBody>
          <a:bodyPr/>
          <a:lstStyle>
            <a:lvl1pPr>
              <a:defRPr>
                <a:latin typeface="Segoe UI" pitchFamily="34" charset="0"/>
                <a:ea typeface="Segoe UI" pitchFamily="34" charset="0"/>
                <a:cs typeface="Segoe UI" pitchFamily="34" charset="0"/>
              </a:defRPr>
            </a:lvl1pPr>
            <a:lvl2pPr>
              <a:defRPr>
                <a:latin typeface="Segoe UI" pitchFamily="34" charset="0"/>
                <a:ea typeface="Segoe UI" pitchFamily="34" charset="0"/>
                <a:cs typeface="Segoe UI" pitchFamily="34" charset="0"/>
              </a:defRPr>
            </a:lvl2pPr>
            <a:lvl3pPr>
              <a:defRPr>
                <a:latin typeface="Segoe UI" pitchFamily="34" charset="0"/>
                <a:ea typeface="Segoe UI" pitchFamily="34" charset="0"/>
                <a:cs typeface="Segoe UI" pitchFamily="34" charset="0"/>
              </a:defRPr>
            </a:lvl3pPr>
            <a:lvl4pPr>
              <a:defRPr sz="1600">
                <a:latin typeface="Segoe UI" pitchFamily="34" charset="0"/>
                <a:ea typeface="Segoe UI" pitchFamily="34" charset="0"/>
                <a:cs typeface="Segoe UI" pitchFamily="34" charset="0"/>
              </a:defRPr>
            </a:lvl4pPr>
            <a:lvl5pPr>
              <a:defRPr sz="1400">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dirty="0"/>
          </a:p>
        </p:txBody>
      </p:sp>
      <p:sp>
        <p:nvSpPr>
          <p:cNvPr id="8" name="Date Placeholder 1"/>
          <p:cNvSpPr>
            <a:spLocks noGrp="1"/>
          </p:cNvSpPr>
          <p:nvPr>
            <p:ph type="dt" sz="half" idx="2"/>
          </p:nvPr>
        </p:nvSpPr>
        <p:spPr>
          <a:xfrm>
            <a:off x="8406286" y="35625"/>
            <a:ext cx="1337976" cy="258854"/>
          </a:xfrm>
          <a:prstGeom prst="rect">
            <a:avLst/>
          </a:prstGeom>
        </p:spPr>
        <p:txBody>
          <a:bodyPr/>
          <a:lstStyle>
            <a:lvl1pPr algn="r">
              <a:defRPr sz="1000">
                <a:solidFill>
                  <a:schemeClr val="tx2">
                    <a:lumMod val="50000"/>
                    <a:lumOff val="50000"/>
                  </a:schemeClr>
                </a:solidFill>
                <a:latin typeface="Segoe UI" pitchFamily="34" charset="0"/>
                <a:ea typeface="Segoe UI" pitchFamily="34" charset="0"/>
                <a:cs typeface="Segoe UI" pitchFamily="34" charset="0"/>
              </a:defRPr>
            </a:lvl1pPr>
          </a:lstStyle>
          <a:p>
            <a:pPr>
              <a:defRPr/>
            </a:pPr>
            <a:fld id="{1B492441-0EAF-483D-8500-C54EB8F6570A}" type="datetime1">
              <a:rPr lang="nl-BE" smtClean="0"/>
              <a:pPr>
                <a:defRPr/>
              </a:pPr>
              <a:t>2017-11-05</a:t>
            </a:fld>
            <a:endParaRPr lang="nl-BE" dirty="0"/>
          </a:p>
        </p:txBody>
      </p:sp>
    </p:spTree>
    <p:extLst>
      <p:ext uri="{BB962C8B-B14F-4D97-AF65-F5344CB8AC3E}">
        <p14:creationId xmlns:p14="http://schemas.microsoft.com/office/powerpoint/2010/main" val="1294429324"/>
      </p:ext>
    </p:extLst>
  </p:cSld>
  <p:clrMapOvr>
    <a:masterClrMapping/>
  </p:clrMapOvr>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oleObject" Target="../embeddings/oleObject1.bin"/><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2.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vmlDrawing" Target="../drawings/vmlDrawing1.vml"/></Relationships>
</file>

<file path=ppt/slideMasters/_rels/slideMaster2.xml.rels><?xml version="1.0" encoding="UTF-8" standalone="yes"?>
<Relationships xmlns="http://schemas.openxmlformats.org/package/2006/relationships"><Relationship Id="rId3" Type="http://schemas.openxmlformats.org/officeDocument/2006/relationships/vmlDrawing" Target="../drawings/vmlDrawing4.vml"/><Relationship Id="rId7"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image" Target="../media/image1.emf"/><Relationship Id="rId5" Type="http://schemas.openxmlformats.org/officeDocument/2006/relationships/oleObject" Target="../embeddings/oleObject4.bin"/><Relationship Id="rId4" Type="http://schemas.openxmlformats.org/officeDocument/2006/relationships/tags" Target="../tags/tag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oleObject" Target="../embeddings/oleObject6.bin"/><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image" Target="../media/image2.png"/><Relationship Id="rId2" Type="http://schemas.openxmlformats.org/officeDocument/2006/relationships/slideLayout" Target="../slideLayouts/slideLayout15.xml"/><Relationship Id="rId16" Type="http://schemas.openxmlformats.org/officeDocument/2006/relationships/tags" Target="../tags/tag7.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vmlDrawing" Target="../drawings/vmlDrawing6.vml"/><Relationship Id="rId10" Type="http://schemas.openxmlformats.org/officeDocument/2006/relationships/slideLayout" Target="../slideLayouts/slideLayout23.xml"/><Relationship Id="rId19" Type="http://schemas.openxmlformats.org/officeDocument/2006/relationships/image" Target="../media/image1.emf"/><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5" Type="http://schemas.openxmlformats.org/officeDocument/2006/relationships/image" Target="../media/image4.png"/><Relationship Id="rId4"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5" Type="http://schemas.openxmlformats.org/officeDocument/2006/relationships/image" Target="../media/image4.png"/><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AEFF5"/>
        </a:solidFill>
        <a:effectLst/>
      </p:bgPr>
    </p:bg>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rotWithShape="1">
          <a:blip r:embed="rId16" cstate="print">
            <a:extLst>
              <a:ext uri="{28A0092B-C50C-407E-A947-70E740481C1C}">
                <a14:useLocalDpi xmlns:a14="http://schemas.microsoft.com/office/drawing/2010/main" val="0"/>
              </a:ext>
            </a:extLst>
          </a:blip>
          <a:srcRect l="12274" t="50000" r="17797" b="-3153"/>
          <a:stretch/>
        </p:blipFill>
        <p:spPr bwMode="auto">
          <a:xfrm rot="10800000">
            <a:off x="0" y="5716456"/>
            <a:ext cx="9905998" cy="114154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Object 3" hidden="1"/>
          <p:cNvGraphicFramePr>
            <a:graphicFrameLocks noChangeAspect="1"/>
          </p:cNvGraphicFramePr>
          <p:nvPr userDrawn="1">
            <p:custDataLst>
              <p:tags r:id="rId15"/>
            </p:custDataLst>
            <p:extLst>
              <p:ext uri="{D42A27DB-BD31-4B8C-83A1-F6EECF244321}">
                <p14:modId xmlns:p14="http://schemas.microsoft.com/office/powerpoint/2010/main" val="1077538622"/>
              </p:ext>
            </p:extLst>
          </p:nvPr>
        </p:nvGraphicFramePr>
        <p:xfrm>
          <a:off x="1724" y="2118"/>
          <a:ext cx="1719" cy="2116"/>
        </p:xfrm>
        <a:graphic>
          <a:graphicData uri="http://schemas.openxmlformats.org/presentationml/2006/ole">
            <mc:AlternateContent xmlns:mc="http://schemas.openxmlformats.org/markup-compatibility/2006">
              <mc:Choice xmlns:v="urn:schemas-microsoft-com:vml" Requires="v">
                <p:oleObj spid="_x0000_s132744" name="think-cell Slide" r:id="rId17" imgW="216" imgH="216" progId="TCLayout.ActiveDocument.1">
                  <p:embed/>
                </p:oleObj>
              </mc:Choice>
              <mc:Fallback>
                <p:oleObj name="think-cell Slide" r:id="rId17" imgW="216" imgH="216" progId="TCLayout.ActiveDocument.1">
                  <p:embed/>
                  <p:pic>
                    <p:nvPicPr>
                      <p:cNvPr id="0" name=""/>
                      <p:cNvPicPr/>
                      <p:nvPr/>
                    </p:nvPicPr>
                    <p:blipFill>
                      <a:blip r:embed="rId18"/>
                      <a:stretch>
                        <a:fillRect/>
                      </a:stretch>
                    </p:blipFill>
                    <p:spPr>
                      <a:xfrm>
                        <a:off x="1724" y="2118"/>
                        <a:ext cx="1719" cy="2116"/>
                      </a:xfrm>
                      <a:prstGeom prst="rect">
                        <a:avLst/>
                      </a:prstGeom>
                    </p:spPr>
                  </p:pic>
                </p:oleObj>
              </mc:Fallback>
            </mc:AlternateContent>
          </a:graphicData>
        </a:graphic>
      </p:graphicFrame>
      <p:pic>
        <p:nvPicPr>
          <p:cNvPr id="7" name="Picture 2"/>
          <p:cNvPicPr>
            <a:picLocks noChangeAspect="1" noChangeArrowheads="1"/>
          </p:cNvPicPr>
          <p:nvPr userDrawn="1"/>
        </p:nvPicPr>
        <p:blipFill rotWithShape="1">
          <a:blip r:embed="rId16" cstate="print">
            <a:extLst>
              <a:ext uri="{28A0092B-C50C-407E-A947-70E740481C1C}">
                <a14:useLocalDpi xmlns:a14="http://schemas.microsoft.com/office/drawing/2010/main" val="0"/>
              </a:ext>
            </a:extLst>
          </a:blip>
          <a:srcRect l="15036" t="52703" r="15036" b="-5856"/>
          <a:stretch/>
        </p:blipFill>
        <p:spPr bwMode="auto">
          <a:xfrm>
            <a:off x="1" y="0"/>
            <a:ext cx="9905998" cy="1141544"/>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4"/>
          <p:cNvSpPr txBox="1">
            <a:spLocks noChangeArrowheads="1"/>
          </p:cNvSpPr>
          <p:nvPr userDrawn="1"/>
        </p:nvSpPr>
        <p:spPr bwMode="auto">
          <a:xfrm>
            <a:off x="8481392" y="6705654"/>
            <a:ext cx="1352600" cy="107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r">
              <a:spcBef>
                <a:spcPct val="50000"/>
              </a:spcBef>
            </a:pPr>
            <a:r>
              <a:rPr lang="en-GB" sz="700" b="0" dirty="0" smtClean="0">
                <a:solidFill>
                  <a:srgbClr val="898989"/>
                </a:solidFill>
                <a:latin typeface="+mj-lt"/>
              </a:rPr>
              <a:t>Copyright</a:t>
            </a:r>
            <a:r>
              <a:rPr lang="en-GB" sz="700" b="0" baseline="0" dirty="0" smtClean="0">
                <a:solidFill>
                  <a:srgbClr val="898989"/>
                </a:solidFill>
                <a:latin typeface="+mj-lt"/>
              </a:rPr>
              <a:t> </a:t>
            </a:r>
            <a:r>
              <a:rPr lang="en-GB" sz="700" b="0" dirty="0" smtClean="0">
                <a:solidFill>
                  <a:srgbClr val="898989"/>
                </a:solidFill>
                <a:latin typeface="+mj-lt"/>
              </a:rPr>
              <a:t>© 2017</a:t>
            </a:r>
            <a:r>
              <a:rPr lang="en-GB" sz="700" b="0" baseline="0" dirty="0" smtClean="0">
                <a:solidFill>
                  <a:srgbClr val="898989"/>
                </a:solidFill>
                <a:latin typeface="+mj-lt"/>
              </a:rPr>
              <a:t> </a:t>
            </a:r>
            <a:r>
              <a:rPr lang="en-GB" sz="700" b="0" dirty="0" err="1" smtClean="0">
                <a:solidFill>
                  <a:srgbClr val="898989"/>
                </a:solidFill>
                <a:latin typeface="+mj-lt"/>
              </a:rPr>
              <a:t>SCK•CEN</a:t>
            </a:r>
            <a:endParaRPr lang="en-GB" sz="700" b="0" dirty="0">
              <a:solidFill>
                <a:srgbClr val="898989"/>
              </a:solidFill>
              <a:latin typeface="+mj-lt"/>
            </a:endParaRPr>
          </a:p>
        </p:txBody>
      </p:sp>
      <p:sp>
        <p:nvSpPr>
          <p:cNvPr id="13" name="Text Box 4"/>
          <p:cNvSpPr txBox="1">
            <a:spLocks noChangeArrowheads="1"/>
          </p:cNvSpPr>
          <p:nvPr userDrawn="1"/>
        </p:nvSpPr>
        <p:spPr bwMode="auto">
          <a:xfrm>
            <a:off x="8481392" y="6574443"/>
            <a:ext cx="1352600"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r"/>
            <a:fld id="{B9CD9413-B2A0-4D48-9D45-C313C489C51C}" type="slidenum">
              <a:rPr lang="nl-BE" sz="800" smtClean="0">
                <a:solidFill>
                  <a:srgbClr val="898989"/>
                </a:solidFill>
              </a:rPr>
              <a:pPr algn="r"/>
              <a:t>‹#›</a:t>
            </a:fld>
            <a:endParaRPr lang="nl-BE" sz="800" dirty="0">
              <a:solidFill>
                <a:srgbClr val="898989"/>
              </a:solidFill>
            </a:endParaRPr>
          </a:p>
        </p:txBody>
      </p:sp>
    </p:spTree>
    <p:extLst>
      <p:ext uri="{BB962C8B-B14F-4D97-AF65-F5344CB8AC3E}">
        <p14:creationId xmlns:p14="http://schemas.microsoft.com/office/powerpoint/2010/main" val="11969609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 id="2147483660" r:id="rId4"/>
    <p:sldLayoutId id="2147483661" r:id="rId5"/>
    <p:sldLayoutId id="2147483662" r:id="rId6"/>
    <p:sldLayoutId id="2147483664" r:id="rId7"/>
    <p:sldLayoutId id="2147483663" r:id="rId8"/>
    <p:sldLayoutId id="2147483671" r:id="rId9"/>
    <p:sldLayoutId id="2147483672" r:id="rId10"/>
    <p:sldLayoutId id="2147483673" r:id="rId11"/>
    <p:sldLayoutId id="2147483674" r:id="rId12"/>
  </p:sldLayoutIdLst>
  <p:timing>
    <p:tnLst>
      <p:par>
        <p:cTn id="1" dur="indefinite" restart="never" nodeType="tmRoot"/>
      </p:par>
    </p:tnLst>
  </p:timing>
  <p:hf hdr="0" dt="0"/>
  <p:txStyles>
    <p:titleStyle>
      <a:lvl1pPr algn="ctr" defTabSz="1072866" rtl="0" eaLnBrk="1" latinLnBrk="0" hangingPunct="1">
        <a:spcBef>
          <a:spcPct val="0"/>
        </a:spcBef>
        <a:buNone/>
        <a:defRPr lang="nl-BE" sz="2400" b="1" kern="0" dirty="0">
          <a:solidFill>
            <a:srgbClr val="3E8FCD"/>
          </a:solidFill>
          <a:latin typeface="Segoe UI" pitchFamily="34" charset="0"/>
          <a:ea typeface="Segoe UI" pitchFamily="34" charset="0"/>
          <a:cs typeface="Segoe UI" pitchFamily="34" charset="0"/>
        </a:defRPr>
      </a:lvl1pPr>
    </p:titleStyle>
    <p:bodyStyle>
      <a:lvl1pPr marL="402325" indent="-402325" algn="l" defTabSz="1072866" rtl="0" eaLnBrk="1" latinLnBrk="0" hangingPunct="1">
        <a:spcBef>
          <a:spcPct val="20000"/>
        </a:spcBef>
        <a:buClr>
          <a:schemeClr val="accent1"/>
        </a:buClr>
        <a:buSzPct val="100000"/>
        <a:buFont typeface="Arial" panose="020B0604020202020204" pitchFamily="34" charset="0"/>
        <a:buChar char="•"/>
        <a:defRPr sz="3300" kern="1200">
          <a:solidFill>
            <a:schemeClr val="tx1"/>
          </a:solidFill>
          <a:latin typeface="+mn-lt"/>
          <a:ea typeface="+mn-ea"/>
          <a:cs typeface="+mn-cs"/>
        </a:defRPr>
      </a:lvl1pPr>
      <a:lvl2pPr marL="871703" indent="-335270" algn="l" defTabSz="1072866" rtl="0" eaLnBrk="1" latinLnBrk="0" hangingPunct="1">
        <a:spcBef>
          <a:spcPct val="20000"/>
        </a:spcBef>
        <a:buClr>
          <a:schemeClr val="accent3"/>
        </a:buClr>
        <a:buSzPct val="100000"/>
        <a:buFont typeface="Arial" panose="020B0604020202020204" pitchFamily="34" charset="0"/>
        <a:buChar char="•"/>
        <a:defRPr sz="2800" kern="1200">
          <a:solidFill>
            <a:schemeClr val="tx1"/>
          </a:solidFill>
          <a:latin typeface="+mn-lt"/>
          <a:ea typeface="+mn-ea"/>
          <a:cs typeface="+mn-cs"/>
        </a:defRPr>
      </a:lvl2pPr>
      <a:lvl3pPr marL="1341082" indent="-268216" algn="l" defTabSz="1072866" rtl="0" eaLnBrk="1" latinLnBrk="0" hangingPunct="1">
        <a:spcBef>
          <a:spcPct val="20000"/>
        </a:spcBef>
        <a:buClr>
          <a:schemeClr val="accent4"/>
        </a:buClr>
        <a:buSzPct val="100000"/>
        <a:buFont typeface="Arial" panose="020B0604020202020204" pitchFamily="34" charset="0"/>
        <a:buChar char="•"/>
        <a:defRPr sz="2300" kern="1200">
          <a:solidFill>
            <a:schemeClr val="tx1"/>
          </a:solidFill>
          <a:latin typeface="+mn-lt"/>
          <a:ea typeface="+mn-ea"/>
          <a:cs typeface="+mn-cs"/>
        </a:defRPr>
      </a:lvl3pPr>
      <a:lvl4pPr marL="1877515" indent="-268216" algn="l" defTabSz="1072866" rtl="0" eaLnBrk="1" latinLnBrk="0" hangingPunct="1">
        <a:spcBef>
          <a:spcPct val="20000"/>
        </a:spcBef>
        <a:buClr>
          <a:schemeClr val="accent4"/>
        </a:buClr>
        <a:buSzPct val="100000"/>
        <a:buFont typeface="Arial" panose="020B0604020202020204" pitchFamily="34" charset="0"/>
        <a:buChar char="–"/>
        <a:defRPr sz="2100" kern="1200">
          <a:solidFill>
            <a:schemeClr val="tx1"/>
          </a:solidFill>
          <a:latin typeface="+mn-lt"/>
          <a:ea typeface="+mn-ea"/>
          <a:cs typeface="+mn-cs"/>
        </a:defRPr>
      </a:lvl4pPr>
      <a:lvl5pPr marL="2413947" indent="-268216" algn="l" defTabSz="1072866" rtl="0" eaLnBrk="1" latinLnBrk="0" hangingPunct="1">
        <a:spcBef>
          <a:spcPct val="20000"/>
        </a:spcBef>
        <a:buClr>
          <a:schemeClr val="accent4"/>
        </a:buClr>
        <a:buSzPct val="100000"/>
        <a:buFont typeface="Arial" panose="020B0604020202020204" pitchFamily="34" charset="0"/>
        <a:buChar char="»"/>
        <a:defRPr sz="2100" kern="1200">
          <a:solidFill>
            <a:schemeClr val="tx1"/>
          </a:solidFill>
          <a:latin typeface="+mn-lt"/>
          <a:ea typeface="+mn-ea"/>
          <a:cs typeface="+mn-cs"/>
        </a:defRPr>
      </a:lvl5pPr>
      <a:lvl6pPr marL="2950380" indent="-268216" algn="l" defTabSz="107286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486813" indent="-268216" algn="l" defTabSz="107286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4023246" indent="-268216" algn="l" defTabSz="107286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559678" indent="-268216" algn="l" defTabSz="107286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p:bodyStyle>
    <p:otherStyle>
      <a:defPPr>
        <a:defRPr lang="nl-BE"/>
      </a:defPPr>
      <a:lvl1pPr marL="0" algn="l" defTabSz="1072866" rtl="0" eaLnBrk="1" latinLnBrk="0" hangingPunct="1">
        <a:defRPr sz="2100" kern="1200">
          <a:solidFill>
            <a:schemeClr val="tx1"/>
          </a:solidFill>
          <a:latin typeface="+mn-lt"/>
          <a:ea typeface="+mn-ea"/>
          <a:cs typeface="+mn-cs"/>
        </a:defRPr>
      </a:lvl1pPr>
      <a:lvl2pPr marL="536433" algn="l" defTabSz="1072866" rtl="0" eaLnBrk="1" latinLnBrk="0" hangingPunct="1">
        <a:defRPr sz="2100" kern="1200">
          <a:solidFill>
            <a:schemeClr val="tx1"/>
          </a:solidFill>
          <a:latin typeface="+mn-lt"/>
          <a:ea typeface="+mn-ea"/>
          <a:cs typeface="+mn-cs"/>
        </a:defRPr>
      </a:lvl2pPr>
      <a:lvl3pPr marL="1072866" algn="l" defTabSz="1072866" rtl="0" eaLnBrk="1" latinLnBrk="0" hangingPunct="1">
        <a:defRPr sz="2100" kern="1200">
          <a:solidFill>
            <a:schemeClr val="tx1"/>
          </a:solidFill>
          <a:latin typeface="+mn-lt"/>
          <a:ea typeface="+mn-ea"/>
          <a:cs typeface="+mn-cs"/>
        </a:defRPr>
      </a:lvl3pPr>
      <a:lvl4pPr marL="1609298" algn="l" defTabSz="1072866" rtl="0" eaLnBrk="1" latinLnBrk="0" hangingPunct="1">
        <a:defRPr sz="2100" kern="1200">
          <a:solidFill>
            <a:schemeClr val="tx1"/>
          </a:solidFill>
          <a:latin typeface="+mn-lt"/>
          <a:ea typeface="+mn-ea"/>
          <a:cs typeface="+mn-cs"/>
        </a:defRPr>
      </a:lvl4pPr>
      <a:lvl5pPr marL="2145731" algn="l" defTabSz="1072866" rtl="0" eaLnBrk="1" latinLnBrk="0" hangingPunct="1">
        <a:defRPr sz="2100" kern="1200">
          <a:solidFill>
            <a:schemeClr val="tx1"/>
          </a:solidFill>
          <a:latin typeface="+mn-lt"/>
          <a:ea typeface="+mn-ea"/>
          <a:cs typeface="+mn-cs"/>
        </a:defRPr>
      </a:lvl5pPr>
      <a:lvl6pPr marL="2682164" algn="l" defTabSz="1072866" rtl="0" eaLnBrk="1" latinLnBrk="0" hangingPunct="1">
        <a:defRPr sz="2100" kern="1200">
          <a:solidFill>
            <a:schemeClr val="tx1"/>
          </a:solidFill>
          <a:latin typeface="+mn-lt"/>
          <a:ea typeface="+mn-ea"/>
          <a:cs typeface="+mn-cs"/>
        </a:defRPr>
      </a:lvl6pPr>
      <a:lvl7pPr marL="3218597" algn="l" defTabSz="1072866" rtl="0" eaLnBrk="1" latinLnBrk="0" hangingPunct="1">
        <a:defRPr sz="2100" kern="1200">
          <a:solidFill>
            <a:schemeClr val="tx1"/>
          </a:solidFill>
          <a:latin typeface="+mn-lt"/>
          <a:ea typeface="+mn-ea"/>
          <a:cs typeface="+mn-cs"/>
        </a:defRPr>
      </a:lvl7pPr>
      <a:lvl8pPr marL="3755029" algn="l" defTabSz="1072866" rtl="0" eaLnBrk="1" latinLnBrk="0" hangingPunct="1">
        <a:defRPr sz="2100" kern="1200">
          <a:solidFill>
            <a:schemeClr val="tx1"/>
          </a:solidFill>
          <a:latin typeface="+mn-lt"/>
          <a:ea typeface="+mn-ea"/>
          <a:cs typeface="+mn-cs"/>
        </a:defRPr>
      </a:lvl8pPr>
      <a:lvl9pPr marL="4291462" algn="l" defTabSz="1072866" rtl="0" eaLnBrk="1" latinLnBrk="0" hangingPunct="1">
        <a:defRPr sz="21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223E99"/>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4"/>
            </p:custDataLst>
            <p:extLst>
              <p:ext uri="{D42A27DB-BD31-4B8C-83A1-F6EECF244321}">
                <p14:modId xmlns:p14="http://schemas.microsoft.com/office/powerpoint/2010/main" val="55339326"/>
              </p:ext>
            </p:extLst>
          </p:nvPr>
        </p:nvGraphicFramePr>
        <p:xfrm>
          <a:off x="1595" y="1602"/>
          <a:ext cx="1587" cy="1587"/>
        </p:xfrm>
        <a:graphic>
          <a:graphicData uri="http://schemas.openxmlformats.org/presentationml/2006/ole">
            <mc:AlternateContent xmlns:mc="http://schemas.openxmlformats.org/markup-compatibility/2006">
              <mc:Choice xmlns:v="urn:schemas-microsoft-com:vml" Requires="v">
                <p:oleObj spid="_x0000_s76757" name="think-cell Slide" r:id="rId5" imgW="216" imgH="216" progId="TCLayout.ActiveDocument.1">
                  <p:embed/>
                </p:oleObj>
              </mc:Choice>
              <mc:Fallback>
                <p:oleObj name="think-cell Slide" r:id="rId5" imgW="216" imgH="216" progId="TCLayout.ActiveDocument.1">
                  <p:embed/>
                  <p:pic>
                    <p:nvPicPr>
                      <p:cNvPr id="0" name=""/>
                      <p:cNvPicPr/>
                      <p:nvPr/>
                    </p:nvPicPr>
                    <p:blipFill>
                      <a:blip r:embed="rId6"/>
                      <a:stretch>
                        <a:fillRect/>
                      </a:stretch>
                    </p:blipFill>
                    <p:spPr>
                      <a:xfrm>
                        <a:off x="1595" y="1602"/>
                        <a:ext cx="1587" cy="1587"/>
                      </a:xfrm>
                      <a:prstGeom prst="rect">
                        <a:avLst/>
                      </a:prstGeom>
                    </p:spPr>
                  </p:pic>
                </p:oleObj>
              </mc:Fallback>
            </mc:AlternateContent>
          </a:graphicData>
        </a:graphic>
      </p:graphicFrame>
      <p:pic>
        <p:nvPicPr>
          <p:cNvPr id="8" name="Picture 2"/>
          <p:cNvPicPr>
            <a:picLocks noChangeAspect="1" noChangeArrowheads="1"/>
          </p:cNvPicPr>
          <p:nvPr userDrawn="1"/>
        </p:nvPicPr>
        <p:blipFill rotWithShape="1">
          <a:blip r:embed="rId7" cstate="print">
            <a:extLst>
              <a:ext uri="{28A0092B-C50C-407E-A947-70E740481C1C}">
                <a14:useLocalDpi xmlns:a14="http://schemas.microsoft.com/office/drawing/2010/main" val="0"/>
              </a:ext>
            </a:extLst>
          </a:blip>
          <a:srcRect l="12274" t="50000" r="17797" b="-3153"/>
          <a:stretch/>
        </p:blipFill>
        <p:spPr bwMode="auto">
          <a:xfrm rot="10800000">
            <a:off x="2" y="5716456"/>
            <a:ext cx="9905998" cy="114154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userDrawn="1"/>
        </p:nvPicPr>
        <p:blipFill rotWithShape="1">
          <a:blip r:embed="rId7" cstate="print">
            <a:extLst>
              <a:ext uri="{28A0092B-C50C-407E-A947-70E740481C1C}">
                <a14:useLocalDpi xmlns:a14="http://schemas.microsoft.com/office/drawing/2010/main" val="0"/>
              </a:ext>
            </a:extLst>
          </a:blip>
          <a:srcRect l="15036" t="52703" r="15036" b="-5856"/>
          <a:stretch/>
        </p:blipFill>
        <p:spPr bwMode="auto">
          <a:xfrm>
            <a:off x="1" y="0"/>
            <a:ext cx="9905998" cy="1141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9090126"/>
      </p:ext>
    </p:extLst>
  </p:cSld>
  <p:clrMap bg1="lt1" tx1="dk1" bg2="lt2" tx2="dk2" accent1="accent1" accent2="accent2" accent3="accent3" accent4="accent4" accent5="accent5" accent6="accent6" hlink="hlink" folHlink="folHlink"/>
  <p:sldLayoutIdLst>
    <p:sldLayoutId id="2147483659" r:id="rId1"/>
  </p:sldLayoutIdLst>
  <p:timing>
    <p:tnLst>
      <p:par>
        <p:cTn id="1" dur="indefinite" restart="never" nodeType="tmRoot"/>
      </p:par>
    </p:tnLst>
  </p:timing>
  <p:txStyles>
    <p:titleStyle>
      <a:lvl1pPr algn="ctr" defTabSz="1072866" rtl="0" eaLnBrk="1" latinLnBrk="0" hangingPunct="1">
        <a:spcBef>
          <a:spcPct val="0"/>
        </a:spcBef>
        <a:buNone/>
        <a:defRPr lang="nl-BE" sz="3100" b="1" kern="0" dirty="0">
          <a:solidFill>
            <a:srgbClr val="007DC3"/>
          </a:solidFill>
          <a:latin typeface="Segoe UI" pitchFamily="34" charset="0"/>
          <a:ea typeface="Segoe UI" pitchFamily="34" charset="0"/>
          <a:cs typeface="Segoe UI" pitchFamily="34" charset="0"/>
        </a:defRPr>
      </a:lvl1pPr>
    </p:titleStyle>
    <p:bodyStyle>
      <a:lvl1pPr marL="402325" indent="-402325" algn="l" defTabSz="1072866" rtl="0" eaLnBrk="1" latinLnBrk="0" hangingPunct="1">
        <a:spcBef>
          <a:spcPct val="20000"/>
        </a:spcBef>
        <a:buClr>
          <a:schemeClr val="accent2"/>
        </a:buClr>
        <a:buSzPct val="150000"/>
        <a:buFont typeface="Arial" panose="020B0604020202020204" pitchFamily="34" charset="0"/>
        <a:buChar char="•"/>
        <a:defRPr sz="3800" kern="1200">
          <a:solidFill>
            <a:schemeClr val="tx1"/>
          </a:solidFill>
          <a:latin typeface="+mn-lt"/>
          <a:ea typeface="+mn-ea"/>
          <a:cs typeface="+mn-cs"/>
        </a:defRPr>
      </a:lvl1pPr>
      <a:lvl2pPr marL="871703" indent="-335270" algn="l" defTabSz="1072866" rtl="0" eaLnBrk="1" latinLnBrk="0" hangingPunct="1">
        <a:spcBef>
          <a:spcPct val="20000"/>
        </a:spcBef>
        <a:buClr>
          <a:schemeClr val="accent3"/>
        </a:buClr>
        <a:buSzPct val="150000"/>
        <a:buFont typeface="Arial" panose="020B0604020202020204" pitchFamily="34" charset="0"/>
        <a:buChar char="•"/>
        <a:defRPr sz="3300" kern="1200">
          <a:solidFill>
            <a:schemeClr val="tx1"/>
          </a:solidFill>
          <a:latin typeface="+mn-lt"/>
          <a:ea typeface="+mn-ea"/>
          <a:cs typeface="+mn-cs"/>
        </a:defRPr>
      </a:lvl2pPr>
      <a:lvl3pPr marL="1341082" indent="-268216" algn="l" defTabSz="1072866" rtl="0" eaLnBrk="1" latinLnBrk="0" hangingPunct="1">
        <a:spcBef>
          <a:spcPct val="20000"/>
        </a:spcBef>
        <a:buClr>
          <a:schemeClr val="accent4"/>
        </a:buClr>
        <a:buSzPct val="150000"/>
        <a:buFont typeface="Arial" panose="020B0604020202020204" pitchFamily="34" charset="0"/>
        <a:buChar char="•"/>
        <a:defRPr sz="2800" kern="1200">
          <a:solidFill>
            <a:schemeClr val="tx1"/>
          </a:solidFill>
          <a:latin typeface="+mn-lt"/>
          <a:ea typeface="+mn-ea"/>
          <a:cs typeface="+mn-cs"/>
        </a:defRPr>
      </a:lvl3pPr>
      <a:lvl4pPr marL="1877515" indent="-268216" algn="l" defTabSz="1072866" rtl="0" eaLnBrk="1" latinLnBrk="0" hangingPunct="1">
        <a:spcBef>
          <a:spcPct val="20000"/>
        </a:spcBef>
        <a:buClr>
          <a:schemeClr val="accent5"/>
        </a:buClr>
        <a:buSzPct val="150000"/>
        <a:buFont typeface="Arial" panose="020B0604020202020204" pitchFamily="34" charset="0"/>
        <a:buChar char="–"/>
        <a:defRPr sz="2300" kern="1200">
          <a:solidFill>
            <a:schemeClr val="tx1"/>
          </a:solidFill>
          <a:latin typeface="+mn-lt"/>
          <a:ea typeface="+mn-ea"/>
          <a:cs typeface="+mn-cs"/>
        </a:defRPr>
      </a:lvl4pPr>
      <a:lvl5pPr marL="2413947" indent="-268216" algn="l" defTabSz="1072866" rtl="0" eaLnBrk="1" latinLnBrk="0" hangingPunct="1">
        <a:spcBef>
          <a:spcPct val="20000"/>
        </a:spcBef>
        <a:buClr>
          <a:schemeClr val="accent6"/>
        </a:buClr>
        <a:buSzPct val="150000"/>
        <a:buFont typeface="Arial" panose="020B0604020202020204" pitchFamily="34" charset="0"/>
        <a:buChar char="»"/>
        <a:defRPr sz="2300" kern="1200">
          <a:solidFill>
            <a:schemeClr val="tx1"/>
          </a:solidFill>
          <a:latin typeface="+mn-lt"/>
          <a:ea typeface="+mn-ea"/>
          <a:cs typeface="+mn-cs"/>
        </a:defRPr>
      </a:lvl5pPr>
      <a:lvl6pPr marL="2950380" indent="-268216" algn="l" defTabSz="107286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486813" indent="-268216" algn="l" defTabSz="107286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4023246" indent="-268216" algn="l" defTabSz="107286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559678" indent="-268216" algn="l" defTabSz="107286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p:bodyStyle>
    <p:otherStyle>
      <a:defPPr>
        <a:defRPr lang="nl-BE"/>
      </a:defPPr>
      <a:lvl1pPr marL="0" algn="l" defTabSz="1072866" rtl="0" eaLnBrk="1" latinLnBrk="0" hangingPunct="1">
        <a:defRPr sz="2100" kern="1200">
          <a:solidFill>
            <a:schemeClr val="tx1"/>
          </a:solidFill>
          <a:latin typeface="+mn-lt"/>
          <a:ea typeface="+mn-ea"/>
          <a:cs typeface="+mn-cs"/>
        </a:defRPr>
      </a:lvl1pPr>
      <a:lvl2pPr marL="536433" algn="l" defTabSz="1072866" rtl="0" eaLnBrk="1" latinLnBrk="0" hangingPunct="1">
        <a:defRPr sz="2100" kern="1200">
          <a:solidFill>
            <a:schemeClr val="tx1"/>
          </a:solidFill>
          <a:latin typeface="+mn-lt"/>
          <a:ea typeface="+mn-ea"/>
          <a:cs typeface="+mn-cs"/>
        </a:defRPr>
      </a:lvl2pPr>
      <a:lvl3pPr marL="1072866" algn="l" defTabSz="1072866" rtl="0" eaLnBrk="1" latinLnBrk="0" hangingPunct="1">
        <a:defRPr sz="2100" kern="1200">
          <a:solidFill>
            <a:schemeClr val="tx1"/>
          </a:solidFill>
          <a:latin typeface="+mn-lt"/>
          <a:ea typeface="+mn-ea"/>
          <a:cs typeface="+mn-cs"/>
        </a:defRPr>
      </a:lvl3pPr>
      <a:lvl4pPr marL="1609298" algn="l" defTabSz="1072866" rtl="0" eaLnBrk="1" latinLnBrk="0" hangingPunct="1">
        <a:defRPr sz="2100" kern="1200">
          <a:solidFill>
            <a:schemeClr val="tx1"/>
          </a:solidFill>
          <a:latin typeface="+mn-lt"/>
          <a:ea typeface="+mn-ea"/>
          <a:cs typeface="+mn-cs"/>
        </a:defRPr>
      </a:lvl4pPr>
      <a:lvl5pPr marL="2145731" algn="l" defTabSz="1072866" rtl="0" eaLnBrk="1" latinLnBrk="0" hangingPunct="1">
        <a:defRPr sz="2100" kern="1200">
          <a:solidFill>
            <a:schemeClr val="tx1"/>
          </a:solidFill>
          <a:latin typeface="+mn-lt"/>
          <a:ea typeface="+mn-ea"/>
          <a:cs typeface="+mn-cs"/>
        </a:defRPr>
      </a:lvl5pPr>
      <a:lvl6pPr marL="2682164" algn="l" defTabSz="1072866" rtl="0" eaLnBrk="1" latinLnBrk="0" hangingPunct="1">
        <a:defRPr sz="2100" kern="1200">
          <a:solidFill>
            <a:schemeClr val="tx1"/>
          </a:solidFill>
          <a:latin typeface="+mn-lt"/>
          <a:ea typeface="+mn-ea"/>
          <a:cs typeface="+mn-cs"/>
        </a:defRPr>
      </a:lvl6pPr>
      <a:lvl7pPr marL="3218597" algn="l" defTabSz="1072866" rtl="0" eaLnBrk="1" latinLnBrk="0" hangingPunct="1">
        <a:defRPr sz="2100" kern="1200">
          <a:solidFill>
            <a:schemeClr val="tx1"/>
          </a:solidFill>
          <a:latin typeface="+mn-lt"/>
          <a:ea typeface="+mn-ea"/>
          <a:cs typeface="+mn-cs"/>
        </a:defRPr>
      </a:lvl7pPr>
      <a:lvl8pPr marL="3755029" algn="l" defTabSz="1072866" rtl="0" eaLnBrk="1" latinLnBrk="0" hangingPunct="1">
        <a:defRPr sz="2100" kern="1200">
          <a:solidFill>
            <a:schemeClr val="tx1"/>
          </a:solidFill>
          <a:latin typeface="+mn-lt"/>
          <a:ea typeface="+mn-ea"/>
          <a:cs typeface="+mn-cs"/>
        </a:defRPr>
      </a:lvl8pPr>
      <a:lvl9pPr marL="4291462" algn="l" defTabSz="1072866" rtl="0" eaLnBrk="1" latinLnBrk="0" hangingPunct="1">
        <a:defRPr sz="21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EAEFF5"/>
        </a:solidFill>
        <a:effectLst/>
      </p:bgPr>
    </p:bg>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rotWithShape="1">
          <a:blip r:embed="rId17" cstate="print">
            <a:extLst>
              <a:ext uri="{28A0092B-C50C-407E-A947-70E740481C1C}">
                <a14:useLocalDpi xmlns:a14="http://schemas.microsoft.com/office/drawing/2010/main" val="0"/>
              </a:ext>
            </a:extLst>
          </a:blip>
          <a:srcRect l="12274" t="50000" r="17797" b="-3153"/>
          <a:stretch/>
        </p:blipFill>
        <p:spPr bwMode="auto">
          <a:xfrm rot="10800000">
            <a:off x="0" y="5716456"/>
            <a:ext cx="9905998" cy="114154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Object 3" hidden="1"/>
          <p:cNvGraphicFramePr>
            <a:graphicFrameLocks noChangeAspect="1"/>
          </p:cNvGraphicFramePr>
          <p:nvPr userDrawn="1">
            <p:custDataLst>
              <p:tags r:id="rId16"/>
            </p:custDataLst>
            <p:extLst/>
          </p:nvPr>
        </p:nvGraphicFramePr>
        <p:xfrm>
          <a:off x="1724" y="2118"/>
          <a:ext cx="1719" cy="2116"/>
        </p:xfrm>
        <a:graphic>
          <a:graphicData uri="http://schemas.openxmlformats.org/presentationml/2006/ole">
            <mc:AlternateContent xmlns:mc="http://schemas.openxmlformats.org/markup-compatibility/2006">
              <mc:Choice xmlns:v="urn:schemas-microsoft-com:vml" Requires="v">
                <p:oleObj spid="_x0000_s328723" name="think-cell Slide" r:id="rId18" imgW="216" imgH="216" progId="TCLayout.ActiveDocument.1">
                  <p:embed/>
                </p:oleObj>
              </mc:Choice>
              <mc:Fallback>
                <p:oleObj name="think-cell Slide" r:id="rId18" imgW="216" imgH="216" progId="TCLayout.ActiveDocument.1">
                  <p:embed/>
                  <p:pic>
                    <p:nvPicPr>
                      <p:cNvPr id="0" name=""/>
                      <p:cNvPicPr/>
                      <p:nvPr/>
                    </p:nvPicPr>
                    <p:blipFill>
                      <a:blip r:embed="rId19"/>
                      <a:stretch>
                        <a:fillRect/>
                      </a:stretch>
                    </p:blipFill>
                    <p:spPr>
                      <a:xfrm>
                        <a:off x="1724" y="2118"/>
                        <a:ext cx="1719" cy="2116"/>
                      </a:xfrm>
                      <a:prstGeom prst="rect">
                        <a:avLst/>
                      </a:prstGeom>
                    </p:spPr>
                  </p:pic>
                </p:oleObj>
              </mc:Fallback>
            </mc:AlternateContent>
          </a:graphicData>
        </a:graphic>
      </p:graphicFrame>
      <p:pic>
        <p:nvPicPr>
          <p:cNvPr id="7" name="Picture 2"/>
          <p:cNvPicPr>
            <a:picLocks noChangeAspect="1" noChangeArrowheads="1"/>
          </p:cNvPicPr>
          <p:nvPr userDrawn="1"/>
        </p:nvPicPr>
        <p:blipFill rotWithShape="1">
          <a:blip r:embed="rId17" cstate="print">
            <a:extLst>
              <a:ext uri="{28A0092B-C50C-407E-A947-70E740481C1C}">
                <a14:useLocalDpi xmlns:a14="http://schemas.microsoft.com/office/drawing/2010/main" val="0"/>
              </a:ext>
            </a:extLst>
          </a:blip>
          <a:srcRect l="15036" t="52703" r="15036" b="-5856"/>
          <a:stretch/>
        </p:blipFill>
        <p:spPr bwMode="auto">
          <a:xfrm>
            <a:off x="1" y="0"/>
            <a:ext cx="9905998" cy="1141544"/>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4"/>
          <p:cNvSpPr txBox="1">
            <a:spLocks noChangeArrowheads="1"/>
          </p:cNvSpPr>
          <p:nvPr userDrawn="1"/>
        </p:nvSpPr>
        <p:spPr bwMode="auto">
          <a:xfrm>
            <a:off x="8481392" y="6705654"/>
            <a:ext cx="1352600" cy="107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r" defTabSz="914400">
              <a:spcBef>
                <a:spcPct val="50000"/>
              </a:spcBef>
            </a:pPr>
            <a:r>
              <a:rPr lang="en-GB" sz="700" dirty="0" smtClean="0">
                <a:solidFill>
                  <a:srgbClr val="898989"/>
                </a:solidFill>
                <a:latin typeface="Segoe UI"/>
              </a:rPr>
              <a:t>Copyright © 2017 </a:t>
            </a:r>
            <a:r>
              <a:rPr lang="en-GB" sz="700" dirty="0" err="1" smtClean="0">
                <a:solidFill>
                  <a:srgbClr val="898989"/>
                </a:solidFill>
                <a:latin typeface="Segoe UI"/>
              </a:rPr>
              <a:t>SCK•CEN</a:t>
            </a:r>
            <a:endParaRPr lang="en-GB" sz="700" dirty="0">
              <a:solidFill>
                <a:srgbClr val="898989"/>
              </a:solidFill>
              <a:latin typeface="Segoe UI"/>
            </a:endParaRPr>
          </a:p>
        </p:txBody>
      </p:sp>
      <p:sp>
        <p:nvSpPr>
          <p:cNvPr id="13" name="Text Box 4"/>
          <p:cNvSpPr txBox="1">
            <a:spLocks noChangeArrowheads="1"/>
          </p:cNvSpPr>
          <p:nvPr userDrawn="1"/>
        </p:nvSpPr>
        <p:spPr bwMode="auto">
          <a:xfrm>
            <a:off x="8481392" y="6574435"/>
            <a:ext cx="1352600"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r" defTabSz="914400"/>
            <a:fld id="{B9CD9413-B2A0-4D48-9D45-C313C489C51C}" type="slidenum">
              <a:rPr lang="nl-BE" sz="800" smtClean="0">
                <a:solidFill>
                  <a:srgbClr val="898989"/>
                </a:solidFill>
              </a:rPr>
              <a:pPr algn="r" defTabSz="914400"/>
              <a:t>‹#›</a:t>
            </a:fld>
            <a:endParaRPr lang="nl-BE" sz="800" dirty="0">
              <a:solidFill>
                <a:srgbClr val="898989"/>
              </a:solidFill>
            </a:endParaRPr>
          </a:p>
        </p:txBody>
      </p:sp>
    </p:spTree>
    <p:extLst>
      <p:ext uri="{BB962C8B-B14F-4D97-AF65-F5344CB8AC3E}">
        <p14:creationId xmlns:p14="http://schemas.microsoft.com/office/powerpoint/2010/main" val="3181536005"/>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Lst>
  <p:timing>
    <p:tnLst>
      <p:par>
        <p:cTn id="1" dur="indefinite" restart="never" nodeType="tmRoot"/>
      </p:par>
    </p:tnLst>
  </p:timing>
  <p:hf hdr="0" dt="0"/>
  <p:txStyles>
    <p:titleStyle>
      <a:lvl1pPr algn="ctr" defTabSz="1072866" rtl="0" eaLnBrk="1" latinLnBrk="0" hangingPunct="1">
        <a:spcBef>
          <a:spcPct val="0"/>
        </a:spcBef>
        <a:buNone/>
        <a:defRPr lang="nl-BE" sz="2400" b="1" kern="0" dirty="0">
          <a:solidFill>
            <a:srgbClr val="3E8FCD"/>
          </a:solidFill>
          <a:latin typeface="Segoe UI" pitchFamily="34" charset="0"/>
          <a:ea typeface="Segoe UI" pitchFamily="34" charset="0"/>
          <a:cs typeface="Segoe UI" pitchFamily="34" charset="0"/>
        </a:defRPr>
      </a:lvl1pPr>
    </p:titleStyle>
    <p:bodyStyle>
      <a:lvl1pPr marL="402325" indent="-402325" algn="l" defTabSz="1072866" rtl="0" eaLnBrk="1" latinLnBrk="0" hangingPunct="1">
        <a:spcBef>
          <a:spcPct val="20000"/>
        </a:spcBef>
        <a:buClr>
          <a:schemeClr val="accent1"/>
        </a:buClr>
        <a:buSzPct val="100000"/>
        <a:buFont typeface="Arial" panose="020B0604020202020204" pitchFamily="34" charset="0"/>
        <a:buChar char="•"/>
        <a:defRPr sz="3300" kern="1200">
          <a:solidFill>
            <a:schemeClr val="tx1"/>
          </a:solidFill>
          <a:latin typeface="+mn-lt"/>
          <a:ea typeface="+mn-ea"/>
          <a:cs typeface="+mn-cs"/>
        </a:defRPr>
      </a:lvl1pPr>
      <a:lvl2pPr marL="871703" indent="-335270" algn="l" defTabSz="1072866" rtl="0" eaLnBrk="1" latinLnBrk="0" hangingPunct="1">
        <a:spcBef>
          <a:spcPct val="20000"/>
        </a:spcBef>
        <a:buClr>
          <a:schemeClr val="accent3"/>
        </a:buClr>
        <a:buSzPct val="100000"/>
        <a:buFont typeface="Arial" panose="020B0604020202020204" pitchFamily="34" charset="0"/>
        <a:buChar char="•"/>
        <a:defRPr sz="2800" kern="1200">
          <a:solidFill>
            <a:schemeClr val="tx1"/>
          </a:solidFill>
          <a:latin typeface="+mn-lt"/>
          <a:ea typeface="+mn-ea"/>
          <a:cs typeface="+mn-cs"/>
        </a:defRPr>
      </a:lvl2pPr>
      <a:lvl3pPr marL="1341082" indent="-268216" algn="l" defTabSz="1072866" rtl="0" eaLnBrk="1" latinLnBrk="0" hangingPunct="1">
        <a:spcBef>
          <a:spcPct val="20000"/>
        </a:spcBef>
        <a:buClr>
          <a:schemeClr val="accent4"/>
        </a:buClr>
        <a:buSzPct val="100000"/>
        <a:buFont typeface="Arial" panose="020B0604020202020204" pitchFamily="34" charset="0"/>
        <a:buChar char="•"/>
        <a:defRPr sz="2300" kern="1200">
          <a:solidFill>
            <a:schemeClr val="tx1"/>
          </a:solidFill>
          <a:latin typeface="+mn-lt"/>
          <a:ea typeface="+mn-ea"/>
          <a:cs typeface="+mn-cs"/>
        </a:defRPr>
      </a:lvl3pPr>
      <a:lvl4pPr marL="1877515" indent="-268216" algn="l" defTabSz="1072866" rtl="0" eaLnBrk="1" latinLnBrk="0" hangingPunct="1">
        <a:spcBef>
          <a:spcPct val="20000"/>
        </a:spcBef>
        <a:buClr>
          <a:schemeClr val="accent4"/>
        </a:buClr>
        <a:buSzPct val="100000"/>
        <a:buFont typeface="Arial" panose="020B0604020202020204" pitchFamily="34" charset="0"/>
        <a:buChar char="–"/>
        <a:defRPr sz="2100" kern="1200">
          <a:solidFill>
            <a:schemeClr val="tx1"/>
          </a:solidFill>
          <a:latin typeface="+mn-lt"/>
          <a:ea typeface="+mn-ea"/>
          <a:cs typeface="+mn-cs"/>
        </a:defRPr>
      </a:lvl4pPr>
      <a:lvl5pPr marL="2413947" indent="-268216" algn="l" defTabSz="1072866" rtl="0" eaLnBrk="1" latinLnBrk="0" hangingPunct="1">
        <a:spcBef>
          <a:spcPct val="20000"/>
        </a:spcBef>
        <a:buClr>
          <a:schemeClr val="accent4"/>
        </a:buClr>
        <a:buSzPct val="100000"/>
        <a:buFont typeface="Arial" panose="020B0604020202020204" pitchFamily="34" charset="0"/>
        <a:buChar char="»"/>
        <a:defRPr sz="2100" kern="1200">
          <a:solidFill>
            <a:schemeClr val="tx1"/>
          </a:solidFill>
          <a:latin typeface="+mn-lt"/>
          <a:ea typeface="+mn-ea"/>
          <a:cs typeface="+mn-cs"/>
        </a:defRPr>
      </a:lvl5pPr>
      <a:lvl6pPr marL="2950380" indent="-268216" algn="l" defTabSz="107286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486813" indent="-268216" algn="l" defTabSz="107286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4023246" indent="-268216" algn="l" defTabSz="107286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559678" indent="-268216" algn="l" defTabSz="107286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p:bodyStyle>
    <p:otherStyle>
      <a:defPPr>
        <a:defRPr lang="nl-BE"/>
      </a:defPPr>
      <a:lvl1pPr marL="0" algn="l" defTabSz="1072866" rtl="0" eaLnBrk="1" latinLnBrk="0" hangingPunct="1">
        <a:defRPr sz="2100" kern="1200">
          <a:solidFill>
            <a:schemeClr val="tx1"/>
          </a:solidFill>
          <a:latin typeface="+mn-lt"/>
          <a:ea typeface="+mn-ea"/>
          <a:cs typeface="+mn-cs"/>
        </a:defRPr>
      </a:lvl1pPr>
      <a:lvl2pPr marL="536433" algn="l" defTabSz="1072866" rtl="0" eaLnBrk="1" latinLnBrk="0" hangingPunct="1">
        <a:defRPr sz="2100" kern="1200">
          <a:solidFill>
            <a:schemeClr val="tx1"/>
          </a:solidFill>
          <a:latin typeface="+mn-lt"/>
          <a:ea typeface="+mn-ea"/>
          <a:cs typeface="+mn-cs"/>
        </a:defRPr>
      </a:lvl2pPr>
      <a:lvl3pPr marL="1072866" algn="l" defTabSz="1072866" rtl="0" eaLnBrk="1" latinLnBrk="0" hangingPunct="1">
        <a:defRPr sz="2100" kern="1200">
          <a:solidFill>
            <a:schemeClr val="tx1"/>
          </a:solidFill>
          <a:latin typeface="+mn-lt"/>
          <a:ea typeface="+mn-ea"/>
          <a:cs typeface="+mn-cs"/>
        </a:defRPr>
      </a:lvl3pPr>
      <a:lvl4pPr marL="1609298" algn="l" defTabSz="1072866" rtl="0" eaLnBrk="1" latinLnBrk="0" hangingPunct="1">
        <a:defRPr sz="2100" kern="1200">
          <a:solidFill>
            <a:schemeClr val="tx1"/>
          </a:solidFill>
          <a:latin typeface="+mn-lt"/>
          <a:ea typeface="+mn-ea"/>
          <a:cs typeface="+mn-cs"/>
        </a:defRPr>
      </a:lvl4pPr>
      <a:lvl5pPr marL="2145731" algn="l" defTabSz="1072866" rtl="0" eaLnBrk="1" latinLnBrk="0" hangingPunct="1">
        <a:defRPr sz="2100" kern="1200">
          <a:solidFill>
            <a:schemeClr val="tx1"/>
          </a:solidFill>
          <a:latin typeface="+mn-lt"/>
          <a:ea typeface="+mn-ea"/>
          <a:cs typeface="+mn-cs"/>
        </a:defRPr>
      </a:lvl5pPr>
      <a:lvl6pPr marL="2682164" algn="l" defTabSz="1072866" rtl="0" eaLnBrk="1" latinLnBrk="0" hangingPunct="1">
        <a:defRPr sz="2100" kern="1200">
          <a:solidFill>
            <a:schemeClr val="tx1"/>
          </a:solidFill>
          <a:latin typeface="+mn-lt"/>
          <a:ea typeface="+mn-ea"/>
          <a:cs typeface="+mn-cs"/>
        </a:defRPr>
      </a:lvl6pPr>
      <a:lvl7pPr marL="3218597" algn="l" defTabSz="1072866" rtl="0" eaLnBrk="1" latinLnBrk="0" hangingPunct="1">
        <a:defRPr sz="2100" kern="1200">
          <a:solidFill>
            <a:schemeClr val="tx1"/>
          </a:solidFill>
          <a:latin typeface="+mn-lt"/>
          <a:ea typeface="+mn-ea"/>
          <a:cs typeface="+mn-cs"/>
        </a:defRPr>
      </a:lvl7pPr>
      <a:lvl8pPr marL="3755029" algn="l" defTabSz="1072866" rtl="0" eaLnBrk="1" latinLnBrk="0" hangingPunct="1">
        <a:defRPr sz="2100" kern="1200">
          <a:solidFill>
            <a:schemeClr val="tx1"/>
          </a:solidFill>
          <a:latin typeface="+mn-lt"/>
          <a:ea typeface="+mn-ea"/>
          <a:cs typeface="+mn-cs"/>
        </a:defRPr>
      </a:lvl8pPr>
      <a:lvl9pPr marL="4291462" algn="l" defTabSz="1072866" rtl="0" eaLnBrk="1" latinLnBrk="0" hangingPunct="1">
        <a:defRPr sz="21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7" name="Picture 3" descr="O:\DOKUMENT\Diensten\COM\MPR\mpr\Corporate_design\SCKCEN\60jaar SCK•CEN\huisstijl\elements\balk60yond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436425"/>
            <a:ext cx="9906000" cy="457200"/>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312441" y="541341"/>
            <a:ext cx="9296037"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7152" tIns="37152" rIns="37152" bIns="37152" numCol="1" anchor="b" anchorCtr="0" compatLnSpc="1">
            <a:prstTxWarp prst="textNoShape">
              <a:avLst/>
            </a:prstTxWarp>
          </a:bodyPr>
          <a:lstStyle/>
          <a:p>
            <a:pPr lvl="0"/>
            <a:r>
              <a:rPr lang="en-US" smtClean="0"/>
              <a:t>Click to edit Master title style</a:t>
            </a:r>
            <a:endParaRPr lang="en-US" dirty="0" smtClean="0"/>
          </a:p>
        </p:txBody>
      </p:sp>
      <p:sp>
        <p:nvSpPr>
          <p:cNvPr id="1027" name="Rectangle 3"/>
          <p:cNvSpPr>
            <a:spLocks noGrp="1" noChangeArrowheads="1"/>
          </p:cNvSpPr>
          <p:nvPr>
            <p:ph type="body" idx="1"/>
          </p:nvPr>
        </p:nvSpPr>
        <p:spPr bwMode="auto">
          <a:xfrm>
            <a:off x="299485" y="1443844"/>
            <a:ext cx="9276316" cy="4784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3219" tIns="41610" rIns="83219" bIns="4161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0"/>
            <a:endParaRPr lang="en-US" dirty="0" smtClean="0"/>
          </a:p>
        </p:txBody>
      </p:sp>
      <p:pic>
        <p:nvPicPr>
          <p:cNvPr id="6" name="Picture 2" descr="O:\DOKUMENT\Diensten\COM\MPR\mpr\Corporate_design\SCKCEN\60jaar SCK•CEN\huisstijl\elements\balk_60y.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
            <a:ext cx="9906000" cy="258855"/>
          </a:xfrm>
          <a:prstGeom prst="rect">
            <a:avLst/>
          </a:prstGeom>
          <a:noFill/>
          <a:extLst>
            <a:ext uri="{909E8E84-426E-40DD-AFC4-6F175D3DCCD1}">
              <a14:hiddenFill xmlns:a14="http://schemas.microsoft.com/office/drawing/2010/main">
                <a:solidFill>
                  <a:srgbClr val="FFFFFF"/>
                </a:solidFill>
              </a14:hiddenFill>
            </a:ext>
          </a:extLst>
        </p:spPr>
      </p:pic>
      <p:sp>
        <p:nvSpPr>
          <p:cNvPr id="16" name="Date Placeholder 1"/>
          <p:cNvSpPr>
            <a:spLocks noGrp="1"/>
          </p:cNvSpPr>
          <p:nvPr>
            <p:ph type="dt" sz="half" idx="2"/>
          </p:nvPr>
        </p:nvSpPr>
        <p:spPr>
          <a:xfrm>
            <a:off x="8486920" y="24992"/>
            <a:ext cx="1337976" cy="258854"/>
          </a:xfrm>
          <a:prstGeom prst="rect">
            <a:avLst/>
          </a:prstGeom>
        </p:spPr>
        <p:txBody>
          <a:bodyPr/>
          <a:lstStyle>
            <a:lvl1pPr algn="r">
              <a:defRPr sz="1000">
                <a:solidFill>
                  <a:schemeClr val="bg2">
                    <a:lumMod val="50000"/>
                  </a:schemeClr>
                </a:solidFill>
                <a:latin typeface="Segoe UI" pitchFamily="34" charset="0"/>
                <a:ea typeface="Segoe UI" pitchFamily="34" charset="0"/>
                <a:cs typeface="Segoe UI" pitchFamily="34" charset="0"/>
              </a:defRPr>
            </a:lvl1pPr>
          </a:lstStyle>
          <a:p>
            <a:pPr defTabSz="914400" eaLnBrk="0" fontAlgn="base" hangingPunct="0">
              <a:spcBef>
                <a:spcPct val="0"/>
              </a:spcBef>
              <a:spcAft>
                <a:spcPct val="0"/>
              </a:spcAft>
              <a:defRPr/>
            </a:pPr>
            <a:fld id="{1B492441-0EAF-483D-8500-C54EB8F6570A}" type="datetime1">
              <a:rPr lang="nl-BE" smtClean="0">
                <a:solidFill>
                  <a:srgbClr val="FFFFFF">
                    <a:lumMod val="50000"/>
                  </a:srgbClr>
                </a:solidFill>
              </a:rPr>
              <a:pPr defTabSz="914400" eaLnBrk="0" fontAlgn="base" hangingPunct="0">
                <a:spcBef>
                  <a:spcPct val="0"/>
                </a:spcBef>
                <a:spcAft>
                  <a:spcPct val="0"/>
                </a:spcAft>
                <a:defRPr/>
              </a:pPr>
              <a:t>2017-11-05</a:t>
            </a:fld>
            <a:endParaRPr lang="nl-BE" dirty="0">
              <a:solidFill>
                <a:srgbClr val="FFFFFF">
                  <a:lumMod val="50000"/>
                </a:srgbClr>
              </a:solidFill>
            </a:endParaRPr>
          </a:p>
        </p:txBody>
      </p:sp>
      <p:sp>
        <p:nvSpPr>
          <p:cNvPr id="18" name="Rectangle 16"/>
          <p:cNvSpPr>
            <a:spLocks noGrp="1" noChangeArrowheads="1"/>
          </p:cNvSpPr>
          <p:nvPr>
            <p:ph type="sldNum" sz="quarter" idx="4"/>
          </p:nvPr>
        </p:nvSpPr>
        <p:spPr>
          <a:xfrm>
            <a:off x="4116781" y="6455849"/>
            <a:ext cx="1672441" cy="325148"/>
          </a:xfrm>
          <a:prstGeom prst="rect">
            <a:avLst/>
          </a:prstGeom>
        </p:spPr>
        <p:txBody>
          <a:bodyPr/>
          <a:lstStyle>
            <a:lvl1pPr algn="ctr">
              <a:defRPr>
                <a:solidFill>
                  <a:schemeClr val="bg2">
                    <a:lumMod val="50000"/>
                  </a:schemeClr>
                </a:solidFill>
                <a:latin typeface="Segoe UI" pitchFamily="34" charset="0"/>
                <a:ea typeface="Segoe UI" pitchFamily="34" charset="0"/>
                <a:cs typeface="Segoe UI" pitchFamily="34" charset="0"/>
              </a:defRPr>
            </a:lvl1pPr>
          </a:lstStyle>
          <a:p>
            <a:pPr defTabSz="914400" eaLnBrk="0" fontAlgn="base" hangingPunct="0">
              <a:spcBef>
                <a:spcPct val="0"/>
              </a:spcBef>
              <a:spcAft>
                <a:spcPct val="0"/>
              </a:spcAft>
              <a:defRPr/>
            </a:pPr>
            <a:fld id="{C795D34B-0000-4401-9708-96760D6E4A55}" type="slidenum">
              <a:rPr lang="en-GB" sz="1400" smtClean="0">
                <a:solidFill>
                  <a:srgbClr val="FFFFFF">
                    <a:lumMod val="50000"/>
                  </a:srgbClr>
                </a:solidFill>
              </a:rPr>
              <a:pPr defTabSz="914400" eaLnBrk="0" fontAlgn="base" hangingPunct="0">
                <a:spcBef>
                  <a:spcPct val="0"/>
                </a:spcBef>
                <a:spcAft>
                  <a:spcPct val="0"/>
                </a:spcAft>
                <a:defRPr/>
              </a:pPr>
              <a:t>‹#›</a:t>
            </a:fld>
            <a:endParaRPr lang="en-GB" sz="1400" dirty="0">
              <a:solidFill>
                <a:srgbClr val="FFFFFF">
                  <a:lumMod val="50000"/>
                </a:srgbClr>
              </a:solidFill>
            </a:endParaRPr>
          </a:p>
        </p:txBody>
      </p:sp>
      <p:pic>
        <p:nvPicPr>
          <p:cNvPr id="12" name="Picture 3" descr="O:\DOKUMENT\Diensten\COM\MPR\mpr\Corporate_design\SCKCEN\60jaar SCK•CEN\huisstijl\elements\balk60yonder.png"/>
          <p:cNvPicPr>
            <a:picLocks noChangeAspect="1" noChangeArrowheads="1"/>
          </p:cNvPicPr>
          <p:nvPr/>
        </p:nvPicPr>
        <p:blipFill rotWithShape="1">
          <a:blip r:embed="rId4">
            <a:extLst>
              <a:ext uri="{28A0092B-C50C-407E-A947-70E740481C1C}">
                <a14:useLocalDpi xmlns:a14="http://schemas.microsoft.com/office/drawing/2010/main" val="0"/>
              </a:ext>
            </a:extLst>
          </a:blip>
          <a:srcRect l="98690" b="50167"/>
          <a:stretch/>
        </p:blipFill>
        <p:spPr bwMode="auto">
          <a:xfrm>
            <a:off x="7656512" y="6437189"/>
            <a:ext cx="1845645" cy="227836"/>
          </a:xfrm>
          <a:prstGeom prst="rect">
            <a:avLst/>
          </a:prstGeom>
          <a:noFill/>
          <a:extLst>
            <a:ext uri="{909E8E84-426E-40DD-AFC4-6F175D3DCCD1}">
              <a14:hiddenFill xmlns:a14="http://schemas.microsoft.com/office/drawing/2010/main">
                <a:solidFill>
                  <a:srgbClr val="FFFFFF"/>
                </a:solidFill>
              </a14:hiddenFill>
            </a:ext>
          </a:extLst>
        </p:spPr>
      </p:pic>
      <p:sp>
        <p:nvSpPr>
          <p:cNvPr id="17" name="Text Box 4"/>
          <p:cNvSpPr txBox="1">
            <a:spLocks noChangeArrowheads="1"/>
          </p:cNvSpPr>
          <p:nvPr/>
        </p:nvSpPr>
        <p:spPr bwMode="auto">
          <a:xfrm>
            <a:off x="8709025" y="6532307"/>
            <a:ext cx="1196975"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r" defTabSz="914400" eaLnBrk="0" fontAlgn="base" hangingPunct="0">
              <a:spcBef>
                <a:spcPct val="50000"/>
              </a:spcBef>
              <a:spcAft>
                <a:spcPct val="0"/>
              </a:spcAft>
            </a:pPr>
            <a:r>
              <a:rPr lang="en-GB" sz="700" dirty="0" smtClean="0">
                <a:solidFill>
                  <a:srgbClr val="000000">
                    <a:lumMod val="50000"/>
                    <a:lumOff val="50000"/>
                  </a:srgbClr>
                </a:solidFill>
                <a:latin typeface="Segoe UI"/>
              </a:rPr>
              <a:t>© 2017 </a:t>
            </a:r>
            <a:r>
              <a:rPr lang="en-GB" sz="700" dirty="0" err="1" smtClean="0">
                <a:solidFill>
                  <a:srgbClr val="000000">
                    <a:lumMod val="50000"/>
                    <a:lumOff val="50000"/>
                  </a:srgbClr>
                </a:solidFill>
                <a:latin typeface="Segoe UI"/>
              </a:rPr>
              <a:t>SCK•CEN</a:t>
            </a:r>
            <a:endParaRPr lang="en-GB" sz="700" dirty="0">
              <a:solidFill>
                <a:srgbClr val="000000">
                  <a:lumMod val="50000"/>
                  <a:lumOff val="50000"/>
                </a:srgbClr>
              </a:solidFill>
              <a:latin typeface="Segoe UI"/>
            </a:endParaRPr>
          </a:p>
        </p:txBody>
      </p:sp>
    </p:spTree>
    <p:extLst>
      <p:ext uri="{BB962C8B-B14F-4D97-AF65-F5344CB8AC3E}">
        <p14:creationId xmlns:p14="http://schemas.microsoft.com/office/powerpoint/2010/main" val="1152388310"/>
      </p:ext>
    </p:extLst>
  </p:cSld>
  <p:clrMap bg1="lt1" tx1="dk1" bg2="lt2" tx2="dk2" accent1="accent1" accent2="accent2" accent3="accent3" accent4="accent4" accent5="accent5" accent6="accent6" hlink="hlink" folHlink="folHlink"/>
  <p:sldLayoutIdLst>
    <p:sldLayoutId id="2147483690" r:id="rId1"/>
    <p:sldLayoutId id="2147483691" r:id="rId2"/>
  </p:sldLayoutIdLst>
  <p:transition/>
  <p:timing>
    <p:tnLst>
      <p:par>
        <p:cTn id="1" dur="indefinite" restart="never" nodeType="tmRoot"/>
      </p:par>
    </p:tnLst>
  </p:timing>
  <p:hf sldNum="0" hdr="0" dt="0"/>
  <p:txStyles>
    <p:titleStyle>
      <a:lvl1pPr algn="r" defTabSz="685800" rtl="0" eaLnBrk="1" fontAlgn="base" hangingPunct="1">
        <a:lnSpc>
          <a:spcPct val="80000"/>
        </a:lnSpc>
        <a:spcBef>
          <a:spcPct val="0"/>
        </a:spcBef>
        <a:spcAft>
          <a:spcPct val="0"/>
        </a:spcAft>
        <a:tabLst>
          <a:tab pos="6173788" algn="l"/>
        </a:tabLst>
        <a:defRPr sz="2600" b="0">
          <a:solidFill>
            <a:srgbClr val="007DC3"/>
          </a:solidFill>
          <a:latin typeface="Segoe UI" pitchFamily="34" charset="0"/>
          <a:ea typeface="Segoe UI" pitchFamily="34" charset="0"/>
          <a:cs typeface="Segoe UI" pitchFamily="34" charset="0"/>
        </a:defRPr>
      </a:lvl1pPr>
      <a:lvl2pPr algn="r" defTabSz="685800" rtl="0" eaLnBrk="1" fontAlgn="base" hangingPunct="1">
        <a:lnSpc>
          <a:spcPct val="80000"/>
        </a:lnSpc>
        <a:spcBef>
          <a:spcPct val="0"/>
        </a:spcBef>
        <a:spcAft>
          <a:spcPct val="0"/>
        </a:spcAft>
        <a:tabLst>
          <a:tab pos="6173788" algn="l"/>
        </a:tabLst>
        <a:defRPr sz="2600">
          <a:solidFill>
            <a:schemeClr val="accent1"/>
          </a:solidFill>
          <a:latin typeface="Arial" charset="0"/>
        </a:defRPr>
      </a:lvl2pPr>
      <a:lvl3pPr algn="r" defTabSz="685800" rtl="0" eaLnBrk="1" fontAlgn="base" hangingPunct="1">
        <a:lnSpc>
          <a:spcPct val="80000"/>
        </a:lnSpc>
        <a:spcBef>
          <a:spcPct val="0"/>
        </a:spcBef>
        <a:spcAft>
          <a:spcPct val="0"/>
        </a:spcAft>
        <a:tabLst>
          <a:tab pos="6173788" algn="l"/>
        </a:tabLst>
        <a:defRPr sz="2600">
          <a:solidFill>
            <a:schemeClr val="accent1"/>
          </a:solidFill>
          <a:latin typeface="Arial" charset="0"/>
        </a:defRPr>
      </a:lvl3pPr>
      <a:lvl4pPr algn="r" defTabSz="685800" rtl="0" eaLnBrk="1" fontAlgn="base" hangingPunct="1">
        <a:lnSpc>
          <a:spcPct val="80000"/>
        </a:lnSpc>
        <a:spcBef>
          <a:spcPct val="0"/>
        </a:spcBef>
        <a:spcAft>
          <a:spcPct val="0"/>
        </a:spcAft>
        <a:tabLst>
          <a:tab pos="6173788" algn="l"/>
        </a:tabLst>
        <a:defRPr sz="2600">
          <a:solidFill>
            <a:schemeClr val="accent1"/>
          </a:solidFill>
          <a:latin typeface="Arial" charset="0"/>
        </a:defRPr>
      </a:lvl4pPr>
      <a:lvl5pPr algn="r" defTabSz="685800" rtl="0" eaLnBrk="1" fontAlgn="base" hangingPunct="1">
        <a:lnSpc>
          <a:spcPct val="80000"/>
        </a:lnSpc>
        <a:spcBef>
          <a:spcPct val="0"/>
        </a:spcBef>
        <a:spcAft>
          <a:spcPct val="0"/>
        </a:spcAft>
        <a:tabLst>
          <a:tab pos="6173788" algn="l"/>
        </a:tabLst>
        <a:defRPr sz="2600">
          <a:solidFill>
            <a:schemeClr val="accent1"/>
          </a:solidFill>
          <a:latin typeface="Arial" charset="0"/>
        </a:defRPr>
      </a:lvl5pPr>
      <a:lvl6pPr marL="457200" algn="r" defTabSz="685800" rtl="0" eaLnBrk="1" fontAlgn="base" hangingPunct="1">
        <a:lnSpc>
          <a:spcPct val="80000"/>
        </a:lnSpc>
        <a:spcBef>
          <a:spcPct val="0"/>
        </a:spcBef>
        <a:spcAft>
          <a:spcPct val="0"/>
        </a:spcAft>
        <a:tabLst>
          <a:tab pos="6173788" algn="l"/>
        </a:tabLst>
        <a:defRPr sz="2600">
          <a:solidFill>
            <a:schemeClr val="accent1"/>
          </a:solidFill>
          <a:latin typeface="Arial" charset="0"/>
        </a:defRPr>
      </a:lvl6pPr>
      <a:lvl7pPr marL="914400" algn="r" defTabSz="685800" rtl="0" eaLnBrk="1" fontAlgn="base" hangingPunct="1">
        <a:lnSpc>
          <a:spcPct val="80000"/>
        </a:lnSpc>
        <a:spcBef>
          <a:spcPct val="0"/>
        </a:spcBef>
        <a:spcAft>
          <a:spcPct val="0"/>
        </a:spcAft>
        <a:tabLst>
          <a:tab pos="6173788" algn="l"/>
        </a:tabLst>
        <a:defRPr sz="2600">
          <a:solidFill>
            <a:schemeClr val="accent1"/>
          </a:solidFill>
          <a:latin typeface="Arial" charset="0"/>
        </a:defRPr>
      </a:lvl7pPr>
      <a:lvl8pPr marL="1371600" algn="r" defTabSz="685800" rtl="0" eaLnBrk="1" fontAlgn="base" hangingPunct="1">
        <a:lnSpc>
          <a:spcPct val="80000"/>
        </a:lnSpc>
        <a:spcBef>
          <a:spcPct val="0"/>
        </a:spcBef>
        <a:spcAft>
          <a:spcPct val="0"/>
        </a:spcAft>
        <a:tabLst>
          <a:tab pos="6173788" algn="l"/>
        </a:tabLst>
        <a:defRPr sz="2600">
          <a:solidFill>
            <a:schemeClr val="accent1"/>
          </a:solidFill>
          <a:latin typeface="Arial" charset="0"/>
        </a:defRPr>
      </a:lvl8pPr>
      <a:lvl9pPr marL="1828800" algn="r" defTabSz="685800" rtl="0" eaLnBrk="1" fontAlgn="base" hangingPunct="1">
        <a:lnSpc>
          <a:spcPct val="80000"/>
        </a:lnSpc>
        <a:spcBef>
          <a:spcPct val="0"/>
        </a:spcBef>
        <a:spcAft>
          <a:spcPct val="0"/>
        </a:spcAft>
        <a:tabLst>
          <a:tab pos="6173788" algn="l"/>
        </a:tabLst>
        <a:defRPr sz="2600">
          <a:solidFill>
            <a:schemeClr val="accent1"/>
          </a:solidFill>
          <a:latin typeface="Arial" charset="0"/>
        </a:defRPr>
      </a:lvl9pPr>
    </p:titleStyle>
    <p:bodyStyle>
      <a:lvl1pPr marL="309563" indent="-309563" algn="l" defTabSz="685800" rtl="0" eaLnBrk="1" fontAlgn="base" hangingPunct="1">
        <a:spcBef>
          <a:spcPct val="20000"/>
        </a:spcBef>
        <a:spcAft>
          <a:spcPct val="0"/>
        </a:spcAft>
        <a:buClr>
          <a:srgbClr val="007DC3"/>
        </a:buClr>
        <a:buSzPct val="100000"/>
        <a:buFont typeface="Wingdings" pitchFamily="2" charset="2"/>
        <a:buChar char="l"/>
        <a:defRPr sz="2200">
          <a:solidFill>
            <a:schemeClr val="tx1"/>
          </a:solidFill>
          <a:latin typeface="Segoe UI" pitchFamily="34" charset="0"/>
          <a:ea typeface="Segoe UI" pitchFamily="34" charset="0"/>
          <a:cs typeface="Segoe UI" pitchFamily="34" charset="0"/>
        </a:defRPr>
      </a:lvl1pPr>
      <a:lvl2pPr marL="666750" indent="-244475" algn="l" defTabSz="685800" rtl="0" eaLnBrk="1" fontAlgn="base" hangingPunct="1">
        <a:spcBef>
          <a:spcPct val="20000"/>
        </a:spcBef>
        <a:spcAft>
          <a:spcPct val="0"/>
        </a:spcAft>
        <a:buClr>
          <a:srgbClr val="11AAFF"/>
        </a:buClr>
        <a:buSzPct val="100000"/>
        <a:buFont typeface="Wingdings" pitchFamily="2" charset="2"/>
        <a:buChar char="l"/>
        <a:defRPr sz="2000">
          <a:solidFill>
            <a:schemeClr val="tx1"/>
          </a:solidFill>
          <a:latin typeface="Segoe UI" pitchFamily="34" charset="0"/>
          <a:ea typeface="Segoe UI" pitchFamily="34" charset="0"/>
          <a:cs typeface="Segoe UI" pitchFamily="34" charset="0"/>
        </a:defRPr>
      </a:lvl2pPr>
      <a:lvl3pPr marL="1028700" indent="-206375" algn="l" defTabSz="685800" rtl="0" eaLnBrk="1" fontAlgn="base" hangingPunct="1">
        <a:spcBef>
          <a:spcPct val="20000"/>
        </a:spcBef>
        <a:spcAft>
          <a:spcPct val="0"/>
        </a:spcAft>
        <a:buClr>
          <a:srgbClr val="8FD7FF"/>
        </a:buClr>
        <a:buSzPct val="100000"/>
        <a:buFont typeface="Wingdings" pitchFamily="2" charset="2"/>
        <a:buChar char="l"/>
        <a:defRPr>
          <a:solidFill>
            <a:schemeClr val="tx1"/>
          </a:solidFill>
          <a:latin typeface="Segoe UI" pitchFamily="34" charset="0"/>
          <a:ea typeface="Segoe UI" pitchFamily="34" charset="0"/>
          <a:cs typeface="Segoe UI" pitchFamily="34" charset="0"/>
        </a:defRPr>
      </a:lvl3pPr>
      <a:lvl4pPr marL="1439863" indent="-204788" algn="l" defTabSz="685800" rtl="0" eaLnBrk="1" fontAlgn="base" hangingPunct="1">
        <a:spcBef>
          <a:spcPct val="20000"/>
        </a:spcBef>
        <a:spcAft>
          <a:spcPct val="0"/>
        </a:spcAft>
        <a:buChar char="–"/>
        <a:defRPr sz="1900">
          <a:solidFill>
            <a:schemeClr val="tx1"/>
          </a:solidFill>
          <a:latin typeface="Times New Roman" pitchFamily="18" charset="0"/>
        </a:defRPr>
      </a:lvl4pPr>
      <a:lvl5pPr marL="1852613" indent="-206375" algn="l" defTabSz="685800" rtl="0" eaLnBrk="1" fontAlgn="base" hangingPunct="1">
        <a:spcBef>
          <a:spcPct val="20000"/>
        </a:spcBef>
        <a:spcAft>
          <a:spcPct val="0"/>
        </a:spcAft>
        <a:buChar char="»"/>
        <a:defRPr sz="1900">
          <a:solidFill>
            <a:schemeClr val="tx1"/>
          </a:solidFill>
          <a:latin typeface="Times New Roman" pitchFamily="18" charset="0"/>
        </a:defRPr>
      </a:lvl5pPr>
      <a:lvl6pPr marL="2309813" indent="-206375" algn="l" defTabSz="685800" rtl="0" eaLnBrk="1" fontAlgn="base" hangingPunct="1">
        <a:spcBef>
          <a:spcPct val="20000"/>
        </a:spcBef>
        <a:spcAft>
          <a:spcPct val="0"/>
        </a:spcAft>
        <a:buChar char="»"/>
        <a:defRPr sz="1900">
          <a:solidFill>
            <a:schemeClr val="tx1"/>
          </a:solidFill>
          <a:latin typeface="Times New Roman" pitchFamily="18" charset="0"/>
        </a:defRPr>
      </a:lvl6pPr>
      <a:lvl7pPr marL="2767013" indent="-206375" algn="l" defTabSz="685800" rtl="0" eaLnBrk="1" fontAlgn="base" hangingPunct="1">
        <a:spcBef>
          <a:spcPct val="20000"/>
        </a:spcBef>
        <a:spcAft>
          <a:spcPct val="0"/>
        </a:spcAft>
        <a:buChar char="»"/>
        <a:defRPr sz="1900">
          <a:solidFill>
            <a:schemeClr val="tx1"/>
          </a:solidFill>
          <a:latin typeface="Times New Roman" pitchFamily="18" charset="0"/>
        </a:defRPr>
      </a:lvl7pPr>
      <a:lvl8pPr marL="3224213" indent="-206375" algn="l" defTabSz="685800" rtl="0" eaLnBrk="1" fontAlgn="base" hangingPunct="1">
        <a:spcBef>
          <a:spcPct val="20000"/>
        </a:spcBef>
        <a:spcAft>
          <a:spcPct val="0"/>
        </a:spcAft>
        <a:buChar char="»"/>
        <a:defRPr sz="1900">
          <a:solidFill>
            <a:schemeClr val="tx1"/>
          </a:solidFill>
          <a:latin typeface="Times New Roman" pitchFamily="18" charset="0"/>
        </a:defRPr>
      </a:lvl8pPr>
      <a:lvl9pPr marL="3681413" indent="-206375" algn="l" defTabSz="685800" rtl="0" eaLnBrk="1" fontAlgn="base" hangingPunct="1">
        <a:spcBef>
          <a:spcPct val="20000"/>
        </a:spcBef>
        <a:spcAft>
          <a:spcPct val="0"/>
        </a:spcAft>
        <a:buChar char="»"/>
        <a:defRPr sz="1900">
          <a:solidFill>
            <a:schemeClr val="tx1"/>
          </a:solidFill>
          <a:latin typeface="Times New Roman" pitchFamily="18" charset="0"/>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7" name="Picture 3" descr="O:\DOKUMENT\Diensten\COM\MPR\mpr\Corporate_design\SCKCEN\60jaar SCK•CEN\huisstijl\elements\balk60yond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436425"/>
            <a:ext cx="9906000" cy="457200"/>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312440" y="541339"/>
            <a:ext cx="9296037"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7152" tIns="37152" rIns="37152" bIns="37152" numCol="1" anchor="b" anchorCtr="0" compatLnSpc="1">
            <a:prstTxWarp prst="textNoShape">
              <a:avLst/>
            </a:prstTxWarp>
          </a:bodyPr>
          <a:lstStyle/>
          <a:p>
            <a:pPr lvl="0"/>
            <a:r>
              <a:rPr lang="en-US" smtClean="0"/>
              <a:t>Click to edit Master title style</a:t>
            </a:r>
            <a:endParaRPr lang="en-US" dirty="0" smtClean="0"/>
          </a:p>
        </p:txBody>
      </p:sp>
      <p:sp>
        <p:nvSpPr>
          <p:cNvPr id="1027" name="Rectangle 3"/>
          <p:cNvSpPr>
            <a:spLocks noGrp="1" noChangeArrowheads="1"/>
          </p:cNvSpPr>
          <p:nvPr>
            <p:ph type="body" idx="1"/>
          </p:nvPr>
        </p:nvSpPr>
        <p:spPr bwMode="auto">
          <a:xfrm>
            <a:off x="299484" y="1443842"/>
            <a:ext cx="9276316" cy="4784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3219" tIns="41610" rIns="83219" bIns="4161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0"/>
            <a:endParaRPr lang="en-US" dirty="0" smtClean="0"/>
          </a:p>
        </p:txBody>
      </p:sp>
      <p:pic>
        <p:nvPicPr>
          <p:cNvPr id="6" name="Picture 2" descr="O:\DOKUMENT\Diensten\COM\MPR\mpr\Corporate_design\SCKCEN\60jaar SCK•CEN\huisstijl\elements\balk_60y.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
            <a:ext cx="9906000" cy="258855"/>
          </a:xfrm>
          <a:prstGeom prst="rect">
            <a:avLst/>
          </a:prstGeom>
          <a:noFill/>
          <a:extLst>
            <a:ext uri="{909E8E84-426E-40DD-AFC4-6F175D3DCCD1}">
              <a14:hiddenFill xmlns:a14="http://schemas.microsoft.com/office/drawing/2010/main">
                <a:solidFill>
                  <a:srgbClr val="FFFFFF"/>
                </a:solidFill>
              </a14:hiddenFill>
            </a:ext>
          </a:extLst>
        </p:spPr>
      </p:pic>
      <p:sp>
        <p:nvSpPr>
          <p:cNvPr id="16" name="Date Placeholder 1"/>
          <p:cNvSpPr>
            <a:spLocks noGrp="1"/>
          </p:cNvSpPr>
          <p:nvPr>
            <p:ph type="dt" sz="half" idx="2"/>
          </p:nvPr>
        </p:nvSpPr>
        <p:spPr>
          <a:xfrm>
            <a:off x="8486919" y="24992"/>
            <a:ext cx="1337976" cy="258854"/>
          </a:xfrm>
          <a:prstGeom prst="rect">
            <a:avLst/>
          </a:prstGeom>
        </p:spPr>
        <p:txBody>
          <a:bodyPr/>
          <a:lstStyle>
            <a:lvl1pPr algn="r">
              <a:defRPr sz="1000">
                <a:solidFill>
                  <a:schemeClr val="bg2">
                    <a:lumMod val="50000"/>
                  </a:schemeClr>
                </a:solidFill>
                <a:latin typeface="Segoe UI" pitchFamily="34" charset="0"/>
                <a:ea typeface="Segoe UI" pitchFamily="34" charset="0"/>
                <a:cs typeface="Segoe UI" pitchFamily="34" charset="0"/>
              </a:defRPr>
            </a:lvl1pPr>
          </a:lstStyle>
          <a:p>
            <a:pPr defTabSz="914400" eaLnBrk="0" fontAlgn="base" hangingPunct="0">
              <a:spcBef>
                <a:spcPct val="0"/>
              </a:spcBef>
              <a:spcAft>
                <a:spcPct val="0"/>
              </a:spcAft>
              <a:defRPr/>
            </a:pPr>
            <a:fld id="{1B492441-0EAF-483D-8500-C54EB8F6570A}" type="datetime1">
              <a:rPr lang="nl-BE" smtClean="0">
                <a:solidFill>
                  <a:srgbClr val="FFFFFF">
                    <a:lumMod val="50000"/>
                  </a:srgbClr>
                </a:solidFill>
              </a:rPr>
              <a:pPr defTabSz="914400" eaLnBrk="0" fontAlgn="base" hangingPunct="0">
                <a:spcBef>
                  <a:spcPct val="0"/>
                </a:spcBef>
                <a:spcAft>
                  <a:spcPct val="0"/>
                </a:spcAft>
                <a:defRPr/>
              </a:pPr>
              <a:t>2017-11-05</a:t>
            </a:fld>
            <a:endParaRPr lang="nl-BE" dirty="0">
              <a:solidFill>
                <a:srgbClr val="FFFFFF">
                  <a:lumMod val="50000"/>
                </a:srgbClr>
              </a:solidFill>
            </a:endParaRPr>
          </a:p>
        </p:txBody>
      </p:sp>
      <p:sp>
        <p:nvSpPr>
          <p:cNvPr id="18" name="Rectangle 16"/>
          <p:cNvSpPr>
            <a:spLocks noGrp="1" noChangeArrowheads="1"/>
          </p:cNvSpPr>
          <p:nvPr>
            <p:ph type="sldNum" sz="quarter" idx="4"/>
          </p:nvPr>
        </p:nvSpPr>
        <p:spPr>
          <a:xfrm>
            <a:off x="4116780" y="6455849"/>
            <a:ext cx="1672441" cy="325148"/>
          </a:xfrm>
          <a:prstGeom prst="rect">
            <a:avLst/>
          </a:prstGeom>
        </p:spPr>
        <p:txBody>
          <a:bodyPr/>
          <a:lstStyle>
            <a:lvl1pPr algn="ctr">
              <a:defRPr>
                <a:solidFill>
                  <a:schemeClr val="bg2">
                    <a:lumMod val="50000"/>
                  </a:schemeClr>
                </a:solidFill>
                <a:latin typeface="Segoe UI" pitchFamily="34" charset="0"/>
                <a:ea typeface="Segoe UI" pitchFamily="34" charset="0"/>
                <a:cs typeface="Segoe UI" pitchFamily="34" charset="0"/>
              </a:defRPr>
            </a:lvl1pPr>
          </a:lstStyle>
          <a:p>
            <a:pPr defTabSz="914400" eaLnBrk="0" fontAlgn="base" hangingPunct="0">
              <a:spcBef>
                <a:spcPct val="0"/>
              </a:spcBef>
              <a:spcAft>
                <a:spcPct val="0"/>
              </a:spcAft>
              <a:defRPr/>
            </a:pPr>
            <a:fld id="{C795D34B-0000-4401-9708-96760D6E4A55}" type="slidenum">
              <a:rPr lang="en-GB" sz="1400" smtClean="0">
                <a:solidFill>
                  <a:srgbClr val="FFFFFF">
                    <a:lumMod val="50000"/>
                  </a:srgbClr>
                </a:solidFill>
              </a:rPr>
              <a:pPr defTabSz="914400" eaLnBrk="0" fontAlgn="base" hangingPunct="0">
                <a:spcBef>
                  <a:spcPct val="0"/>
                </a:spcBef>
                <a:spcAft>
                  <a:spcPct val="0"/>
                </a:spcAft>
                <a:defRPr/>
              </a:pPr>
              <a:t>‹#›</a:t>
            </a:fld>
            <a:endParaRPr lang="en-GB" sz="1400" dirty="0">
              <a:solidFill>
                <a:srgbClr val="FFFFFF">
                  <a:lumMod val="50000"/>
                </a:srgbClr>
              </a:solidFill>
            </a:endParaRPr>
          </a:p>
        </p:txBody>
      </p:sp>
      <p:pic>
        <p:nvPicPr>
          <p:cNvPr id="12" name="Picture 3" descr="O:\DOKUMENT\Diensten\COM\MPR\mpr\Corporate_design\SCKCEN\60jaar SCK•CEN\huisstijl\elements\balk60yonder.png"/>
          <p:cNvPicPr>
            <a:picLocks noChangeAspect="1" noChangeArrowheads="1"/>
          </p:cNvPicPr>
          <p:nvPr/>
        </p:nvPicPr>
        <p:blipFill rotWithShape="1">
          <a:blip r:embed="rId4">
            <a:extLst>
              <a:ext uri="{28A0092B-C50C-407E-A947-70E740481C1C}">
                <a14:useLocalDpi xmlns:a14="http://schemas.microsoft.com/office/drawing/2010/main" val="0"/>
              </a:ext>
            </a:extLst>
          </a:blip>
          <a:srcRect l="98690" b="50167"/>
          <a:stretch/>
        </p:blipFill>
        <p:spPr bwMode="auto">
          <a:xfrm>
            <a:off x="7656512" y="6437189"/>
            <a:ext cx="1845645" cy="227836"/>
          </a:xfrm>
          <a:prstGeom prst="rect">
            <a:avLst/>
          </a:prstGeom>
          <a:noFill/>
          <a:extLst>
            <a:ext uri="{909E8E84-426E-40DD-AFC4-6F175D3DCCD1}">
              <a14:hiddenFill xmlns:a14="http://schemas.microsoft.com/office/drawing/2010/main">
                <a:solidFill>
                  <a:srgbClr val="FFFFFF"/>
                </a:solidFill>
              </a14:hiddenFill>
            </a:ext>
          </a:extLst>
        </p:spPr>
      </p:pic>
      <p:sp>
        <p:nvSpPr>
          <p:cNvPr id="17" name="Text Box 4"/>
          <p:cNvSpPr txBox="1">
            <a:spLocks noChangeArrowheads="1"/>
          </p:cNvSpPr>
          <p:nvPr/>
        </p:nvSpPr>
        <p:spPr bwMode="auto">
          <a:xfrm>
            <a:off x="8709025" y="6532305"/>
            <a:ext cx="1196975"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r" defTabSz="914400" eaLnBrk="0" fontAlgn="base" hangingPunct="0">
              <a:spcBef>
                <a:spcPct val="50000"/>
              </a:spcBef>
              <a:spcAft>
                <a:spcPct val="0"/>
              </a:spcAft>
            </a:pPr>
            <a:r>
              <a:rPr lang="en-GB" sz="700" dirty="0" smtClean="0">
                <a:solidFill>
                  <a:srgbClr val="000000">
                    <a:lumMod val="50000"/>
                    <a:lumOff val="50000"/>
                  </a:srgbClr>
                </a:solidFill>
                <a:latin typeface="Segoe UI"/>
              </a:rPr>
              <a:t>© 2017 </a:t>
            </a:r>
            <a:r>
              <a:rPr lang="en-GB" sz="700" dirty="0" err="1" smtClean="0">
                <a:solidFill>
                  <a:srgbClr val="000000">
                    <a:lumMod val="50000"/>
                    <a:lumOff val="50000"/>
                  </a:srgbClr>
                </a:solidFill>
                <a:latin typeface="Segoe UI"/>
              </a:rPr>
              <a:t>SCK•CEN</a:t>
            </a:r>
            <a:endParaRPr lang="en-GB" sz="700" dirty="0">
              <a:solidFill>
                <a:srgbClr val="000000">
                  <a:lumMod val="50000"/>
                  <a:lumOff val="50000"/>
                </a:srgbClr>
              </a:solidFill>
              <a:latin typeface="Segoe UI"/>
            </a:endParaRPr>
          </a:p>
        </p:txBody>
      </p:sp>
    </p:spTree>
    <p:extLst>
      <p:ext uri="{BB962C8B-B14F-4D97-AF65-F5344CB8AC3E}">
        <p14:creationId xmlns:p14="http://schemas.microsoft.com/office/powerpoint/2010/main" val="2180700519"/>
      </p:ext>
    </p:extLst>
  </p:cSld>
  <p:clrMap bg1="lt1" tx1="dk1" bg2="lt2" tx2="dk2" accent1="accent1" accent2="accent2" accent3="accent3" accent4="accent4" accent5="accent5" accent6="accent6" hlink="hlink" folHlink="folHlink"/>
  <p:sldLayoutIdLst>
    <p:sldLayoutId id="2147483693" r:id="rId1"/>
    <p:sldLayoutId id="2147483694" r:id="rId2"/>
  </p:sldLayoutIdLst>
  <p:transition/>
  <p:timing>
    <p:tnLst>
      <p:par>
        <p:cTn id="1" dur="indefinite" restart="never" nodeType="tmRoot"/>
      </p:par>
    </p:tnLst>
  </p:timing>
  <p:hf sldNum="0" hdr="0" dt="0"/>
  <p:txStyles>
    <p:titleStyle>
      <a:lvl1pPr algn="r" defTabSz="685800" rtl="0" eaLnBrk="1" fontAlgn="base" hangingPunct="1">
        <a:lnSpc>
          <a:spcPct val="80000"/>
        </a:lnSpc>
        <a:spcBef>
          <a:spcPct val="0"/>
        </a:spcBef>
        <a:spcAft>
          <a:spcPct val="0"/>
        </a:spcAft>
        <a:tabLst>
          <a:tab pos="6173788" algn="l"/>
        </a:tabLst>
        <a:defRPr sz="2600" b="0">
          <a:solidFill>
            <a:srgbClr val="007DC3"/>
          </a:solidFill>
          <a:latin typeface="Segoe UI" pitchFamily="34" charset="0"/>
          <a:ea typeface="Segoe UI" pitchFamily="34" charset="0"/>
          <a:cs typeface="Segoe UI" pitchFamily="34" charset="0"/>
        </a:defRPr>
      </a:lvl1pPr>
      <a:lvl2pPr algn="r" defTabSz="685800" rtl="0" eaLnBrk="1" fontAlgn="base" hangingPunct="1">
        <a:lnSpc>
          <a:spcPct val="80000"/>
        </a:lnSpc>
        <a:spcBef>
          <a:spcPct val="0"/>
        </a:spcBef>
        <a:spcAft>
          <a:spcPct val="0"/>
        </a:spcAft>
        <a:tabLst>
          <a:tab pos="6173788" algn="l"/>
        </a:tabLst>
        <a:defRPr sz="2600">
          <a:solidFill>
            <a:schemeClr val="accent1"/>
          </a:solidFill>
          <a:latin typeface="Arial" charset="0"/>
        </a:defRPr>
      </a:lvl2pPr>
      <a:lvl3pPr algn="r" defTabSz="685800" rtl="0" eaLnBrk="1" fontAlgn="base" hangingPunct="1">
        <a:lnSpc>
          <a:spcPct val="80000"/>
        </a:lnSpc>
        <a:spcBef>
          <a:spcPct val="0"/>
        </a:spcBef>
        <a:spcAft>
          <a:spcPct val="0"/>
        </a:spcAft>
        <a:tabLst>
          <a:tab pos="6173788" algn="l"/>
        </a:tabLst>
        <a:defRPr sz="2600">
          <a:solidFill>
            <a:schemeClr val="accent1"/>
          </a:solidFill>
          <a:latin typeface="Arial" charset="0"/>
        </a:defRPr>
      </a:lvl3pPr>
      <a:lvl4pPr algn="r" defTabSz="685800" rtl="0" eaLnBrk="1" fontAlgn="base" hangingPunct="1">
        <a:lnSpc>
          <a:spcPct val="80000"/>
        </a:lnSpc>
        <a:spcBef>
          <a:spcPct val="0"/>
        </a:spcBef>
        <a:spcAft>
          <a:spcPct val="0"/>
        </a:spcAft>
        <a:tabLst>
          <a:tab pos="6173788" algn="l"/>
        </a:tabLst>
        <a:defRPr sz="2600">
          <a:solidFill>
            <a:schemeClr val="accent1"/>
          </a:solidFill>
          <a:latin typeface="Arial" charset="0"/>
        </a:defRPr>
      </a:lvl4pPr>
      <a:lvl5pPr algn="r" defTabSz="685800" rtl="0" eaLnBrk="1" fontAlgn="base" hangingPunct="1">
        <a:lnSpc>
          <a:spcPct val="80000"/>
        </a:lnSpc>
        <a:spcBef>
          <a:spcPct val="0"/>
        </a:spcBef>
        <a:spcAft>
          <a:spcPct val="0"/>
        </a:spcAft>
        <a:tabLst>
          <a:tab pos="6173788" algn="l"/>
        </a:tabLst>
        <a:defRPr sz="2600">
          <a:solidFill>
            <a:schemeClr val="accent1"/>
          </a:solidFill>
          <a:latin typeface="Arial" charset="0"/>
        </a:defRPr>
      </a:lvl5pPr>
      <a:lvl6pPr marL="457200" algn="r" defTabSz="685800" rtl="0" eaLnBrk="1" fontAlgn="base" hangingPunct="1">
        <a:lnSpc>
          <a:spcPct val="80000"/>
        </a:lnSpc>
        <a:spcBef>
          <a:spcPct val="0"/>
        </a:spcBef>
        <a:spcAft>
          <a:spcPct val="0"/>
        </a:spcAft>
        <a:tabLst>
          <a:tab pos="6173788" algn="l"/>
        </a:tabLst>
        <a:defRPr sz="2600">
          <a:solidFill>
            <a:schemeClr val="accent1"/>
          </a:solidFill>
          <a:latin typeface="Arial" charset="0"/>
        </a:defRPr>
      </a:lvl6pPr>
      <a:lvl7pPr marL="914400" algn="r" defTabSz="685800" rtl="0" eaLnBrk="1" fontAlgn="base" hangingPunct="1">
        <a:lnSpc>
          <a:spcPct val="80000"/>
        </a:lnSpc>
        <a:spcBef>
          <a:spcPct val="0"/>
        </a:spcBef>
        <a:spcAft>
          <a:spcPct val="0"/>
        </a:spcAft>
        <a:tabLst>
          <a:tab pos="6173788" algn="l"/>
        </a:tabLst>
        <a:defRPr sz="2600">
          <a:solidFill>
            <a:schemeClr val="accent1"/>
          </a:solidFill>
          <a:latin typeface="Arial" charset="0"/>
        </a:defRPr>
      </a:lvl7pPr>
      <a:lvl8pPr marL="1371600" algn="r" defTabSz="685800" rtl="0" eaLnBrk="1" fontAlgn="base" hangingPunct="1">
        <a:lnSpc>
          <a:spcPct val="80000"/>
        </a:lnSpc>
        <a:spcBef>
          <a:spcPct val="0"/>
        </a:spcBef>
        <a:spcAft>
          <a:spcPct val="0"/>
        </a:spcAft>
        <a:tabLst>
          <a:tab pos="6173788" algn="l"/>
        </a:tabLst>
        <a:defRPr sz="2600">
          <a:solidFill>
            <a:schemeClr val="accent1"/>
          </a:solidFill>
          <a:latin typeface="Arial" charset="0"/>
        </a:defRPr>
      </a:lvl8pPr>
      <a:lvl9pPr marL="1828800" algn="r" defTabSz="685800" rtl="0" eaLnBrk="1" fontAlgn="base" hangingPunct="1">
        <a:lnSpc>
          <a:spcPct val="80000"/>
        </a:lnSpc>
        <a:spcBef>
          <a:spcPct val="0"/>
        </a:spcBef>
        <a:spcAft>
          <a:spcPct val="0"/>
        </a:spcAft>
        <a:tabLst>
          <a:tab pos="6173788" algn="l"/>
        </a:tabLst>
        <a:defRPr sz="2600">
          <a:solidFill>
            <a:schemeClr val="accent1"/>
          </a:solidFill>
          <a:latin typeface="Arial" charset="0"/>
        </a:defRPr>
      </a:lvl9pPr>
    </p:titleStyle>
    <p:bodyStyle>
      <a:lvl1pPr marL="309563" indent="-309563" algn="l" defTabSz="685800" rtl="0" eaLnBrk="1" fontAlgn="base" hangingPunct="1">
        <a:spcBef>
          <a:spcPct val="20000"/>
        </a:spcBef>
        <a:spcAft>
          <a:spcPct val="0"/>
        </a:spcAft>
        <a:buClr>
          <a:srgbClr val="007DC3"/>
        </a:buClr>
        <a:buSzPct val="100000"/>
        <a:buFont typeface="Wingdings" pitchFamily="2" charset="2"/>
        <a:buChar char="l"/>
        <a:defRPr sz="2200">
          <a:solidFill>
            <a:schemeClr val="tx1"/>
          </a:solidFill>
          <a:latin typeface="Segoe UI" pitchFamily="34" charset="0"/>
          <a:ea typeface="Segoe UI" pitchFamily="34" charset="0"/>
          <a:cs typeface="Segoe UI" pitchFamily="34" charset="0"/>
        </a:defRPr>
      </a:lvl1pPr>
      <a:lvl2pPr marL="666750" indent="-244475" algn="l" defTabSz="685800" rtl="0" eaLnBrk="1" fontAlgn="base" hangingPunct="1">
        <a:spcBef>
          <a:spcPct val="20000"/>
        </a:spcBef>
        <a:spcAft>
          <a:spcPct val="0"/>
        </a:spcAft>
        <a:buClr>
          <a:srgbClr val="11AAFF"/>
        </a:buClr>
        <a:buSzPct val="100000"/>
        <a:buFont typeface="Wingdings" pitchFamily="2" charset="2"/>
        <a:buChar char="l"/>
        <a:defRPr sz="2000">
          <a:solidFill>
            <a:schemeClr val="tx1"/>
          </a:solidFill>
          <a:latin typeface="Segoe UI" pitchFamily="34" charset="0"/>
          <a:ea typeface="Segoe UI" pitchFamily="34" charset="0"/>
          <a:cs typeface="Segoe UI" pitchFamily="34" charset="0"/>
        </a:defRPr>
      </a:lvl2pPr>
      <a:lvl3pPr marL="1028700" indent="-206375" algn="l" defTabSz="685800" rtl="0" eaLnBrk="1" fontAlgn="base" hangingPunct="1">
        <a:spcBef>
          <a:spcPct val="20000"/>
        </a:spcBef>
        <a:spcAft>
          <a:spcPct val="0"/>
        </a:spcAft>
        <a:buClr>
          <a:srgbClr val="8FD7FF"/>
        </a:buClr>
        <a:buSzPct val="100000"/>
        <a:buFont typeface="Wingdings" pitchFamily="2" charset="2"/>
        <a:buChar char="l"/>
        <a:defRPr>
          <a:solidFill>
            <a:schemeClr val="tx1"/>
          </a:solidFill>
          <a:latin typeface="Segoe UI" pitchFamily="34" charset="0"/>
          <a:ea typeface="Segoe UI" pitchFamily="34" charset="0"/>
          <a:cs typeface="Segoe UI" pitchFamily="34" charset="0"/>
        </a:defRPr>
      </a:lvl3pPr>
      <a:lvl4pPr marL="1439863" indent="-204788" algn="l" defTabSz="685800" rtl="0" eaLnBrk="1" fontAlgn="base" hangingPunct="1">
        <a:spcBef>
          <a:spcPct val="20000"/>
        </a:spcBef>
        <a:spcAft>
          <a:spcPct val="0"/>
        </a:spcAft>
        <a:buChar char="–"/>
        <a:defRPr sz="1900">
          <a:solidFill>
            <a:schemeClr val="tx1"/>
          </a:solidFill>
          <a:latin typeface="Times New Roman" pitchFamily="18" charset="0"/>
        </a:defRPr>
      </a:lvl4pPr>
      <a:lvl5pPr marL="1852613" indent="-206375" algn="l" defTabSz="685800" rtl="0" eaLnBrk="1" fontAlgn="base" hangingPunct="1">
        <a:spcBef>
          <a:spcPct val="20000"/>
        </a:spcBef>
        <a:spcAft>
          <a:spcPct val="0"/>
        </a:spcAft>
        <a:buChar char="»"/>
        <a:defRPr sz="1900">
          <a:solidFill>
            <a:schemeClr val="tx1"/>
          </a:solidFill>
          <a:latin typeface="Times New Roman" pitchFamily="18" charset="0"/>
        </a:defRPr>
      </a:lvl5pPr>
      <a:lvl6pPr marL="2309813" indent="-206375" algn="l" defTabSz="685800" rtl="0" eaLnBrk="1" fontAlgn="base" hangingPunct="1">
        <a:spcBef>
          <a:spcPct val="20000"/>
        </a:spcBef>
        <a:spcAft>
          <a:spcPct val="0"/>
        </a:spcAft>
        <a:buChar char="»"/>
        <a:defRPr sz="1900">
          <a:solidFill>
            <a:schemeClr val="tx1"/>
          </a:solidFill>
          <a:latin typeface="Times New Roman" pitchFamily="18" charset="0"/>
        </a:defRPr>
      </a:lvl6pPr>
      <a:lvl7pPr marL="2767013" indent="-206375" algn="l" defTabSz="685800" rtl="0" eaLnBrk="1" fontAlgn="base" hangingPunct="1">
        <a:spcBef>
          <a:spcPct val="20000"/>
        </a:spcBef>
        <a:spcAft>
          <a:spcPct val="0"/>
        </a:spcAft>
        <a:buChar char="»"/>
        <a:defRPr sz="1900">
          <a:solidFill>
            <a:schemeClr val="tx1"/>
          </a:solidFill>
          <a:latin typeface="Times New Roman" pitchFamily="18" charset="0"/>
        </a:defRPr>
      </a:lvl7pPr>
      <a:lvl8pPr marL="3224213" indent="-206375" algn="l" defTabSz="685800" rtl="0" eaLnBrk="1" fontAlgn="base" hangingPunct="1">
        <a:spcBef>
          <a:spcPct val="20000"/>
        </a:spcBef>
        <a:spcAft>
          <a:spcPct val="0"/>
        </a:spcAft>
        <a:buChar char="»"/>
        <a:defRPr sz="1900">
          <a:solidFill>
            <a:schemeClr val="tx1"/>
          </a:solidFill>
          <a:latin typeface="Times New Roman" pitchFamily="18" charset="0"/>
        </a:defRPr>
      </a:lvl8pPr>
      <a:lvl9pPr marL="3681413" indent="-206375" algn="l" defTabSz="685800" rtl="0" eaLnBrk="1" fontAlgn="base" hangingPunct="1">
        <a:spcBef>
          <a:spcPct val="20000"/>
        </a:spcBef>
        <a:spcAft>
          <a:spcPct val="0"/>
        </a:spcAft>
        <a:buChar char="»"/>
        <a:defRPr sz="1900">
          <a:solidFill>
            <a:schemeClr val="tx1"/>
          </a:solidFill>
          <a:latin typeface="Times New Roman" pitchFamily="18" charset="0"/>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5.png"/><Relationship Id="rId2" Type="http://schemas.openxmlformats.org/officeDocument/2006/relationships/tags" Target="../tags/tag11.xml"/><Relationship Id="rId1" Type="http://schemas.openxmlformats.org/officeDocument/2006/relationships/vmlDrawing" Target="../drawings/vmlDrawing10.vml"/><Relationship Id="rId6" Type="http://schemas.openxmlformats.org/officeDocument/2006/relationships/image" Target="../media/image1.emf"/><Relationship Id="rId5" Type="http://schemas.openxmlformats.org/officeDocument/2006/relationships/oleObject" Target="../embeddings/oleObject10.bin"/><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51.emf"/><Relationship Id="rId4" Type="http://schemas.openxmlformats.org/officeDocument/2006/relationships/image" Target="../media/image50.emf"/></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28.xml"/><Relationship Id="rId5" Type="http://schemas.openxmlformats.org/officeDocument/2006/relationships/image" Target="../media/image53.jpg"/><Relationship Id="rId4" Type="http://schemas.openxmlformats.org/officeDocument/2006/relationships/image" Target="../media/image52.emf"/></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8.xml"/><Relationship Id="rId1" Type="http://schemas.openxmlformats.org/officeDocument/2006/relationships/vmlDrawing" Target="../drawings/vmlDrawing15.vml"/><Relationship Id="rId6" Type="http://schemas.openxmlformats.org/officeDocument/2006/relationships/image" Target="../media/image54.wmf"/><Relationship Id="rId5" Type="http://schemas.openxmlformats.org/officeDocument/2006/relationships/oleObject" Target="../embeddings/oleObject15.bin"/><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28.xml"/><Relationship Id="rId5" Type="http://schemas.openxmlformats.org/officeDocument/2006/relationships/image" Target="../media/image58.png"/><Relationship Id="rId4" Type="http://schemas.openxmlformats.org/officeDocument/2006/relationships/image" Target="../media/image57.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6.xml"/><Relationship Id="rId1" Type="http://schemas.openxmlformats.org/officeDocument/2006/relationships/vmlDrawing" Target="../drawings/vmlDrawing16.vml"/><Relationship Id="rId6" Type="http://schemas.openxmlformats.org/officeDocument/2006/relationships/image" Target="../media/image1.emf"/><Relationship Id="rId5" Type="http://schemas.openxmlformats.org/officeDocument/2006/relationships/oleObject" Target="../embeddings/oleObject16.bin"/><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xml"/><Relationship Id="rId1" Type="http://schemas.openxmlformats.org/officeDocument/2006/relationships/vmlDrawing" Target="../drawings/vmlDrawing11.vml"/><Relationship Id="rId6" Type="http://schemas.openxmlformats.org/officeDocument/2006/relationships/image" Target="../media/image1.emf"/><Relationship Id="rId5" Type="http://schemas.openxmlformats.org/officeDocument/2006/relationships/oleObject" Target="../embeddings/oleObject11.bin"/><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9.wmf"/><Relationship Id="rId7" Type="http://schemas.openxmlformats.org/officeDocument/2006/relationships/image" Target="../media/image63.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2.emf"/><Relationship Id="rId5" Type="http://schemas.openxmlformats.org/officeDocument/2006/relationships/image" Target="../media/image61.png"/><Relationship Id="rId4" Type="http://schemas.openxmlformats.org/officeDocument/2006/relationships/image" Target="../media/image60.emf"/></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5.jpeg"/><Relationship Id="rId1" Type="http://schemas.openxmlformats.org/officeDocument/2006/relationships/slideLayout" Target="../slideLayouts/slideLayout16.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2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5.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2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77.emf"/><Relationship Id="rId7" Type="http://schemas.openxmlformats.org/officeDocument/2006/relationships/image" Target="../media/image81.jpeg"/><Relationship Id="rId2"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80.jpeg"/><Relationship Id="rId5" Type="http://schemas.openxmlformats.org/officeDocument/2006/relationships/image" Target="../media/image79.wmf"/><Relationship Id="rId4" Type="http://schemas.openxmlformats.org/officeDocument/2006/relationships/image" Target="../media/image78.png"/></Relationships>
</file>

<file path=ppt/slides/_rels/slide27.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image" Target="../media/image83.jpeg"/><Relationship Id="rId7" Type="http://schemas.openxmlformats.org/officeDocument/2006/relationships/image" Target="../media/image87.jpeg"/><Relationship Id="rId2" Type="http://schemas.openxmlformats.org/officeDocument/2006/relationships/image" Target="../media/image82.jpeg"/><Relationship Id="rId1" Type="http://schemas.openxmlformats.org/officeDocument/2006/relationships/slideLayout" Target="../slideLayouts/slideLayout2.xml"/><Relationship Id="rId6" Type="http://schemas.openxmlformats.org/officeDocument/2006/relationships/image" Target="../media/image86.jpeg"/><Relationship Id="rId5" Type="http://schemas.openxmlformats.org/officeDocument/2006/relationships/image" Target="../media/image85.jpeg"/><Relationship Id="rId10" Type="http://schemas.openxmlformats.org/officeDocument/2006/relationships/image" Target="../media/image90.jpeg"/><Relationship Id="rId4" Type="http://schemas.openxmlformats.org/officeDocument/2006/relationships/image" Target="../media/image84.jpeg"/><Relationship Id="rId9" Type="http://schemas.openxmlformats.org/officeDocument/2006/relationships/image" Target="../media/image89.jpeg"/></Relationships>
</file>

<file path=ppt/slides/_rels/slide2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94.tiff"/><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95.jpeg"/></Relationships>
</file>

<file path=ppt/slides/_rels/slide3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3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8.xml"/><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image" Target="../media/image105.emf"/><Relationship Id="rId2" Type="http://schemas.openxmlformats.org/officeDocument/2006/relationships/slideLayout" Target="../slideLayouts/slideLayout30.xml"/><Relationship Id="rId1" Type="http://schemas.openxmlformats.org/officeDocument/2006/relationships/vmlDrawing" Target="../drawings/vmlDrawing17.vml"/><Relationship Id="rId6" Type="http://schemas.openxmlformats.org/officeDocument/2006/relationships/oleObject" Target="../embeddings/oleObject18.bin"/><Relationship Id="rId5" Type="http://schemas.openxmlformats.org/officeDocument/2006/relationships/image" Target="../media/image104.emf"/><Relationship Id="rId4" Type="http://schemas.openxmlformats.org/officeDocument/2006/relationships/oleObject" Target="../embeddings/oleObject17.bin"/></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3" Type="http://schemas.openxmlformats.org/officeDocument/2006/relationships/image" Target="../media/image1100.png"/><Relationship Id="rId2" Type="http://schemas.openxmlformats.org/officeDocument/2006/relationships/notesSlide" Target="../notesSlides/notesSlide31.xm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7.png"/><Relationship Id="rId3" Type="http://schemas.openxmlformats.org/officeDocument/2006/relationships/slideLayout" Target="../slideLayouts/slideLayout2.xml"/><Relationship Id="rId7" Type="http://schemas.openxmlformats.org/officeDocument/2006/relationships/image" Target="../media/image11.jpeg"/><Relationship Id="rId12" Type="http://schemas.openxmlformats.org/officeDocument/2006/relationships/image" Target="../media/image16.png"/><Relationship Id="rId2" Type="http://schemas.openxmlformats.org/officeDocument/2006/relationships/tags" Target="../tags/tag13.xml"/><Relationship Id="rId1" Type="http://schemas.openxmlformats.org/officeDocument/2006/relationships/vmlDrawing" Target="../drawings/vmlDrawing12.vml"/><Relationship Id="rId6" Type="http://schemas.openxmlformats.org/officeDocument/2006/relationships/image" Target="../media/image1.emf"/><Relationship Id="rId11" Type="http://schemas.openxmlformats.org/officeDocument/2006/relationships/image" Target="../media/image15.png"/><Relationship Id="rId5" Type="http://schemas.openxmlformats.org/officeDocument/2006/relationships/oleObject" Target="../embeddings/oleObject12.bin"/><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notesSlide" Target="../notesSlides/notesSlide4.xml"/><Relationship Id="rId9" Type="http://schemas.openxmlformats.org/officeDocument/2006/relationships/image" Target="../media/image13.png"/><Relationship Id="rId14" Type="http://schemas.openxmlformats.org/officeDocument/2006/relationships/image" Target="../media/image18.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7.xml"/><Relationship Id="rId1" Type="http://schemas.openxmlformats.org/officeDocument/2006/relationships/vmlDrawing" Target="../drawings/vmlDrawing18.vml"/><Relationship Id="rId6" Type="http://schemas.openxmlformats.org/officeDocument/2006/relationships/image" Target="../media/image1.emf"/><Relationship Id="rId5" Type="http://schemas.openxmlformats.org/officeDocument/2006/relationships/oleObject" Target="../embeddings/oleObject19.bin"/><Relationship Id="rId4" Type="http://schemas.openxmlformats.org/officeDocument/2006/relationships/notesSlide" Target="../notesSlides/notesSlide32.xml"/></Relationships>
</file>

<file path=ppt/slides/_rels/slide41.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slideLayout" Target="../slideLayouts/slideLayout2.xml"/><Relationship Id="rId7" Type="http://schemas.openxmlformats.org/officeDocument/2006/relationships/image" Target="../media/image106.emf"/><Relationship Id="rId2" Type="http://schemas.openxmlformats.org/officeDocument/2006/relationships/tags" Target="../tags/tag18.xml"/><Relationship Id="rId1" Type="http://schemas.openxmlformats.org/officeDocument/2006/relationships/vmlDrawing" Target="../drawings/vmlDrawing19.vml"/><Relationship Id="rId6" Type="http://schemas.openxmlformats.org/officeDocument/2006/relationships/image" Target="../media/image1.emf"/><Relationship Id="rId5" Type="http://schemas.openxmlformats.org/officeDocument/2006/relationships/oleObject" Target="../embeddings/oleObject20.bin"/><Relationship Id="rId4" Type="http://schemas.openxmlformats.org/officeDocument/2006/relationships/notesSlide" Target="../notesSlides/notesSlide33.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08.png"/><Relationship Id="rId2" Type="http://schemas.openxmlformats.org/officeDocument/2006/relationships/tags" Target="../tags/tag19.xml"/><Relationship Id="rId1" Type="http://schemas.openxmlformats.org/officeDocument/2006/relationships/vmlDrawing" Target="../drawings/vmlDrawing20.vml"/><Relationship Id="rId6" Type="http://schemas.openxmlformats.org/officeDocument/2006/relationships/image" Target="../media/image1.emf"/><Relationship Id="rId5" Type="http://schemas.openxmlformats.org/officeDocument/2006/relationships/oleObject" Target="../embeddings/oleObject21.bin"/><Relationship Id="rId4" Type="http://schemas.openxmlformats.org/officeDocument/2006/relationships/notesSlide" Target="../notesSlides/notesSlide34.xml"/></Relationships>
</file>

<file path=ppt/slides/_rels/slide43.xml.rels><?xml version="1.0" encoding="UTF-8" standalone="yes"?>
<Relationships xmlns="http://schemas.openxmlformats.org/package/2006/relationships"><Relationship Id="rId13" Type="http://schemas.openxmlformats.org/officeDocument/2006/relationships/image" Target="../media/image116.png"/><Relationship Id="rId18" Type="http://schemas.openxmlformats.org/officeDocument/2006/relationships/image" Target="../media/image121.jpeg"/><Relationship Id="rId26" Type="http://schemas.openxmlformats.org/officeDocument/2006/relationships/image" Target="../media/image128.png"/><Relationship Id="rId39" Type="http://schemas.openxmlformats.org/officeDocument/2006/relationships/image" Target="../media/image141.png"/><Relationship Id="rId21" Type="http://schemas.openxmlformats.org/officeDocument/2006/relationships/image" Target="../media/image124.jpeg"/><Relationship Id="rId34" Type="http://schemas.openxmlformats.org/officeDocument/2006/relationships/image" Target="../media/image136.png"/><Relationship Id="rId42" Type="http://schemas.openxmlformats.org/officeDocument/2006/relationships/image" Target="../media/image144.png"/><Relationship Id="rId47" Type="http://schemas.openxmlformats.org/officeDocument/2006/relationships/image" Target="../media/image149.png"/><Relationship Id="rId50" Type="http://schemas.openxmlformats.org/officeDocument/2006/relationships/image" Target="../media/image152.jpeg"/><Relationship Id="rId55" Type="http://schemas.openxmlformats.org/officeDocument/2006/relationships/image" Target="../media/image157.png"/><Relationship Id="rId7" Type="http://schemas.openxmlformats.org/officeDocument/2006/relationships/image" Target="../media/image110.png"/><Relationship Id="rId12" Type="http://schemas.openxmlformats.org/officeDocument/2006/relationships/image" Target="../media/image115.png"/><Relationship Id="rId17" Type="http://schemas.openxmlformats.org/officeDocument/2006/relationships/image" Target="../media/image120.jpeg"/><Relationship Id="rId25" Type="http://schemas.openxmlformats.org/officeDocument/2006/relationships/hyperlink" Target="http://www.ciemat.es/portal.do" TargetMode="External"/><Relationship Id="rId33" Type="http://schemas.openxmlformats.org/officeDocument/2006/relationships/image" Target="../media/image135.png"/><Relationship Id="rId38" Type="http://schemas.openxmlformats.org/officeDocument/2006/relationships/image" Target="../media/image140.png"/><Relationship Id="rId46" Type="http://schemas.openxmlformats.org/officeDocument/2006/relationships/image" Target="../media/image148.png"/><Relationship Id="rId2" Type="http://schemas.openxmlformats.org/officeDocument/2006/relationships/tags" Target="../tags/tag20.xml"/><Relationship Id="rId16" Type="http://schemas.openxmlformats.org/officeDocument/2006/relationships/image" Target="../media/image119.jpeg"/><Relationship Id="rId20" Type="http://schemas.openxmlformats.org/officeDocument/2006/relationships/image" Target="../media/image123.jpeg"/><Relationship Id="rId29" Type="http://schemas.openxmlformats.org/officeDocument/2006/relationships/image" Target="../media/image131.png"/><Relationship Id="rId41" Type="http://schemas.openxmlformats.org/officeDocument/2006/relationships/image" Target="../media/image143.jpeg"/><Relationship Id="rId54" Type="http://schemas.openxmlformats.org/officeDocument/2006/relationships/image" Target="../media/image156.png"/><Relationship Id="rId1" Type="http://schemas.openxmlformats.org/officeDocument/2006/relationships/vmlDrawing" Target="../drawings/vmlDrawing21.vml"/><Relationship Id="rId6" Type="http://schemas.openxmlformats.org/officeDocument/2006/relationships/image" Target="../media/image109.jpeg"/><Relationship Id="rId11" Type="http://schemas.openxmlformats.org/officeDocument/2006/relationships/image" Target="../media/image114.png"/><Relationship Id="rId24" Type="http://schemas.openxmlformats.org/officeDocument/2006/relationships/image" Target="../media/image127.png"/><Relationship Id="rId32" Type="http://schemas.openxmlformats.org/officeDocument/2006/relationships/image" Target="../media/image134.png"/><Relationship Id="rId37" Type="http://schemas.openxmlformats.org/officeDocument/2006/relationships/image" Target="../media/image139.png"/><Relationship Id="rId40" Type="http://schemas.openxmlformats.org/officeDocument/2006/relationships/image" Target="../media/image142.png"/><Relationship Id="rId45" Type="http://schemas.openxmlformats.org/officeDocument/2006/relationships/image" Target="../media/image147.jpeg"/><Relationship Id="rId53" Type="http://schemas.openxmlformats.org/officeDocument/2006/relationships/image" Target="../media/image155.jpeg"/><Relationship Id="rId58" Type="http://schemas.openxmlformats.org/officeDocument/2006/relationships/image" Target="../media/image160.jpeg"/><Relationship Id="rId5" Type="http://schemas.openxmlformats.org/officeDocument/2006/relationships/image" Target="../media/image1.emf"/><Relationship Id="rId15" Type="http://schemas.openxmlformats.org/officeDocument/2006/relationships/image" Target="../media/image118.png"/><Relationship Id="rId23" Type="http://schemas.openxmlformats.org/officeDocument/2006/relationships/image" Target="../media/image126.png"/><Relationship Id="rId28" Type="http://schemas.openxmlformats.org/officeDocument/2006/relationships/image" Target="../media/image130.png"/><Relationship Id="rId36" Type="http://schemas.openxmlformats.org/officeDocument/2006/relationships/image" Target="../media/image138.jpeg"/><Relationship Id="rId49" Type="http://schemas.openxmlformats.org/officeDocument/2006/relationships/image" Target="../media/image151.jpeg"/><Relationship Id="rId57" Type="http://schemas.openxmlformats.org/officeDocument/2006/relationships/image" Target="../media/image159.png"/><Relationship Id="rId10" Type="http://schemas.openxmlformats.org/officeDocument/2006/relationships/image" Target="../media/image113.png"/><Relationship Id="rId19" Type="http://schemas.openxmlformats.org/officeDocument/2006/relationships/image" Target="../media/image122.jpeg"/><Relationship Id="rId31" Type="http://schemas.openxmlformats.org/officeDocument/2006/relationships/image" Target="../media/image133.png"/><Relationship Id="rId44" Type="http://schemas.openxmlformats.org/officeDocument/2006/relationships/image" Target="../media/image146.png"/><Relationship Id="rId52" Type="http://schemas.openxmlformats.org/officeDocument/2006/relationships/image" Target="../media/image154.jpeg"/><Relationship Id="rId4" Type="http://schemas.openxmlformats.org/officeDocument/2006/relationships/oleObject" Target="../embeddings/oleObject22.bin"/><Relationship Id="rId9" Type="http://schemas.openxmlformats.org/officeDocument/2006/relationships/image" Target="../media/image112.jpeg"/><Relationship Id="rId14" Type="http://schemas.openxmlformats.org/officeDocument/2006/relationships/image" Target="../media/image117.png"/><Relationship Id="rId22" Type="http://schemas.openxmlformats.org/officeDocument/2006/relationships/image" Target="../media/image125.jpeg"/><Relationship Id="rId27" Type="http://schemas.openxmlformats.org/officeDocument/2006/relationships/image" Target="../media/image129.png"/><Relationship Id="rId30" Type="http://schemas.openxmlformats.org/officeDocument/2006/relationships/image" Target="../media/image132.jpeg"/><Relationship Id="rId35" Type="http://schemas.openxmlformats.org/officeDocument/2006/relationships/image" Target="../media/image137.png"/><Relationship Id="rId43" Type="http://schemas.openxmlformats.org/officeDocument/2006/relationships/image" Target="../media/image145.png"/><Relationship Id="rId48" Type="http://schemas.openxmlformats.org/officeDocument/2006/relationships/image" Target="../media/image150.png"/><Relationship Id="rId56" Type="http://schemas.openxmlformats.org/officeDocument/2006/relationships/image" Target="../media/image158.png"/><Relationship Id="rId8" Type="http://schemas.openxmlformats.org/officeDocument/2006/relationships/image" Target="../media/image111.png"/><Relationship Id="rId51" Type="http://schemas.openxmlformats.org/officeDocument/2006/relationships/image" Target="../media/image153.png"/><Relationship Id="rId3"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26.png"/><Relationship Id="rId3" Type="http://schemas.openxmlformats.org/officeDocument/2006/relationships/slideLayout" Target="../slideLayouts/slideLayout2.xml"/><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tags" Target="../tags/tag14.xml"/><Relationship Id="rId1" Type="http://schemas.openxmlformats.org/officeDocument/2006/relationships/vmlDrawing" Target="../drawings/vmlDrawing13.vml"/><Relationship Id="rId6" Type="http://schemas.openxmlformats.org/officeDocument/2006/relationships/image" Target="../media/image1.emf"/><Relationship Id="rId11" Type="http://schemas.openxmlformats.org/officeDocument/2006/relationships/image" Target="../media/image24.png"/><Relationship Id="rId5" Type="http://schemas.openxmlformats.org/officeDocument/2006/relationships/oleObject" Target="../embeddings/oleObject13.bin"/><Relationship Id="rId10" Type="http://schemas.openxmlformats.org/officeDocument/2006/relationships/image" Target="../media/image23.jpg"/><Relationship Id="rId4" Type="http://schemas.openxmlformats.org/officeDocument/2006/relationships/notesSlide" Target="../notesSlides/notesSlide5.xml"/><Relationship Id="rId9" Type="http://schemas.openxmlformats.org/officeDocument/2006/relationships/image" Target="../media/image22.png"/><Relationship Id="rId1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xml"/><Relationship Id="rId1" Type="http://schemas.openxmlformats.org/officeDocument/2006/relationships/vmlDrawing" Target="../drawings/vmlDrawing14.vml"/><Relationship Id="rId6" Type="http://schemas.openxmlformats.org/officeDocument/2006/relationships/image" Target="../media/image1.emf"/><Relationship Id="rId5" Type="http://schemas.openxmlformats.org/officeDocument/2006/relationships/oleObject" Target="../embeddings/oleObject14.bin"/><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34.jpeg"/><Relationship Id="rId13" Type="http://schemas.openxmlformats.org/officeDocument/2006/relationships/image" Target="../media/image39.jpeg"/><Relationship Id="rId3" Type="http://schemas.openxmlformats.org/officeDocument/2006/relationships/image" Target="../media/image29.jpeg"/><Relationship Id="rId7" Type="http://schemas.openxmlformats.org/officeDocument/2006/relationships/image" Target="../media/image33.jpeg"/><Relationship Id="rId12" Type="http://schemas.openxmlformats.org/officeDocument/2006/relationships/image" Target="../media/image38.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2.jpeg"/><Relationship Id="rId11" Type="http://schemas.openxmlformats.org/officeDocument/2006/relationships/image" Target="../media/image37.jpeg"/><Relationship Id="rId5" Type="http://schemas.openxmlformats.org/officeDocument/2006/relationships/image" Target="../media/image31.jpeg"/><Relationship Id="rId10" Type="http://schemas.openxmlformats.org/officeDocument/2006/relationships/image" Target="../media/image36.jpeg"/><Relationship Id="rId4" Type="http://schemas.openxmlformats.org/officeDocument/2006/relationships/image" Target="../media/image30.jpeg"/><Relationship Id="rId9" Type="http://schemas.openxmlformats.org/officeDocument/2006/relationships/image" Target="../media/image35.jpeg"/><Relationship Id="rId14" Type="http://schemas.openxmlformats.org/officeDocument/2006/relationships/image" Target="../media/image4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extLst>
              <p:ext uri="{D42A27DB-BD31-4B8C-83A1-F6EECF244321}">
                <p14:modId xmlns:p14="http://schemas.microsoft.com/office/powerpoint/2010/main" val="2658732051"/>
              </p:ext>
            </p:extLst>
          </p:nvPr>
        </p:nvGraphicFramePr>
        <p:xfrm>
          <a:off x="1595" y="1602"/>
          <a:ext cx="1587" cy="1587"/>
        </p:xfrm>
        <a:graphic>
          <a:graphicData uri="http://schemas.openxmlformats.org/presentationml/2006/ole">
            <mc:AlternateContent xmlns:mc="http://schemas.openxmlformats.org/markup-compatibility/2006">
              <mc:Choice xmlns:v="urn:schemas-microsoft-com:vml" Requires="v">
                <p:oleObj spid="_x0000_s78807" name="think-cell Slide" r:id="rId5" imgW="216" imgH="216" progId="TCLayout.ActiveDocument.1">
                  <p:embed/>
                </p:oleObj>
              </mc:Choice>
              <mc:Fallback>
                <p:oleObj name="think-cell Slide" r:id="rId5" imgW="216" imgH="216" progId="TCLayout.ActiveDocument.1">
                  <p:embed/>
                  <p:pic>
                    <p:nvPicPr>
                      <p:cNvPr id="0" name=""/>
                      <p:cNvPicPr/>
                      <p:nvPr/>
                    </p:nvPicPr>
                    <p:blipFill>
                      <a:blip r:embed="rId6"/>
                      <a:stretch>
                        <a:fillRect/>
                      </a:stretch>
                    </p:blipFill>
                    <p:spPr>
                      <a:xfrm>
                        <a:off x="1595" y="1602"/>
                        <a:ext cx="1587" cy="1587"/>
                      </a:xfrm>
                      <a:prstGeom prst="rect">
                        <a:avLst/>
                      </a:prstGeom>
                    </p:spPr>
                  </p:pic>
                </p:oleObj>
              </mc:Fallback>
            </mc:AlternateContent>
          </a:graphicData>
        </a:graphic>
      </p:graphicFrame>
      <p:sp>
        <p:nvSpPr>
          <p:cNvPr id="3" name="TextBox 2"/>
          <p:cNvSpPr txBox="1"/>
          <p:nvPr/>
        </p:nvSpPr>
        <p:spPr>
          <a:xfrm>
            <a:off x="1042355" y="3796959"/>
            <a:ext cx="7733077" cy="1585661"/>
          </a:xfrm>
          <a:prstGeom prst="rect">
            <a:avLst/>
          </a:prstGeom>
          <a:noFill/>
        </p:spPr>
        <p:txBody>
          <a:bodyPr wrap="square" lIns="107287" tIns="53643" rIns="107287" bIns="53643" rtlCol="0">
            <a:spAutoFit/>
          </a:bodyPr>
          <a:lstStyle/>
          <a:p>
            <a:r>
              <a:rPr lang="en-US" sz="2800" dirty="0" smtClean="0">
                <a:solidFill>
                  <a:schemeClr val="bg2"/>
                </a:solidFill>
                <a:latin typeface="Segoe UI Light" panose="020B0502040204020203" pitchFamily="34" charset="0"/>
              </a:rPr>
              <a:t>The MYRRHA project </a:t>
            </a:r>
          </a:p>
          <a:p>
            <a:endParaRPr lang="en-US" sz="2800" dirty="0">
              <a:solidFill>
                <a:schemeClr val="bg2"/>
              </a:solidFill>
              <a:latin typeface="Segoe UI Light" panose="020B0502040204020203" pitchFamily="34" charset="0"/>
            </a:endParaRPr>
          </a:p>
          <a:p>
            <a:endParaRPr lang="nl-BE" sz="1900" dirty="0">
              <a:solidFill>
                <a:schemeClr val="bg2"/>
              </a:solidFill>
            </a:endParaRPr>
          </a:p>
          <a:p>
            <a:r>
              <a:rPr lang="en-GB" dirty="0" smtClean="0">
                <a:solidFill>
                  <a:schemeClr val="bg2"/>
                </a:solidFill>
              </a:rPr>
              <a:t>2017</a:t>
            </a:r>
            <a:endParaRPr lang="nl-BE" dirty="0">
              <a:solidFill>
                <a:schemeClr val="bg2"/>
              </a:solidFill>
            </a:endParaRPr>
          </a:p>
        </p:txBody>
      </p:sp>
      <p:pic>
        <p:nvPicPr>
          <p:cNvPr id="5" name="Picture 5"/>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1121837" y="1412791"/>
            <a:ext cx="1802938" cy="2271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9574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prstGeom prst="rect">
            <a:avLst/>
          </a:prstGeom>
        </p:spPr>
        <p:txBody>
          <a:bodyPr/>
          <a:lstStyle/>
          <a:p>
            <a:r>
              <a:rPr lang="en-US" dirty="0"/>
              <a:t>Current Primary System design</a:t>
            </a:r>
            <a:endParaRPr lang="en-US" dirty="0" smtClean="0"/>
          </a:p>
        </p:txBody>
      </p:sp>
      <p:sp>
        <p:nvSpPr>
          <p:cNvPr id="13315" name="Rectangle 6"/>
          <p:cNvSpPr>
            <a:spLocks noGrp="1" noChangeArrowheads="1"/>
          </p:cNvSpPr>
          <p:nvPr>
            <p:ph idx="1"/>
          </p:nvPr>
        </p:nvSpPr>
        <p:spPr>
          <a:prstGeom prst="rect">
            <a:avLst/>
          </a:prstGeom>
        </p:spPr>
        <p:txBody>
          <a:bodyPr/>
          <a:lstStyle/>
          <a:p>
            <a:r>
              <a:rPr lang="en-US" dirty="0" smtClean="0"/>
              <a:t>Reactor layout</a:t>
            </a:r>
          </a:p>
          <a:p>
            <a:pPr lvl="1"/>
            <a:r>
              <a:rPr lang="en-US" dirty="0" smtClean="0"/>
              <a:t>Top and core mid-plane</a:t>
            </a:r>
          </a:p>
        </p:txBody>
      </p:sp>
      <p:pic>
        <p:nvPicPr>
          <p:cNvPr id="4" name="Picture 2" descr="C:\Users\rfernand\Documents\MYRRHA rev.1.6\Components\Assembly\PartII\GA horizontal section Fuel Midplane 2014013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0603" y="2477630"/>
            <a:ext cx="4154997" cy="380935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rfernand\Documents\MYRRHA rev.1.6\Components\Assembly\GA top view without Reactor Pit 20140128.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2521" y="2480505"/>
            <a:ext cx="3817254" cy="3806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12036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0548" y="1376114"/>
            <a:ext cx="8200259" cy="4601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4" name="Rectangle 2"/>
          <p:cNvSpPr>
            <a:spLocks noGrp="1" noChangeArrowheads="1"/>
          </p:cNvSpPr>
          <p:nvPr>
            <p:ph type="title"/>
          </p:nvPr>
        </p:nvSpPr>
        <p:spPr>
          <a:prstGeom prst="rect">
            <a:avLst/>
          </a:prstGeom>
        </p:spPr>
        <p:txBody>
          <a:bodyPr/>
          <a:lstStyle/>
          <a:p>
            <a:r>
              <a:rPr lang="en-US" dirty="0"/>
              <a:t>Current Primary System design</a:t>
            </a:r>
            <a:endParaRPr lang="en-US" dirty="0" smtClean="0"/>
          </a:p>
        </p:txBody>
      </p:sp>
      <p:sp>
        <p:nvSpPr>
          <p:cNvPr id="13315" name="Rectangle 6"/>
          <p:cNvSpPr>
            <a:spLocks noGrp="1" noChangeArrowheads="1"/>
          </p:cNvSpPr>
          <p:nvPr>
            <p:ph idx="1"/>
          </p:nvPr>
        </p:nvSpPr>
        <p:spPr>
          <a:prstGeom prst="rect">
            <a:avLst/>
          </a:prstGeom>
        </p:spPr>
        <p:txBody>
          <a:bodyPr>
            <a:normAutofit/>
          </a:bodyPr>
          <a:lstStyle/>
          <a:p>
            <a:r>
              <a:rPr lang="en-US" sz="1800" dirty="0" smtClean="0"/>
              <a:t>MYRRHA </a:t>
            </a:r>
            <a:r>
              <a:rPr lang="en-US" sz="1800" dirty="0"/>
              <a:t>Core</a:t>
            </a:r>
          </a:p>
          <a:p>
            <a:pPr lvl="1"/>
            <a:r>
              <a:rPr lang="en-US" sz="1800" dirty="0"/>
              <a:t>Critical</a:t>
            </a:r>
          </a:p>
          <a:p>
            <a:pPr lvl="2"/>
            <a:r>
              <a:rPr lang="en-US" sz="1800" dirty="0"/>
              <a:t>108 FA</a:t>
            </a:r>
          </a:p>
          <a:p>
            <a:pPr lvl="1"/>
            <a:r>
              <a:rPr lang="en-US" sz="1800" dirty="0"/>
              <a:t>Sub-Critical</a:t>
            </a:r>
          </a:p>
          <a:p>
            <a:pPr lvl="2"/>
            <a:r>
              <a:rPr lang="en-US" sz="1800" dirty="0"/>
              <a:t>72 FA</a:t>
            </a:r>
          </a:p>
        </p:txBody>
      </p:sp>
    </p:spTree>
    <p:extLst>
      <p:ext uri="{BB962C8B-B14F-4D97-AF65-F5344CB8AC3E}">
        <p14:creationId xmlns:p14="http://schemas.microsoft.com/office/powerpoint/2010/main" val="17028899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Irradiation performances</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831134561"/>
              </p:ext>
            </p:extLst>
          </p:nvPr>
        </p:nvGraphicFramePr>
        <p:xfrm>
          <a:off x="773692" y="1245907"/>
          <a:ext cx="5785192" cy="3734557"/>
        </p:xfrm>
        <a:graphic>
          <a:graphicData uri="http://schemas.openxmlformats.org/drawingml/2006/table">
            <a:tbl>
              <a:tblPr firstRow="1" firstCol="1">
                <a:tableStyleId>{5C22544A-7EE6-4342-B048-85BDC9FD1C3A}</a:tableStyleId>
              </a:tblPr>
              <a:tblGrid>
                <a:gridCol w="2451407">
                  <a:extLst>
                    <a:ext uri="{9D8B030D-6E8A-4147-A177-3AD203B41FA5}">
                      <a16:colId xmlns="" xmlns:a16="http://schemas.microsoft.com/office/drawing/2014/main" val="20000"/>
                    </a:ext>
                  </a:extLst>
                </a:gridCol>
                <a:gridCol w="1129469">
                  <a:extLst>
                    <a:ext uri="{9D8B030D-6E8A-4147-A177-3AD203B41FA5}">
                      <a16:colId xmlns="" xmlns:a16="http://schemas.microsoft.com/office/drawing/2014/main" val="20001"/>
                    </a:ext>
                  </a:extLst>
                </a:gridCol>
                <a:gridCol w="1102158">
                  <a:extLst>
                    <a:ext uri="{9D8B030D-6E8A-4147-A177-3AD203B41FA5}">
                      <a16:colId xmlns="" xmlns:a16="http://schemas.microsoft.com/office/drawing/2014/main" val="20002"/>
                    </a:ext>
                  </a:extLst>
                </a:gridCol>
                <a:gridCol w="1102158">
                  <a:extLst>
                    <a:ext uri="{9D8B030D-6E8A-4147-A177-3AD203B41FA5}">
                      <a16:colId xmlns="" xmlns:a16="http://schemas.microsoft.com/office/drawing/2014/main" val="20003"/>
                    </a:ext>
                  </a:extLst>
                </a:gridCol>
              </a:tblGrid>
              <a:tr h="333533">
                <a:tc>
                  <a:txBody>
                    <a:bodyPr/>
                    <a:lstStyle/>
                    <a:p>
                      <a:pPr algn="just">
                        <a:spcAft>
                          <a:spcPts val="0"/>
                        </a:spcAft>
                      </a:pPr>
                      <a:endParaRPr lang="nl-BE" sz="1100" dirty="0">
                        <a:effectLst/>
                        <a:latin typeface="Segoe UI"/>
                        <a:ea typeface="Calibri"/>
                        <a:cs typeface="Times New Roman"/>
                      </a:endParaRPr>
                    </a:p>
                  </a:txBody>
                  <a:tcPr marL="68223" marR="68223" marT="0" marB="0"/>
                </a:tc>
                <a:tc>
                  <a:txBody>
                    <a:bodyPr/>
                    <a:lstStyle/>
                    <a:p>
                      <a:pPr algn="ctr">
                        <a:spcAft>
                          <a:spcPts val="0"/>
                        </a:spcAft>
                      </a:pPr>
                      <a:r>
                        <a:rPr lang="en-US" sz="1100">
                          <a:effectLst/>
                        </a:rPr>
                        <a:t> </a:t>
                      </a:r>
                      <a:endParaRPr lang="nl-BE" sz="1100">
                        <a:effectLst/>
                        <a:latin typeface="Segoe UI"/>
                        <a:ea typeface="Calibri"/>
                        <a:cs typeface="Times New Roman"/>
                      </a:endParaRPr>
                    </a:p>
                  </a:txBody>
                  <a:tcPr marL="68223" marR="68223" marT="0" marB="0"/>
                </a:tc>
                <a:tc>
                  <a:txBody>
                    <a:bodyPr/>
                    <a:lstStyle/>
                    <a:p>
                      <a:pPr algn="just">
                        <a:spcAft>
                          <a:spcPts val="0"/>
                        </a:spcAft>
                      </a:pPr>
                      <a:r>
                        <a:rPr lang="nl-BE" sz="1100" dirty="0" smtClean="0">
                          <a:effectLst/>
                        </a:rPr>
                        <a:t>Critical</a:t>
                      </a:r>
                      <a:endParaRPr lang="nl-BE" sz="1100" dirty="0">
                        <a:effectLst/>
                        <a:latin typeface="Segoe UI"/>
                        <a:ea typeface="Calibri"/>
                        <a:cs typeface="Times New Roman"/>
                      </a:endParaRPr>
                    </a:p>
                  </a:txBody>
                  <a:tcPr marL="68223" marR="68223" marT="0" marB="0" anchor="ctr"/>
                </a:tc>
                <a:tc>
                  <a:txBody>
                    <a:bodyPr/>
                    <a:lstStyle/>
                    <a:p>
                      <a:pPr algn="just">
                        <a:spcAft>
                          <a:spcPts val="0"/>
                        </a:spcAft>
                      </a:pPr>
                      <a:r>
                        <a:rPr lang="nl-BE" sz="1100" dirty="0" smtClean="0">
                          <a:effectLst/>
                          <a:latin typeface="Segoe UI"/>
                          <a:ea typeface="Calibri"/>
                          <a:cs typeface="Times New Roman"/>
                        </a:rPr>
                        <a:t>Sub-</a:t>
                      </a:r>
                      <a:r>
                        <a:rPr lang="nl-BE" sz="1100" dirty="0" err="1" smtClean="0">
                          <a:effectLst/>
                          <a:latin typeface="Segoe UI"/>
                          <a:ea typeface="Calibri"/>
                          <a:cs typeface="Times New Roman"/>
                        </a:rPr>
                        <a:t>critical</a:t>
                      </a:r>
                      <a:endParaRPr lang="nl-BE" sz="1100" dirty="0">
                        <a:effectLst/>
                        <a:latin typeface="Segoe UI"/>
                        <a:ea typeface="Calibri"/>
                        <a:cs typeface="Times New Roman"/>
                      </a:endParaRPr>
                    </a:p>
                  </a:txBody>
                  <a:tcPr marL="68223" marR="68223" marT="0" marB="0" anchor="ctr"/>
                </a:tc>
                <a:extLst>
                  <a:ext uri="{0D108BD9-81ED-4DB2-BD59-A6C34878D82A}">
                    <a16:rowId xmlns="" xmlns:a16="http://schemas.microsoft.com/office/drawing/2014/main" val="10000"/>
                  </a:ext>
                </a:extLst>
              </a:tr>
              <a:tr h="333533">
                <a:tc>
                  <a:txBody>
                    <a:bodyPr/>
                    <a:lstStyle/>
                    <a:p>
                      <a:pPr algn="just">
                        <a:spcAft>
                          <a:spcPts val="0"/>
                        </a:spcAft>
                      </a:pPr>
                      <a:r>
                        <a:rPr lang="en-US" sz="1100">
                          <a:effectLst/>
                        </a:rPr>
                        <a:t>Flux and DPA values normalised to</a:t>
                      </a:r>
                      <a:endParaRPr lang="nl-BE" sz="1100">
                        <a:effectLst/>
                        <a:latin typeface="Segoe UI"/>
                        <a:ea typeface="Calibri"/>
                        <a:cs typeface="Times New Roman"/>
                      </a:endParaRPr>
                    </a:p>
                  </a:txBody>
                  <a:tcPr marL="68223" marR="68223" marT="0" marB="0"/>
                </a:tc>
                <a:tc>
                  <a:txBody>
                    <a:bodyPr/>
                    <a:lstStyle/>
                    <a:p>
                      <a:pPr algn="ctr">
                        <a:spcAft>
                          <a:spcPts val="0"/>
                        </a:spcAft>
                      </a:pPr>
                      <a:r>
                        <a:rPr lang="en-US" sz="1100">
                          <a:effectLst/>
                        </a:rPr>
                        <a:t>MWth</a:t>
                      </a:r>
                      <a:endParaRPr lang="nl-BE" sz="1100">
                        <a:effectLst/>
                        <a:latin typeface="Segoe UI"/>
                        <a:ea typeface="Calibri"/>
                        <a:cs typeface="Times New Roman"/>
                      </a:endParaRPr>
                    </a:p>
                  </a:txBody>
                  <a:tcPr marL="68223" marR="68223" marT="0" marB="0" anchor="ctr"/>
                </a:tc>
                <a:tc>
                  <a:txBody>
                    <a:bodyPr/>
                    <a:lstStyle/>
                    <a:p>
                      <a:pPr algn="ctr">
                        <a:spcAft>
                          <a:spcPts val="0"/>
                        </a:spcAft>
                      </a:pPr>
                      <a:r>
                        <a:rPr lang="en-US" sz="1100" dirty="0">
                          <a:effectLst/>
                        </a:rPr>
                        <a:t>96</a:t>
                      </a:r>
                      <a:endParaRPr lang="nl-BE" sz="1100" dirty="0">
                        <a:effectLst/>
                        <a:latin typeface="Segoe UI"/>
                        <a:ea typeface="Calibri"/>
                        <a:cs typeface="Times New Roman"/>
                      </a:endParaRPr>
                    </a:p>
                  </a:txBody>
                  <a:tcPr marL="68223" marR="68223" marT="0" marB="0" anchor="ctr"/>
                </a:tc>
                <a:tc>
                  <a:txBody>
                    <a:bodyPr/>
                    <a:lstStyle/>
                    <a:p>
                      <a:pPr algn="ctr">
                        <a:spcAft>
                          <a:spcPts val="0"/>
                        </a:spcAft>
                      </a:pPr>
                      <a:r>
                        <a:rPr lang="nl-BE" sz="1100" dirty="0" smtClean="0">
                          <a:effectLst/>
                          <a:latin typeface="Segoe UI"/>
                          <a:ea typeface="Calibri"/>
                          <a:cs typeface="Times New Roman"/>
                        </a:rPr>
                        <a:t>72</a:t>
                      </a:r>
                      <a:endParaRPr lang="nl-BE" sz="1100" dirty="0">
                        <a:effectLst/>
                        <a:latin typeface="Segoe UI"/>
                        <a:ea typeface="Calibri"/>
                        <a:cs typeface="Times New Roman"/>
                      </a:endParaRPr>
                    </a:p>
                  </a:txBody>
                  <a:tcPr marL="68223" marR="68223" marT="0" marB="0" anchor="ctr"/>
                </a:tc>
                <a:extLst>
                  <a:ext uri="{0D108BD9-81ED-4DB2-BD59-A6C34878D82A}">
                    <a16:rowId xmlns="" xmlns:a16="http://schemas.microsoft.com/office/drawing/2014/main" val="10001"/>
                  </a:ext>
                </a:extLst>
              </a:tr>
              <a:tr h="298790">
                <a:tc>
                  <a:txBody>
                    <a:bodyPr/>
                    <a:lstStyle/>
                    <a:p>
                      <a:pPr algn="just">
                        <a:spcAft>
                          <a:spcPts val="0"/>
                        </a:spcAft>
                      </a:pPr>
                      <a:r>
                        <a:rPr lang="en-US" sz="1100" dirty="0">
                          <a:effectLst/>
                        </a:rPr>
                        <a:t> </a:t>
                      </a:r>
                      <a:r>
                        <a:rPr lang="en-US" sz="1100" dirty="0" smtClean="0">
                          <a:effectLst/>
                        </a:rPr>
                        <a:t>Beam</a:t>
                      </a:r>
                      <a:r>
                        <a:rPr lang="en-US" sz="1100" baseline="0" dirty="0" smtClean="0">
                          <a:effectLst/>
                        </a:rPr>
                        <a:t> current</a:t>
                      </a:r>
                      <a:endParaRPr lang="nl-BE" sz="1100" dirty="0">
                        <a:effectLst/>
                        <a:latin typeface="Segoe UI"/>
                        <a:ea typeface="Calibri"/>
                        <a:cs typeface="Times New Roman"/>
                      </a:endParaRPr>
                    </a:p>
                  </a:txBody>
                  <a:tcPr marL="68223" marR="68223" marT="0" marB="0"/>
                </a:tc>
                <a:tc>
                  <a:txBody>
                    <a:bodyPr/>
                    <a:lstStyle/>
                    <a:p>
                      <a:pPr algn="ctr">
                        <a:spcAft>
                          <a:spcPts val="0"/>
                        </a:spcAft>
                      </a:pPr>
                      <a:r>
                        <a:rPr lang="nl-BE" sz="1100" dirty="0" smtClean="0">
                          <a:effectLst/>
                          <a:latin typeface="Segoe UI"/>
                          <a:ea typeface="Calibri"/>
                          <a:cs typeface="Times New Roman"/>
                        </a:rPr>
                        <a:t>mA</a:t>
                      </a:r>
                      <a:endParaRPr lang="nl-BE" sz="1100" dirty="0">
                        <a:effectLst/>
                        <a:latin typeface="Segoe UI"/>
                        <a:ea typeface="Calibri"/>
                        <a:cs typeface="Times New Roman"/>
                      </a:endParaRPr>
                    </a:p>
                  </a:txBody>
                  <a:tcPr marL="68223" marR="68223" marT="0" marB="0"/>
                </a:tc>
                <a:tc>
                  <a:txBody>
                    <a:bodyPr/>
                    <a:lstStyle/>
                    <a:p>
                      <a:pPr algn="ctr">
                        <a:spcAft>
                          <a:spcPts val="0"/>
                        </a:spcAft>
                      </a:pPr>
                      <a:r>
                        <a:rPr lang="en-US" sz="1100" dirty="0" smtClean="0">
                          <a:effectLst/>
                        </a:rPr>
                        <a:t>-</a:t>
                      </a:r>
                      <a:r>
                        <a:rPr lang="en-US" sz="1100" dirty="0">
                          <a:effectLst/>
                        </a:rPr>
                        <a:t> </a:t>
                      </a:r>
                      <a:endParaRPr lang="nl-BE" sz="1100" dirty="0">
                        <a:effectLst/>
                        <a:latin typeface="Segoe UI"/>
                        <a:ea typeface="Calibri"/>
                        <a:cs typeface="Times New Roman"/>
                      </a:endParaRPr>
                    </a:p>
                  </a:txBody>
                  <a:tcPr marL="68223" marR="68223" marT="0" marB="0" anchor="ctr"/>
                </a:tc>
                <a:tc>
                  <a:txBody>
                    <a:bodyPr/>
                    <a:lstStyle/>
                    <a:p>
                      <a:pPr algn="ctr">
                        <a:spcAft>
                          <a:spcPts val="0"/>
                        </a:spcAft>
                      </a:pPr>
                      <a:r>
                        <a:rPr lang="nl-BE" sz="1100" dirty="0" smtClean="0">
                          <a:effectLst/>
                          <a:latin typeface="Segoe UI"/>
                          <a:ea typeface="Calibri"/>
                          <a:cs typeface="Times New Roman"/>
                        </a:rPr>
                        <a:t>1.74 – 2.52</a:t>
                      </a:r>
                      <a:endParaRPr lang="nl-BE" sz="1100" dirty="0">
                        <a:effectLst/>
                        <a:latin typeface="Segoe UI"/>
                        <a:ea typeface="Calibri"/>
                        <a:cs typeface="Times New Roman"/>
                      </a:endParaRPr>
                    </a:p>
                  </a:txBody>
                  <a:tcPr marL="68223" marR="68223" marT="0" marB="0" anchor="ctr"/>
                </a:tc>
                <a:extLst>
                  <a:ext uri="{0D108BD9-81ED-4DB2-BD59-A6C34878D82A}">
                    <a16:rowId xmlns="" xmlns:a16="http://schemas.microsoft.com/office/drawing/2014/main" val="10002"/>
                  </a:ext>
                </a:extLst>
              </a:tr>
              <a:tr h="298790">
                <a:tc>
                  <a:txBody>
                    <a:bodyPr/>
                    <a:lstStyle/>
                    <a:p>
                      <a:pPr algn="just">
                        <a:spcAft>
                          <a:spcPts val="0"/>
                        </a:spcAft>
                      </a:pPr>
                      <a:r>
                        <a:rPr lang="en-US" sz="1100">
                          <a:effectLst/>
                        </a:rPr>
                        <a:t>DPA damage in IPS</a:t>
                      </a:r>
                      <a:endParaRPr lang="nl-BE" sz="1100">
                        <a:effectLst/>
                        <a:latin typeface="Segoe UI"/>
                        <a:ea typeface="Calibri"/>
                        <a:cs typeface="Times New Roman"/>
                      </a:endParaRPr>
                    </a:p>
                  </a:txBody>
                  <a:tcPr marL="68223" marR="68223" marT="0" marB="0"/>
                </a:tc>
                <a:tc>
                  <a:txBody>
                    <a:bodyPr/>
                    <a:lstStyle/>
                    <a:p>
                      <a:pPr algn="ctr">
                        <a:spcAft>
                          <a:spcPts val="0"/>
                        </a:spcAft>
                      </a:pPr>
                      <a:r>
                        <a:rPr lang="en-US" sz="1100">
                          <a:effectLst/>
                        </a:rPr>
                        <a:t> </a:t>
                      </a:r>
                      <a:endParaRPr lang="nl-BE" sz="1100">
                        <a:effectLst/>
                        <a:latin typeface="Segoe UI"/>
                        <a:ea typeface="Calibri"/>
                        <a:cs typeface="Times New Roman"/>
                      </a:endParaRPr>
                    </a:p>
                  </a:txBody>
                  <a:tcPr marL="68223" marR="68223" marT="0" marB="0"/>
                </a:tc>
                <a:tc>
                  <a:txBody>
                    <a:bodyPr/>
                    <a:lstStyle/>
                    <a:p>
                      <a:pPr algn="ctr">
                        <a:spcAft>
                          <a:spcPts val="0"/>
                        </a:spcAft>
                      </a:pPr>
                      <a:r>
                        <a:rPr lang="en-US" sz="1100">
                          <a:effectLst/>
                        </a:rPr>
                        <a:t> </a:t>
                      </a:r>
                      <a:endParaRPr lang="nl-BE" sz="1100">
                        <a:effectLst/>
                        <a:latin typeface="Segoe UI"/>
                        <a:ea typeface="Calibri"/>
                        <a:cs typeface="Times New Roman"/>
                      </a:endParaRPr>
                    </a:p>
                  </a:txBody>
                  <a:tcPr marL="68223" marR="68223" marT="0" marB="0" anchor="ctr"/>
                </a:tc>
                <a:tc>
                  <a:txBody>
                    <a:bodyPr/>
                    <a:lstStyle/>
                    <a:p>
                      <a:pPr algn="ctr">
                        <a:spcAft>
                          <a:spcPts val="0"/>
                        </a:spcAft>
                      </a:pPr>
                      <a:endParaRPr lang="nl-BE" sz="1100" dirty="0">
                        <a:effectLst/>
                        <a:latin typeface="Segoe UI"/>
                        <a:ea typeface="Calibri"/>
                        <a:cs typeface="Times New Roman"/>
                      </a:endParaRPr>
                    </a:p>
                  </a:txBody>
                  <a:tcPr marL="68223" marR="68223" marT="0" marB="0" anchor="ctr"/>
                </a:tc>
                <a:extLst>
                  <a:ext uri="{0D108BD9-81ED-4DB2-BD59-A6C34878D82A}">
                    <a16:rowId xmlns="" xmlns:a16="http://schemas.microsoft.com/office/drawing/2014/main" val="10003"/>
                  </a:ext>
                </a:extLst>
              </a:tr>
              <a:tr h="284261">
                <a:tc>
                  <a:txBody>
                    <a:bodyPr/>
                    <a:lstStyle/>
                    <a:p>
                      <a:pPr marL="180340" indent="-180340" algn="just">
                        <a:spcAft>
                          <a:spcPts val="0"/>
                        </a:spcAft>
                      </a:pPr>
                      <a:r>
                        <a:rPr lang="en-US" sz="1100">
                          <a:effectLst/>
                        </a:rPr>
                        <a:t>	IPS in central channel </a:t>
                      </a:r>
                      <a:endParaRPr lang="nl-BE" sz="1100">
                        <a:effectLst/>
                        <a:latin typeface="Segoe UI"/>
                        <a:ea typeface="Calibri"/>
                        <a:cs typeface="Times New Roman"/>
                      </a:endParaRPr>
                    </a:p>
                  </a:txBody>
                  <a:tcPr marL="68223" marR="68223" marT="0" marB="0" anchor="ctr"/>
                </a:tc>
                <a:tc>
                  <a:txBody>
                    <a:bodyPr/>
                    <a:lstStyle/>
                    <a:p>
                      <a:pPr algn="ctr">
                        <a:spcAft>
                          <a:spcPts val="0"/>
                        </a:spcAft>
                      </a:pPr>
                      <a:r>
                        <a:rPr lang="en-US" sz="1100" dirty="0" err="1" smtClean="0">
                          <a:effectLst/>
                        </a:rPr>
                        <a:t>DPA</a:t>
                      </a:r>
                      <a:r>
                        <a:rPr lang="en-US" sz="1100" dirty="0" smtClean="0">
                          <a:effectLst/>
                        </a:rPr>
                        <a:t>/</a:t>
                      </a:r>
                      <a:r>
                        <a:rPr lang="en-US" sz="1100" dirty="0" err="1" smtClean="0">
                          <a:effectLst/>
                        </a:rPr>
                        <a:t>FPY</a:t>
                      </a:r>
                      <a:endParaRPr lang="nl-BE" sz="1100" dirty="0">
                        <a:effectLst/>
                        <a:latin typeface="Segoe UI"/>
                        <a:ea typeface="Calibri"/>
                        <a:cs typeface="Times New Roman"/>
                      </a:endParaRPr>
                    </a:p>
                  </a:txBody>
                  <a:tcPr marL="68223" marR="68223" marT="0" marB="0"/>
                </a:tc>
                <a:tc>
                  <a:txBody>
                    <a:bodyPr/>
                    <a:lstStyle/>
                    <a:p>
                      <a:pPr algn="ctr">
                        <a:spcAft>
                          <a:spcPts val="0"/>
                        </a:spcAft>
                      </a:pPr>
                      <a:r>
                        <a:rPr lang="en-US" sz="1100" dirty="0">
                          <a:effectLst/>
                        </a:rPr>
                        <a:t>21.7</a:t>
                      </a:r>
                      <a:endParaRPr lang="nl-BE" sz="1100" dirty="0">
                        <a:effectLst/>
                        <a:latin typeface="Segoe UI"/>
                        <a:ea typeface="Calibri"/>
                        <a:cs typeface="Times New Roman"/>
                      </a:endParaRPr>
                    </a:p>
                  </a:txBody>
                  <a:tcPr marL="68223" marR="68223" marT="0" marB="0" anchor="ctr"/>
                </a:tc>
                <a:tc>
                  <a:txBody>
                    <a:bodyPr/>
                    <a:lstStyle/>
                    <a:p>
                      <a:pPr algn="ctr">
                        <a:spcAft>
                          <a:spcPts val="0"/>
                        </a:spcAft>
                      </a:pPr>
                      <a:r>
                        <a:rPr lang="nl-BE" sz="1100" dirty="0" smtClean="0">
                          <a:effectLst/>
                          <a:latin typeface="Segoe UI"/>
                          <a:ea typeface="Calibri"/>
                          <a:cs typeface="Times New Roman"/>
                        </a:rPr>
                        <a:t>-</a:t>
                      </a:r>
                      <a:endParaRPr lang="nl-BE" sz="1100" dirty="0">
                        <a:effectLst/>
                        <a:latin typeface="Segoe UI"/>
                        <a:ea typeface="Calibri"/>
                        <a:cs typeface="Times New Roman"/>
                      </a:endParaRPr>
                    </a:p>
                  </a:txBody>
                  <a:tcPr marL="68223" marR="68223" marT="0" marB="0" anchor="ctr"/>
                </a:tc>
                <a:extLst>
                  <a:ext uri="{0D108BD9-81ED-4DB2-BD59-A6C34878D82A}">
                    <a16:rowId xmlns="" xmlns:a16="http://schemas.microsoft.com/office/drawing/2014/main" val="10004"/>
                  </a:ext>
                </a:extLst>
              </a:tr>
              <a:tr h="271627">
                <a:tc>
                  <a:txBody>
                    <a:bodyPr/>
                    <a:lstStyle/>
                    <a:p>
                      <a:pPr marL="180340" algn="just">
                        <a:spcAft>
                          <a:spcPts val="0"/>
                        </a:spcAft>
                      </a:pPr>
                      <a:r>
                        <a:rPr lang="en-US" sz="1100">
                          <a:effectLst/>
                        </a:rPr>
                        <a:t>IPSs in off-central channel </a:t>
                      </a:r>
                      <a:endParaRPr lang="nl-BE" sz="1100">
                        <a:effectLst/>
                        <a:latin typeface="Segoe UI"/>
                        <a:ea typeface="Calibri"/>
                        <a:cs typeface="Times New Roman"/>
                      </a:endParaRPr>
                    </a:p>
                  </a:txBody>
                  <a:tcPr marL="68223" marR="68223" marT="0" marB="0" anchor="ctr"/>
                </a:tc>
                <a:tc>
                  <a:txBody>
                    <a:bodyPr/>
                    <a:lstStyle/>
                    <a:p>
                      <a:pPr algn="ctr">
                        <a:spcAft>
                          <a:spcPts val="0"/>
                        </a:spcAft>
                      </a:pPr>
                      <a:r>
                        <a:rPr lang="en-US" sz="1100" dirty="0" err="1" smtClean="0">
                          <a:effectLst/>
                        </a:rPr>
                        <a:t>DPA</a:t>
                      </a:r>
                      <a:r>
                        <a:rPr lang="en-US" sz="1100" dirty="0" smtClean="0">
                          <a:effectLst/>
                        </a:rPr>
                        <a:t>/</a:t>
                      </a:r>
                      <a:r>
                        <a:rPr lang="en-US" sz="1100" dirty="0" err="1" smtClean="0">
                          <a:effectLst/>
                        </a:rPr>
                        <a:t>FPY</a:t>
                      </a:r>
                      <a:endParaRPr lang="nl-BE" sz="1100" dirty="0">
                        <a:effectLst/>
                        <a:latin typeface="Segoe UI"/>
                        <a:ea typeface="Calibri"/>
                        <a:cs typeface="Times New Roman"/>
                      </a:endParaRPr>
                    </a:p>
                  </a:txBody>
                  <a:tcPr marL="68223" marR="68223" marT="0" marB="0"/>
                </a:tc>
                <a:tc>
                  <a:txBody>
                    <a:bodyPr/>
                    <a:lstStyle/>
                    <a:p>
                      <a:pPr algn="ctr">
                        <a:spcAft>
                          <a:spcPts val="0"/>
                        </a:spcAft>
                      </a:pPr>
                      <a:r>
                        <a:rPr lang="en-US" sz="1100">
                          <a:effectLst/>
                        </a:rPr>
                        <a:t>13.9</a:t>
                      </a:r>
                      <a:endParaRPr lang="nl-BE" sz="1100">
                        <a:effectLst/>
                        <a:latin typeface="Segoe UI"/>
                        <a:ea typeface="Calibri"/>
                        <a:cs typeface="Times New Roman"/>
                      </a:endParaRPr>
                    </a:p>
                  </a:txBody>
                  <a:tcPr marL="68223" marR="68223" marT="0" marB="0" anchor="ctr"/>
                </a:tc>
                <a:tc>
                  <a:txBody>
                    <a:bodyPr/>
                    <a:lstStyle/>
                    <a:p>
                      <a:pPr algn="ctr">
                        <a:spcAft>
                          <a:spcPts val="0"/>
                        </a:spcAft>
                      </a:pPr>
                      <a:r>
                        <a:rPr lang="nl-BE" sz="1100" dirty="0" smtClean="0">
                          <a:effectLst/>
                          <a:latin typeface="Segoe UI"/>
                          <a:ea typeface="Calibri"/>
                          <a:cs typeface="Times New Roman"/>
                        </a:rPr>
                        <a:t>31</a:t>
                      </a:r>
                      <a:endParaRPr lang="nl-BE" sz="1100" dirty="0">
                        <a:effectLst/>
                        <a:latin typeface="Segoe UI"/>
                        <a:ea typeface="Calibri"/>
                        <a:cs typeface="Times New Roman"/>
                      </a:endParaRPr>
                    </a:p>
                  </a:txBody>
                  <a:tcPr marL="68223" marR="68223" marT="0" marB="0" anchor="ctr"/>
                </a:tc>
                <a:extLst>
                  <a:ext uri="{0D108BD9-81ED-4DB2-BD59-A6C34878D82A}">
                    <a16:rowId xmlns="" xmlns:a16="http://schemas.microsoft.com/office/drawing/2014/main" val="10005"/>
                  </a:ext>
                </a:extLst>
              </a:tr>
              <a:tr h="271627">
                <a:tc>
                  <a:txBody>
                    <a:bodyPr/>
                    <a:lstStyle/>
                    <a:p>
                      <a:pPr algn="just">
                        <a:spcAft>
                          <a:spcPts val="0"/>
                        </a:spcAft>
                      </a:pPr>
                      <a:r>
                        <a:rPr lang="en-US" sz="1100" dirty="0">
                          <a:effectLst/>
                        </a:rPr>
                        <a:t>Neutron Flux in IPS</a:t>
                      </a:r>
                      <a:endParaRPr lang="nl-BE" sz="1100" dirty="0">
                        <a:effectLst/>
                        <a:latin typeface="Segoe UI"/>
                        <a:ea typeface="Calibri"/>
                        <a:cs typeface="Times New Roman"/>
                      </a:endParaRPr>
                    </a:p>
                  </a:txBody>
                  <a:tcPr marL="68223" marR="68223" marT="0" marB="0"/>
                </a:tc>
                <a:tc>
                  <a:txBody>
                    <a:bodyPr/>
                    <a:lstStyle/>
                    <a:p>
                      <a:pPr algn="ctr">
                        <a:spcAft>
                          <a:spcPts val="0"/>
                        </a:spcAft>
                      </a:pPr>
                      <a:r>
                        <a:rPr lang="en-US" sz="1100">
                          <a:effectLst/>
                        </a:rPr>
                        <a:t> </a:t>
                      </a:r>
                      <a:endParaRPr lang="nl-BE" sz="1100">
                        <a:effectLst/>
                        <a:latin typeface="Segoe UI"/>
                        <a:ea typeface="Calibri"/>
                        <a:cs typeface="Times New Roman"/>
                      </a:endParaRPr>
                    </a:p>
                  </a:txBody>
                  <a:tcPr marL="68223" marR="68223" marT="0" marB="0"/>
                </a:tc>
                <a:tc>
                  <a:txBody>
                    <a:bodyPr/>
                    <a:lstStyle/>
                    <a:p>
                      <a:pPr algn="l"/>
                      <a:endParaRPr lang="nl-BE" sz="1100">
                        <a:effectLst/>
                        <a:latin typeface="Calibri"/>
                      </a:endParaRPr>
                    </a:p>
                  </a:txBody>
                  <a:tcPr marL="68223" marR="68223" marT="0" marB="0"/>
                </a:tc>
                <a:tc>
                  <a:txBody>
                    <a:bodyPr/>
                    <a:lstStyle/>
                    <a:p>
                      <a:pPr algn="l"/>
                      <a:endParaRPr lang="nl-BE" sz="1100" dirty="0">
                        <a:effectLst/>
                        <a:latin typeface="Calibri"/>
                      </a:endParaRPr>
                    </a:p>
                  </a:txBody>
                  <a:tcPr marL="68223" marR="68223" marT="0" marB="0"/>
                </a:tc>
                <a:extLst>
                  <a:ext uri="{0D108BD9-81ED-4DB2-BD59-A6C34878D82A}">
                    <a16:rowId xmlns="" xmlns:a16="http://schemas.microsoft.com/office/drawing/2014/main" val="10006"/>
                  </a:ext>
                </a:extLst>
              </a:tr>
              <a:tr h="284261">
                <a:tc>
                  <a:txBody>
                    <a:bodyPr/>
                    <a:lstStyle/>
                    <a:p>
                      <a:pPr marL="180340" indent="-180340" algn="just">
                        <a:spcAft>
                          <a:spcPts val="0"/>
                        </a:spcAft>
                      </a:pPr>
                      <a:r>
                        <a:rPr lang="en-US" sz="1100" dirty="0">
                          <a:effectLst/>
                        </a:rPr>
                        <a:t>	IPS in central </a:t>
                      </a:r>
                      <a:r>
                        <a:rPr lang="en-US" sz="1100" dirty="0" smtClean="0">
                          <a:effectLst/>
                        </a:rPr>
                        <a:t>channel / target</a:t>
                      </a:r>
                      <a:endParaRPr lang="nl-BE" sz="1100" dirty="0">
                        <a:effectLst/>
                        <a:latin typeface="Segoe UI"/>
                        <a:ea typeface="Calibri"/>
                        <a:cs typeface="Times New Roman"/>
                      </a:endParaRPr>
                    </a:p>
                  </a:txBody>
                  <a:tcPr marL="68223" marR="68223" marT="0" marB="0"/>
                </a:tc>
                <a:tc>
                  <a:txBody>
                    <a:bodyPr/>
                    <a:lstStyle/>
                    <a:p>
                      <a:pPr algn="ctr">
                        <a:spcAft>
                          <a:spcPts val="0"/>
                        </a:spcAft>
                      </a:pPr>
                      <a:r>
                        <a:rPr lang="en-US" sz="1100">
                          <a:effectLst/>
                        </a:rPr>
                        <a:t> </a:t>
                      </a:r>
                      <a:endParaRPr lang="nl-BE" sz="1100">
                        <a:effectLst/>
                        <a:latin typeface="Segoe UI"/>
                        <a:ea typeface="Calibri"/>
                        <a:cs typeface="Times New Roman"/>
                      </a:endParaRPr>
                    </a:p>
                  </a:txBody>
                  <a:tcPr marL="68223" marR="68223" marT="0" marB="0"/>
                </a:tc>
                <a:tc>
                  <a:txBody>
                    <a:bodyPr/>
                    <a:lstStyle/>
                    <a:p>
                      <a:pPr algn="l"/>
                      <a:endParaRPr lang="nl-BE" sz="1100">
                        <a:effectLst/>
                        <a:latin typeface="Calibri"/>
                      </a:endParaRPr>
                    </a:p>
                  </a:txBody>
                  <a:tcPr marL="68223" marR="68223" marT="0" marB="0"/>
                </a:tc>
                <a:tc>
                  <a:txBody>
                    <a:bodyPr/>
                    <a:lstStyle/>
                    <a:p>
                      <a:pPr algn="l"/>
                      <a:endParaRPr lang="nl-BE" sz="1100">
                        <a:effectLst/>
                        <a:latin typeface="Calibri"/>
                      </a:endParaRPr>
                    </a:p>
                  </a:txBody>
                  <a:tcPr marL="68223" marR="68223" marT="0" marB="0"/>
                </a:tc>
                <a:extLst>
                  <a:ext uri="{0D108BD9-81ED-4DB2-BD59-A6C34878D82A}">
                    <a16:rowId xmlns="" xmlns:a16="http://schemas.microsoft.com/office/drawing/2014/main" val="10007"/>
                  </a:ext>
                </a:extLst>
              </a:tr>
              <a:tr h="271627">
                <a:tc>
                  <a:txBody>
                    <a:bodyPr/>
                    <a:lstStyle/>
                    <a:p>
                      <a:pPr marL="540385" indent="-540385" algn="just">
                        <a:spcAft>
                          <a:spcPts val="0"/>
                        </a:spcAft>
                      </a:pPr>
                      <a:r>
                        <a:rPr lang="en-US" sz="1100" dirty="0">
                          <a:effectLst/>
                        </a:rPr>
                        <a:t>	Φ≥ 0.75 </a:t>
                      </a:r>
                      <a:r>
                        <a:rPr lang="en-US" sz="1100" dirty="0" smtClean="0">
                          <a:effectLst/>
                        </a:rPr>
                        <a:t>MeV </a:t>
                      </a:r>
                      <a:endParaRPr lang="nl-BE" sz="1100" dirty="0">
                        <a:effectLst/>
                        <a:latin typeface="Segoe UI"/>
                        <a:ea typeface="Calibri"/>
                        <a:cs typeface="Times New Roman"/>
                      </a:endParaRPr>
                    </a:p>
                  </a:txBody>
                  <a:tcPr marL="68223" marR="68223" marT="0" marB="0" anchor="ctr"/>
                </a:tc>
                <a:tc>
                  <a:txBody>
                    <a:bodyPr/>
                    <a:lstStyle/>
                    <a:p>
                      <a:pPr algn="ctr">
                        <a:spcAft>
                          <a:spcPts val="0"/>
                        </a:spcAft>
                      </a:pPr>
                      <a:r>
                        <a:rPr lang="en-US" sz="1100">
                          <a:effectLst/>
                        </a:rPr>
                        <a:t>n/cm</a:t>
                      </a:r>
                      <a:r>
                        <a:rPr lang="en-US" sz="1100" baseline="30000">
                          <a:effectLst/>
                        </a:rPr>
                        <a:t>2</a:t>
                      </a:r>
                      <a:r>
                        <a:rPr lang="en-US" sz="1100">
                          <a:effectLst/>
                        </a:rPr>
                        <a:t> s</a:t>
                      </a:r>
                      <a:endParaRPr lang="nl-BE" sz="1100">
                        <a:effectLst/>
                        <a:latin typeface="Segoe UI"/>
                        <a:ea typeface="Calibri"/>
                        <a:cs typeface="Times New Roman"/>
                      </a:endParaRPr>
                    </a:p>
                  </a:txBody>
                  <a:tcPr marL="68223" marR="68223" marT="0" marB="0"/>
                </a:tc>
                <a:tc>
                  <a:txBody>
                    <a:bodyPr/>
                    <a:lstStyle/>
                    <a:p>
                      <a:pPr algn="ctr">
                        <a:spcAft>
                          <a:spcPts val="0"/>
                        </a:spcAft>
                      </a:pPr>
                      <a:r>
                        <a:rPr lang="en-US" sz="1100">
                          <a:effectLst/>
                        </a:rPr>
                        <a:t>4.05E+14</a:t>
                      </a:r>
                      <a:endParaRPr lang="nl-BE" sz="1100">
                        <a:effectLst/>
                        <a:latin typeface="Segoe UI"/>
                        <a:ea typeface="Calibri"/>
                        <a:cs typeface="Times New Roman"/>
                      </a:endParaRPr>
                    </a:p>
                  </a:txBody>
                  <a:tcPr marL="68223" marR="68223" marT="0" marB="0"/>
                </a:tc>
                <a:tc>
                  <a:txBody>
                    <a:bodyPr/>
                    <a:lstStyle/>
                    <a:p>
                      <a:pPr algn="ctr">
                        <a:spcAft>
                          <a:spcPts val="0"/>
                        </a:spcAft>
                      </a:pPr>
                      <a:r>
                        <a:rPr lang="nl-BE" sz="1100" dirty="0" err="1" smtClean="0">
                          <a:effectLst/>
                          <a:latin typeface="Segoe UI"/>
                          <a:ea typeface="Calibri"/>
                          <a:cs typeface="Times New Roman"/>
                        </a:rPr>
                        <a:t>1.01E+15</a:t>
                      </a:r>
                      <a:endParaRPr lang="nl-BE" sz="1100" dirty="0">
                        <a:effectLst/>
                        <a:latin typeface="Segoe UI"/>
                        <a:ea typeface="Calibri"/>
                        <a:cs typeface="Times New Roman"/>
                      </a:endParaRPr>
                    </a:p>
                  </a:txBody>
                  <a:tcPr marL="68223" marR="68223" marT="0" marB="0"/>
                </a:tc>
                <a:extLst>
                  <a:ext uri="{0D108BD9-81ED-4DB2-BD59-A6C34878D82A}">
                    <a16:rowId xmlns="" xmlns:a16="http://schemas.microsoft.com/office/drawing/2014/main" val="10008"/>
                  </a:ext>
                </a:extLst>
              </a:tr>
              <a:tr h="271627">
                <a:tc>
                  <a:txBody>
                    <a:bodyPr/>
                    <a:lstStyle/>
                    <a:p>
                      <a:pPr marL="540385" indent="-540385" algn="just">
                        <a:spcAft>
                          <a:spcPts val="0"/>
                        </a:spcAft>
                      </a:pPr>
                      <a:r>
                        <a:rPr lang="en-US" sz="1100" dirty="0">
                          <a:effectLst/>
                        </a:rPr>
                        <a:t>	</a:t>
                      </a:r>
                      <a:r>
                        <a:rPr lang="en-US" sz="1100" dirty="0" err="1">
                          <a:effectLst/>
                        </a:rPr>
                        <a:t>Φtot</a:t>
                      </a:r>
                      <a:endParaRPr lang="nl-BE" sz="1100" dirty="0">
                        <a:effectLst/>
                        <a:latin typeface="Segoe UI"/>
                        <a:ea typeface="Calibri"/>
                        <a:cs typeface="Times New Roman"/>
                      </a:endParaRPr>
                    </a:p>
                  </a:txBody>
                  <a:tcPr marL="68223" marR="68223" marT="0" marB="0" anchor="ctr"/>
                </a:tc>
                <a:tc>
                  <a:txBody>
                    <a:bodyPr/>
                    <a:lstStyle/>
                    <a:p>
                      <a:pPr algn="ctr">
                        <a:spcAft>
                          <a:spcPts val="0"/>
                        </a:spcAft>
                      </a:pPr>
                      <a:r>
                        <a:rPr lang="en-US" sz="1100">
                          <a:effectLst/>
                        </a:rPr>
                        <a:t>n/cm</a:t>
                      </a:r>
                      <a:r>
                        <a:rPr lang="en-US" sz="1100" baseline="30000">
                          <a:effectLst/>
                        </a:rPr>
                        <a:t>2</a:t>
                      </a:r>
                      <a:r>
                        <a:rPr lang="en-US" sz="1100">
                          <a:effectLst/>
                        </a:rPr>
                        <a:t> s</a:t>
                      </a:r>
                      <a:endParaRPr lang="nl-BE" sz="1100">
                        <a:effectLst/>
                        <a:latin typeface="Segoe UI"/>
                        <a:ea typeface="Calibri"/>
                        <a:cs typeface="Times New Roman"/>
                      </a:endParaRPr>
                    </a:p>
                  </a:txBody>
                  <a:tcPr marL="68223" marR="68223" marT="0" marB="0"/>
                </a:tc>
                <a:tc>
                  <a:txBody>
                    <a:bodyPr/>
                    <a:lstStyle/>
                    <a:p>
                      <a:pPr algn="ctr">
                        <a:spcAft>
                          <a:spcPts val="0"/>
                        </a:spcAft>
                      </a:pPr>
                      <a:r>
                        <a:rPr lang="en-US" sz="1100">
                          <a:effectLst/>
                        </a:rPr>
                        <a:t>2.61E+15</a:t>
                      </a:r>
                      <a:endParaRPr lang="nl-BE" sz="1100">
                        <a:effectLst/>
                        <a:latin typeface="Segoe UI"/>
                        <a:ea typeface="Calibri"/>
                        <a:cs typeface="Times New Roman"/>
                      </a:endParaRPr>
                    </a:p>
                  </a:txBody>
                  <a:tcPr marL="68223" marR="68223" marT="0" marB="0"/>
                </a:tc>
                <a:tc>
                  <a:txBody>
                    <a:bodyPr/>
                    <a:lstStyle/>
                    <a:p>
                      <a:pPr algn="ctr">
                        <a:spcAft>
                          <a:spcPts val="0"/>
                        </a:spcAft>
                      </a:pPr>
                      <a:r>
                        <a:rPr lang="nl-BE" sz="1100" dirty="0" err="1" smtClean="0">
                          <a:effectLst/>
                          <a:latin typeface="Segoe UI"/>
                          <a:ea typeface="Calibri"/>
                          <a:cs typeface="Times New Roman"/>
                        </a:rPr>
                        <a:t>3.75E+15</a:t>
                      </a:r>
                      <a:endParaRPr lang="nl-BE" sz="1100" dirty="0">
                        <a:effectLst/>
                        <a:latin typeface="Segoe UI"/>
                        <a:ea typeface="Calibri"/>
                        <a:cs typeface="Times New Roman"/>
                      </a:endParaRPr>
                    </a:p>
                  </a:txBody>
                  <a:tcPr marL="68223" marR="68223" marT="0" marB="0"/>
                </a:tc>
                <a:extLst>
                  <a:ext uri="{0D108BD9-81ED-4DB2-BD59-A6C34878D82A}">
                    <a16:rowId xmlns="" xmlns:a16="http://schemas.microsoft.com/office/drawing/2014/main" val="10009"/>
                  </a:ext>
                </a:extLst>
              </a:tr>
              <a:tr h="271627">
                <a:tc>
                  <a:txBody>
                    <a:bodyPr/>
                    <a:lstStyle/>
                    <a:p>
                      <a:pPr marL="180340" indent="-180340" algn="just">
                        <a:spcAft>
                          <a:spcPts val="0"/>
                        </a:spcAft>
                      </a:pPr>
                      <a:r>
                        <a:rPr lang="en-US" sz="1100">
                          <a:effectLst/>
                        </a:rPr>
                        <a:t>	IPSs in off-central channel</a:t>
                      </a:r>
                      <a:endParaRPr lang="nl-BE" sz="1100">
                        <a:effectLst/>
                        <a:latin typeface="Segoe UI"/>
                        <a:ea typeface="Calibri"/>
                        <a:cs typeface="Times New Roman"/>
                      </a:endParaRPr>
                    </a:p>
                  </a:txBody>
                  <a:tcPr marL="68223" marR="68223" marT="0" marB="0"/>
                </a:tc>
                <a:tc>
                  <a:txBody>
                    <a:bodyPr/>
                    <a:lstStyle/>
                    <a:p>
                      <a:pPr algn="ctr">
                        <a:spcAft>
                          <a:spcPts val="0"/>
                        </a:spcAft>
                      </a:pPr>
                      <a:r>
                        <a:rPr lang="en-US" sz="1100">
                          <a:effectLst/>
                        </a:rPr>
                        <a:t> </a:t>
                      </a:r>
                      <a:endParaRPr lang="nl-BE" sz="1100">
                        <a:effectLst/>
                        <a:latin typeface="Segoe UI"/>
                        <a:ea typeface="Calibri"/>
                        <a:cs typeface="Times New Roman"/>
                      </a:endParaRPr>
                    </a:p>
                  </a:txBody>
                  <a:tcPr marL="68223" marR="68223" marT="0" marB="0"/>
                </a:tc>
                <a:tc>
                  <a:txBody>
                    <a:bodyPr/>
                    <a:lstStyle/>
                    <a:p>
                      <a:pPr algn="ctr">
                        <a:spcAft>
                          <a:spcPts val="0"/>
                        </a:spcAft>
                      </a:pPr>
                      <a:r>
                        <a:rPr lang="en-US" sz="1100">
                          <a:effectLst/>
                        </a:rPr>
                        <a:t> </a:t>
                      </a:r>
                      <a:endParaRPr lang="nl-BE" sz="1100">
                        <a:effectLst/>
                        <a:latin typeface="Segoe UI"/>
                        <a:ea typeface="Calibri"/>
                        <a:cs typeface="Times New Roman"/>
                      </a:endParaRPr>
                    </a:p>
                  </a:txBody>
                  <a:tcPr marL="68223" marR="68223" marT="0" marB="0"/>
                </a:tc>
                <a:tc>
                  <a:txBody>
                    <a:bodyPr/>
                    <a:lstStyle/>
                    <a:p>
                      <a:pPr algn="ctr">
                        <a:spcAft>
                          <a:spcPts val="0"/>
                        </a:spcAft>
                      </a:pPr>
                      <a:endParaRPr lang="nl-BE" sz="1100">
                        <a:effectLst/>
                        <a:latin typeface="Segoe UI"/>
                        <a:ea typeface="Calibri"/>
                        <a:cs typeface="Times New Roman"/>
                      </a:endParaRPr>
                    </a:p>
                  </a:txBody>
                  <a:tcPr marL="68223" marR="68223" marT="0" marB="0"/>
                </a:tc>
                <a:extLst>
                  <a:ext uri="{0D108BD9-81ED-4DB2-BD59-A6C34878D82A}">
                    <a16:rowId xmlns="" xmlns:a16="http://schemas.microsoft.com/office/drawing/2014/main" val="10010"/>
                  </a:ext>
                </a:extLst>
              </a:tr>
              <a:tr h="271627">
                <a:tc>
                  <a:txBody>
                    <a:bodyPr/>
                    <a:lstStyle/>
                    <a:p>
                      <a:pPr marL="540385" indent="-540385" algn="just">
                        <a:spcAft>
                          <a:spcPts val="0"/>
                        </a:spcAft>
                      </a:pPr>
                      <a:r>
                        <a:rPr lang="en-US" sz="1100">
                          <a:effectLst/>
                        </a:rPr>
                        <a:t>	Φ≥ 0.75 MeV</a:t>
                      </a:r>
                      <a:endParaRPr lang="nl-BE" sz="1100">
                        <a:effectLst/>
                        <a:latin typeface="Segoe UI"/>
                        <a:ea typeface="Calibri"/>
                        <a:cs typeface="Times New Roman"/>
                      </a:endParaRPr>
                    </a:p>
                  </a:txBody>
                  <a:tcPr marL="68223" marR="68223" marT="0" marB="0"/>
                </a:tc>
                <a:tc>
                  <a:txBody>
                    <a:bodyPr/>
                    <a:lstStyle/>
                    <a:p>
                      <a:pPr algn="ctr">
                        <a:spcAft>
                          <a:spcPts val="0"/>
                        </a:spcAft>
                      </a:pPr>
                      <a:r>
                        <a:rPr lang="en-US" sz="1100">
                          <a:effectLst/>
                        </a:rPr>
                        <a:t>n/cm</a:t>
                      </a:r>
                      <a:r>
                        <a:rPr lang="en-US" sz="1100" baseline="30000">
                          <a:effectLst/>
                        </a:rPr>
                        <a:t>2</a:t>
                      </a:r>
                      <a:r>
                        <a:rPr lang="en-US" sz="1100">
                          <a:effectLst/>
                        </a:rPr>
                        <a:t> s</a:t>
                      </a:r>
                      <a:endParaRPr lang="nl-BE" sz="1100">
                        <a:effectLst/>
                        <a:latin typeface="Segoe UI"/>
                        <a:ea typeface="Calibri"/>
                        <a:cs typeface="Times New Roman"/>
                      </a:endParaRPr>
                    </a:p>
                  </a:txBody>
                  <a:tcPr marL="68223" marR="68223" marT="0" marB="0"/>
                </a:tc>
                <a:tc>
                  <a:txBody>
                    <a:bodyPr/>
                    <a:lstStyle/>
                    <a:p>
                      <a:pPr algn="ctr">
                        <a:spcAft>
                          <a:spcPts val="0"/>
                        </a:spcAft>
                      </a:pPr>
                      <a:r>
                        <a:rPr lang="en-US" sz="1100">
                          <a:effectLst/>
                        </a:rPr>
                        <a:t>2.56E+14</a:t>
                      </a:r>
                      <a:endParaRPr lang="nl-BE" sz="1100">
                        <a:effectLst/>
                        <a:latin typeface="Segoe UI"/>
                        <a:ea typeface="Calibri"/>
                        <a:cs typeface="Times New Roman"/>
                      </a:endParaRPr>
                    </a:p>
                  </a:txBody>
                  <a:tcPr marL="68223" marR="68223" marT="0" marB="0" anchor="ctr"/>
                </a:tc>
                <a:tc>
                  <a:txBody>
                    <a:bodyPr/>
                    <a:lstStyle/>
                    <a:p>
                      <a:pPr algn="ctr">
                        <a:spcAft>
                          <a:spcPts val="0"/>
                        </a:spcAft>
                      </a:pPr>
                      <a:r>
                        <a:rPr lang="nl-BE" sz="1100" dirty="0" err="1" smtClean="0">
                          <a:effectLst/>
                          <a:latin typeface="Segoe UI"/>
                          <a:ea typeface="Calibri"/>
                          <a:cs typeface="Times New Roman"/>
                        </a:rPr>
                        <a:t>4.2E+14</a:t>
                      </a:r>
                      <a:endParaRPr lang="nl-BE" sz="1100" dirty="0">
                        <a:effectLst/>
                        <a:latin typeface="Segoe UI"/>
                        <a:ea typeface="Calibri"/>
                        <a:cs typeface="Times New Roman"/>
                      </a:endParaRPr>
                    </a:p>
                  </a:txBody>
                  <a:tcPr marL="68223" marR="68223" marT="0" marB="0" anchor="ctr"/>
                </a:tc>
                <a:extLst>
                  <a:ext uri="{0D108BD9-81ED-4DB2-BD59-A6C34878D82A}">
                    <a16:rowId xmlns="" xmlns:a16="http://schemas.microsoft.com/office/drawing/2014/main" val="10011"/>
                  </a:ext>
                </a:extLst>
              </a:tr>
              <a:tr h="271627">
                <a:tc>
                  <a:txBody>
                    <a:bodyPr/>
                    <a:lstStyle/>
                    <a:p>
                      <a:pPr marL="540385" indent="-540385" algn="just">
                        <a:spcAft>
                          <a:spcPts val="0"/>
                        </a:spcAft>
                      </a:pPr>
                      <a:r>
                        <a:rPr lang="en-US" sz="1100" dirty="0">
                          <a:effectLst/>
                        </a:rPr>
                        <a:t>	</a:t>
                      </a:r>
                      <a:r>
                        <a:rPr lang="en-US" sz="1100" dirty="0" err="1">
                          <a:effectLst/>
                        </a:rPr>
                        <a:t>Φtot</a:t>
                      </a:r>
                      <a:endParaRPr lang="nl-BE" sz="1100" dirty="0">
                        <a:effectLst/>
                        <a:latin typeface="Segoe UI"/>
                        <a:ea typeface="Calibri"/>
                        <a:cs typeface="Times New Roman"/>
                      </a:endParaRPr>
                    </a:p>
                  </a:txBody>
                  <a:tcPr marL="68223" marR="68223" marT="0" marB="0"/>
                </a:tc>
                <a:tc>
                  <a:txBody>
                    <a:bodyPr/>
                    <a:lstStyle/>
                    <a:p>
                      <a:pPr algn="ctr">
                        <a:spcAft>
                          <a:spcPts val="0"/>
                        </a:spcAft>
                      </a:pPr>
                      <a:r>
                        <a:rPr lang="en-US" sz="1100" dirty="0">
                          <a:effectLst/>
                        </a:rPr>
                        <a:t>n/</a:t>
                      </a:r>
                      <a:r>
                        <a:rPr lang="en-US" sz="1100" dirty="0" err="1">
                          <a:effectLst/>
                        </a:rPr>
                        <a:t>cm</a:t>
                      </a:r>
                      <a:r>
                        <a:rPr lang="en-US" sz="1100" baseline="30000" dirty="0" err="1">
                          <a:effectLst/>
                        </a:rPr>
                        <a:t>2</a:t>
                      </a:r>
                      <a:r>
                        <a:rPr lang="en-US" sz="1100" dirty="0">
                          <a:effectLst/>
                        </a:rPr>
                        <a:t> s</a:t>
                      </a:r>
                      <a:endParaRPr lang="nl-BE" sz="1100" dirty="0">
                        <a:effectLst/>
                        <a:latin typeface="Segoe UI"/>
                        <a:ea typeface="Calibri"/>
                        <a:cs typeface="Times New Roman"/>
                      </a:endParaRPr>
                    </a:p>
                  </a:txBody>
                  <a:tcPr marL="68223" marR="68223" marT="0" marB="0"/>
                </a:tc>
                <a:tc>
                  <a:txBody>
                    <a:bodyPr/>
                    <a:lstStyle/>
                    <a:p>
                      <a:pPr algn="ctr">
                        <a:spcAft>
                          <a:spcPts val="0"/>
                        </a:spcAft>
                      </a:pPr>
                      <a:r>
                        <a:rPr lang="en-US" sz="1100" dirty="0" err="1">
                          <a:effectLst/>
                        </a:rPr>
                        <a:t>1.75E+15</a:t>
                      </a:r>
                      <a:endParaRPr lang="nl-BE" sz="1100" dirty="0">
                        <a:effectLst/>
                        <a:latin typeface="Segoe UI"/>
                        <a:ea typeface="Calibri"/>
                        <a:cs typeface="Times New Roman"/>
                      </a:endParaRPr>
                    </a:p>
                  </a:txBody>
                  <a:tcPr marL="68223" marR="68223" marT="0" marB="0" anchor="ctr"/>
                </a:tc>
                <a:tc>
                  <a:txBody>
                    <a:bodyPr/>
                    <a:lstStyle/>
                    <a:p>
                      <a:pPr algn="ctr">
                        <a:spcAft>
                          <a:spcPts val="0"/>
                        </a:spcAft>
                      </a:pPr>
                      <a:r>
                        <a:rPr lang="nl-BE" sz="1100" dirty="0" err="1" smtClean="0">
                          <a:effectLst/>
                          <a:latin typeface="Segoe UI"/>
                          <a:ea typeface="Calibri"/>
                          <a:cs typeface="Times New Roman"/>
                        </a:rPr>
                        <a:t>2.6E+15</a:t>
                      </a:r>
                      <a:endParaRPr lang="nl-BE" sz="1100" dirty="0">
                        <a:effectLst/>
                        <a:latin typeface="Segoe UI"/>
                        <a:ea typeface="Calibri"/>
                        <a:cs typeface="Times New Roman"/>
                      </a:endParaRPr>
                    </a:p>
                  </a:txBody>
                  <a:tcPr marL="68223" marR="68223" marT="0" marB="0" anchor="ctr"/>
                </a:tc>
                <a:extLst>
                  <a:ext uri="{0D108BD9-81ED-4DB2-BD59-A6C34878D82A}">
                    <a16:rowId xmlns="" xmlns:a16="http://schemas.microsoft.com/office/drawing/2014/main" val="10012"/>
                  </a:ext>
                </a:extLst>
              </a:tr>
            </a:tbl>
          </a:graphicData>
        </a:graphic>
      </p:graphicFrame>
      <p:pic>
        <p:nvPicPr>
          <p:cNvPr id="4" name="Picture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07741" y="1245907"/>
            <a:ext cx="2444750" cy="2409825"/>
          </a:xfrm>
          <a:prstGeom prst="rect">
            <a:avLst/>
          </a:prstGeom>
          <a:noFill/>
        </p:spPr>
      </p:pic>
      <p:pic>
        <p:nvPicPr>
          <p:cNvPr id="6" name="Picture 2" descr="C:\Users\EMALAMBU\AppData\Local\Microsoft\Windows\Temporary Internet Files\Content.Outlook\T2PQCFQ2\fuelpin_inner_ring.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648" t="10777" r="12963" b="2695"/>
          <a:stretch/>
        </p:blipFill>
        <p:spPr bwMode="auto">
          <a:xfrm>
            <a:off x="6363898" y="4189242"/>
            <a:ext cx="2916555" cy="21666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84713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Radioisotope production </a:t>
            </a:r>
            <a:endParaRPr lang="en-US" dirty="0"/>
          </a:p>
        </p:txBody>
      </p:sp>
      <p:sp>
        <p:nvSpPr>
          <p:cNvPr id="3" name="Content Placeholder 2"/>
          <p:cNvSpPr>
            <a:spLocks noGrp="1"/>
          </p:cNvSpPr>
          <p:nvPr>
            <p:ph idx="1"/>
          </p:nvPr>
        </p:nvSpPr>
        <p:spPr/>
        <p:txBody>
          <a:bodyPr>
            <a:normAutofit/>
          </a:bodyPr>
          <a:lstStyle/>
          <a:p>
            <a:r>
              <a:rPr lang="en-US" sz="1800" dirty="0" err="1" smtClean="0"/>
              <a:t>Mo99</a:t>
            </a:r>
            <a:r>
              <a:rPr lang="en-US" sz="1800" dirty="0" smtClean="0"/>
              <a:t> production</a:t>
            </a:r>
          </a:p>
          <a:p>
            <a:pPr lvl="1"/>
            <a:r>
              <a:rPr lang="en-US" sz="1800" dirty="0" smtClean="0"/>
              <a:t>Fission of U targets</a:t>
            </a:r>
          </a:p>
          <a:p>
            <a:pPr lvl="1"/>
            <a:r>
              <a:rPr lang="en-US" sz="1800" dirty="0" smtClean="0"/>
              <a:t>Moderation needed!</a:t>
            </a:r>
          </a:p>
          <a:p>
            <a:pPr lvl="1"/>
            <a:r>
              <a:rPr lang="en-US" sz="1800" dirty="0" smtClean="0"/>
              <a:t>H</a:t>
            </a:r>
            <a:r>
              <a:rPr lang="en-US" sz="1800" baseline="-25000" dirty="0" smtClean="0"/>
              <a:t>2</a:t>
            </a:r>
            <a:r>
              <a:rPr lang="en-US" sz="1800" dirty="0" smtClean="0"/>
              <a:t>O device</a:t>
            </a:r>
          </a:p>
          <a:p>
            <a:pPr lvl="1"/>
            <a:endParaRPr lang="en-US" sz="1800" dirty="0"/>
          </a:p>
          <a:p>
            <a:pPr lvl="1"/>
            <a:endParaRPr lang="en-US" sz="1800" dirty="0" smtClean="0"/>
          </a:p>
          <a:p>
            <a:pPr lvl="1"/>
            <a:endParaRPr lang="en-US" sz="1800" dirty="0"/>
          </a:p>
          <a:p>
            <a:pPr lvl="1"/>
            <a:endParaRPr lang="en-US" sz="1800" dirty="0" smtClean="0"/>
          </a:p>
          <a:p>
            <a:pPr lvl="1"/>
            <a:endParaRPr lang="en-US" sz="1800" dirty="0"/>
          </a:p>
          <a:p>
            <a:pPr lvl="1"/>
            <a:endParaRPr lang="en-US" sz="1800" dirty="0"/>
          </a:p>
        </p:txBody>
      </p:sp>
      <p:pic>
        <p:nvPicPr>
          <p:cNvPr id="4" name="Picture 3"/>
          <p:cNvPicPr>
            <a:picLocks noChangeAspect="1"/>
          </p:cNvPicPr>
          <p:nvPr/>
        </p:nvPicPr>
        <p:blipFill rotWithShape="1">
          <a:blip r:embed="rId3"/>
          <a:srcRect l="4300" t="5565" r="26902" b="6255"/>
          <a:stretch/>
        </p:blipFill>
        <p:spPr bwMode="auto">
          <a:xfrm>
            <a:off x="7525551" y="1556792"/>
            <a:ext cx="1352657" cy="1339704"/>
          </a:xfrm>
          <a:prstGeom prst="rect">
            <a:avLst/>
          </a:prstGeom>
          <a:ln>
            <a:noFill/>
          </a:ln>
          <a:extLst>
            <a:ext uri="{53640926-AAD7-44D8-BBD7-CCE9431645EC}">
              <a14:shadowObscured xmlns:a14="http://schemas.microsoft.com/office/drawing/2010/main"/>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73852" y="2557506"/>
            <a:ext cx="5719211" cy="3729476"/>
          </a:xfrm>
          <a:prstGeom prst="rect">
            <a:avLst/>
          </a:prstGeom>
          <a:noFill/>
        </p:spPr>
      </p:pic>
      <p:sp>
        <p:nvSpPr>
          <p:cNvPr id="6" name="Rectangle 2"/>
          <p:cNvSpPr>
            <a:spLocks noChangeArrowheads="1"/>
          </p:cNvSpPr>
          <p:nvPr/>
        </p:nvSpPr>
        <p:spPr bwMode="auto">
          <a:xfrm>
            <a:off x="381008" y="-207749"/>
            <a:ext cx="184731"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6398945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Irradiation for fusion-like conditions</a:t>
            </a:r>
            <a:endParaRPr lang="en-US" dirty="0"/>
          </a:p>
        </p:txBody>
      </p:sp>
      <p:sp>
        <p:nvSpPr>
          <p:cNvPr id="3" name="Content Placeholder 2"/>
          <p:cNvSpPr>
            <a:spLocks noGrp="1"/>
          </p:cNvSpPr>
          <p:nvPr>
            <p:ph idx="1"/>
          </p:nvPr>
        </p:nvSpPr>
        <p:spPr/>
        <p:txBody>
          <a:bodyPr>
            <a:normAutofit/>
          </a:bodyPr>
          <a:lstStyle/>
          <a:p>
            <a:r>
              <a:rPr lang="en-US" sz="1800" dirty="0" smtClean="0"/>
              <a:t>Below spallation target</a:t>
            </a:r>
          </a:p>
          <a:p>
            <a:pPr lvl="1"/>
            <a:r>
              <a:rPr lang="en-US" sz="1800" dirty="0" smtClean="0"/>
              <a:t>Very high + hard neutron flux</a:t>
            </a:r>
          </a:p>
          <a:p>
            <a:pPr lvl="1"/>
            <a:r>
              <a:rPr lang="en-US" sz="1800" dirty="0" smtClean="0"/>
              <a:t>Proton flux</a:t>
            </a:r>
          </a:p>
          <a:p>
            <a:pPr lvl="1"/>
            <a:endParaRPr lang="en-US" sz="1800" dirty="0"/>
          </a:p>
          <a:p>
            <a:r>
              <a:rPr lang="en-US" sz="1800" dirty="0" smtClean="0"/>
              <a:t>Irradiation of samples</a:t>
            </a:r>
          </a:p>
          <a:p>
            <a:pPr lvl="1"/>
            <a:r>
              <a:rPr lang="en-US" sz="1800" dirty="0" smtClean="0"/>
              <a:t>High </a:t>
            </a:r>
            <a:r>
              <a:rPr lang="en-US" sz="1800" dirty="0" err="1" smtClean="0"/>
              <a:t>dpa’s</a:t>
            </a:r>
            <a:r>
              <a:rPr lang="en-US" sz="1800" dirty="0" smtClean="0"/>
              <a:t>  &amp; </a:t>
            </a:r>
            <a:r>
              <a:rPr lang="en-US" sz="1800" dirty="0" err="1" smtClean="0"/>
              <a:t>dpa</a:t>
            </a:r>
            <a:r>
              <a:rPr lang="en-US" sz="1800" dirty="0" smtClean="0"/>
              <a:t> rates</a:t>
            </a:r>
          </a:p>
          <a:p>
            <a:pPr lvl="1"/>
            <a:r>
              <a:rPr lang="en-US" sz="1800" dirty="0" smtClean="0"/>
              <a:t>High </a:t>
            </a:r>
            <a:r>
              <a:rPr lang="en-US" sz="1800" dirty="0" err="1" smtClean="0"/>
              <a:t>appmHe</a:t>
            </a:r>
            <a:r>
              <a:rPr lang="en-US" sz="1800" dirty="0" smtClean="0"/>
              <a:t>/</a:t>
            </a:r>
            <a:r>
              <a:rPr lang="en-US" sz="1800" dirty="0" err="1" smtClean="0"/>
              <a:t>dpa</a:t>
            </a:r>
            <a:r>
              <a:rPr lang="en-US" sz="1800" dirty="0" smtClean="0"/>
              <a:t> rates</a:t>
            </a:r>
          </a:p>
          <a:p>
            <a:pPr lvl="1"/>
            <a:endParaRPr lang="en-US" sz="1800" dirty="0"/>
          </a:p>
        </p:txBody>
      </p:sp>
      <p:pic>
        <p:nvPicPr>
          <p:cNvPr id="4" name="Picture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9345" y="3923429"/>
            <a:ext cx="3166428" cy="2298559"/>
          </a:xfrm>
          <a:prstGeom prst="rect">
            <a:avLst/>
          </a:prstGeom>
          <a:noFill/>
        </p:spPr>
      </p:pic>
      <p:grpSp>
        <p:nvGrpSpPr>
          <p:cNvPr id="8" name="Group 7"/>
          <p:cNvGrpSpPr/>
          <p:nvPr/>
        </p:nvGrpSpPr>
        <p:grpSpPr>
          <a:xfrm>
            <a:off x="4291789" y="3213371"/>
            <a:ext cx="5233212" cy="3057525"/>
            <a:chOff x="3561907" y="3800474"/>
            <a:chExt cx="5233212" cy="3057525"/>
          </a:xfrm>
        </p:grpSpPr>
        <p:pic>
          <p:nvPicPr>
            <p:cNvPr id="1027" name="Picture 2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1907" y="3800474"/>
              <a:ext cx="2286000" cy="305752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3584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77786" y="3800474"/>
              <a:ext cx="1685925" cy="3057525"/>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3584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66344" y="3800474"/>
              <a:ext cx="1628775" cy="3057525"/>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Rectangle 4"/>
          <p:cNvSpPr>
            <a:spLocks noChangeArrowheads="1"/>
          </p:cNvSpPr>
          <p:nvPr/>
        </p:nvSpPr>
        <p:spPr bwMode="auto">
          <a:xfrm>
            <a:off x="381008" y="20851"/>
            <a:ext cx="184731"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5"/>
          <p:cNvSpPr>
            <a:spLocks noChangeArrowheads="1"/>
          </p:cNvSpPr>
          <p:nvPr/>
        </p:nvSpPr>
        <p:spPr bwMode="auto">
          <a:xfrm>
            <a:off x="381008" y="944510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fontAlgn="base">
              <a:spcBef>
                <a:spcPct val="0"/>
              </a:spcBef>
              <a:spcAft>
                <a:spcPct val="0"/>
              </a:spcAft>
            </a:pPr>
            <a:endParaRPr lang="nl-BE" altLang="nl-BE" sz="1800">
              <a:latin typeface="Arial" pitchFamily="34" charset="0"/>
              <a:cs typeface="Arial" pitchFamily="34" charset="0"/>
            </a:endParaRPr>
          </a:p>
        </p:txBody>
      </p:sp>
    </p:spTree>
    <p:extLst>
      <p:ext uri="{BB962C8B-B14F-4D97-AF65-F5344CB8AC3E}">
        <p14:creationId xmlns:p14="http://schemas.microsoft.com/office/powerpoint/2010/main" val="27706614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Damage of W samples</a:t>
            </a:r>
            <a:endParaRPr lang="nl-BE" dirty="0"/>
          </a:p>
        </p:txBody>
      </p:sp>
      <mc:AlternateContent xmlns:mc="http://schemas.openxmlformats.org/markup-compatibility/2006" xmlns:a14="http://schemas.microsoft.com/office/drawing/2010/main">
        <mc:Choice Requires="a14">
          <p:sp>
            <p:nvSpPr>
              <p:cNvPr id="4" name="Content Placeholder 2"/>
              <p:cNvSpPr>
                <a:spLocks noGrp="1"/>
              </p:cNvSpPr>
              <p:nvPr>
                <p:ph idx="1"/>
              </p:nvPr>
            </p:nvSpPr>
            <p:spPr>
              <a:xfrm>
                <a:off x="99277" y="1067295"/>
                <a:ext cx="9618034" cy="3339242"/>
              </a:xfrm>
            </p:spPr>
            <p:txBody>
              <a:bodyPr/>
              <a:lstStyle/>
              <a:p>
                <a:r>
                  <a:rPr lang="en-US" sz="1800" dirty="0" smtClean="0"/>
                  <a:t>Candidate material for DEMO </a:t>
                </a:r>
                <a:r>
                  <a:rPr lang="en-US" sz="1800" dirty="0" err="1" smtClean="0"/>
                  <a:t>divertor</a:t>
                </a:r>
                <a:endParaRPr lang="en-US" sz="1800" dirty="0" smtClean="0"/>
              </a:p>
              <a:p>
                <a:r>
                  <a:rPr lang="en-US" sz="1800" dirty="0" smtClean="0"/>
                  <a:t>Transmutation of W into Re and </a:t>
                </a:r>
                <a:r>
                  <a:rPr lang="en-US" sz="1800" dirty="0" err="1" smtClean="0"/>
                  <a:t>Os</a:t>
                </a:r>
                <a:r>
                  <a:rPr lang="en-US" sz="1800" dirty="0" smtClean="0"/>
                  <a:t> affects more the mechanical properties than He production because:</a:t>
                </a:r>
              </a:p>
              <a:p>
                <a:pPr marL="1080000">
                  <a:buFont typeface="Courier New" panose="02070309020205020404" pitchFamily="49" charset="0"/>
                  <a:buChar char="o"/>
                </a:pPr>
                <a:r>
                  <a:rPr lang="en-US" sz="1800" dirty="0" smtClean="0"/>
                  <a:t>He production cross section is much less than for Fe</a:t>
                </a:r>
              </a:p>
              <a:p>
                <a:pPr marL="1080000">
                  <a:buFont typeface="Courier New" panose="02070309020205020404" pitchFamily="49" charset="0"/>
                  <a:buChar char="o"/>
                </a:pPr>
                <a:r>
                  <a:rPr lang="en-US" sz="1800" dirty="0" smtClean="0"/>
                  <a:t>Re and </a:t>
                </a:r>
                <a:r>
                  <a:rPr lang="en-US" sz="1800" dirty="0" err="1" smtClean="0"/>
                  <a:t>Os</a:t>
                </a:r>
                <a:r>
                  <a:rPr lang="en-US" sz="1800" dirty="0" smtClean="0"/>
                  <a:t> segregate and precipitate on radiation defects</a:t>
                </a:r>
              </a:p>
              <a:p>
                <a:r>
                  <a:rPr lang="en-US" sz="1800" dirty="0" smtClean="0"/>
                  <a:t>Re and </a:t>
                </a:r>
                <a:r>
                  <a:rPr lang="en-US" sz="1800" dirty="0" err="1" smtClean="0"/>
                  <a:t>Os</a:t>
                </a:r>
                <a:r>
                  <a:rPr lang="en-US" sz="1800" dirty="0" smtClean="0"/>
                  <a:t> are produced by neutron capture and (</a:t>
                </a:r>
                <a:r>
                  <a:rPr lang="en-US" sz="1800" dirty="0" err="1" smtClean="0"/>
                  <a:t>n,2n</a:t>
                </a:r>
                <a:r>
                  <a:rPr lang="en-US" sz="1800" dirty="0" smtClean="0"/>
                  <a:t>) reactions: </a:t>
                </a:r>
              </a:p>
              <a:p>
                <a:pPr marL="0" indent="0">
                  <a:buNone/>
                </a:pPr>
                <a14:m>
                  <m:oMathPara xmlns:m="http://schemas.openxmlformats.org/officeDocument/2006/math">
                    <m:oMathParaPr>
                      <m:jc m:val="centerGroup"/>
                    </m:oMathParaPr>
                    <m:oMath xmlns:m="http://schemas.openxmlformats.org/officeDocument/2006/math">
                      <m:sPre>
                        <m:sPrePr>
                          <m:ctrlPr>
                            <a:rPr lang="en-US" sz="1800" i="1">
                              <a:latin typeface="Cambria Math"/>
                            </a:rPr>
                          </m:ctrlPr>
                        </m:sPrePr>
                        <m:sub/>
                        <m:sup>
                          <m:r>
                            <a:rPr lang="nl-BE" sz="1800" i="1">
                              <a:latin typeface="Cambria Math"/>
                            </a:rPr>
                            <m:t>186</m:t>
                          </m:r>
                        </m:sup>
                        <m:e>
                          <m:r>
                            <a:rPr lang="nl-BE" sz="1800" i="1">
                              <a:latin typeface="Cambria Math"/>
                            </a:rPr>
                            <m:t>𝑊</m:t>
                          </m:r>
                          <m:d>
                            <m:dPr>
                              <m:ctrlPr>
                                <a:rPr lang="nl-BE" sz="1800" i="1">
                                  <a:latin typeface="Cambria Math"/>
                                </a:rPr>
                              </m:ctrlPr>
                            </m:dPr>
                            <m:e>
                              <m:r>
                                <a:rPr lang="nl-BE" sz="1800" i="1">
                                  <a:latin typeface="Cambria Math"/>
                                </a:rPr>
                                <m:t>𝑛</m:t>
                              </m:r>
                              <m:r>
                                <a:rPr lang="nl-BE" sz="1800" i="1">
                                  <a:latin typeface="Cambria Math"/>
                                </a:rPr>
                                <m:t>,</m:t>
                              </m:r>
                              <m:r>
                                <a:rPr lang="nl-BE" sz="1800" i="1">
                                  <a:latin typeface="Cambria Math"/>
                                  <a:ea typeface="Cambria Math"/>
                                </a:rPr>
                                <m:t>𝛾</m:t>
                              </m:r>
                            </m:e>
                          </m:d>
                        </m:e>
                      </m:sPre>
                      <m:sPre>
                        <m:sPrePr>
                          <m:ctrlPr>
                            <a:rPr lang="en-US" sz="1800" i="1">
                              <a:latin typeface="Cambria Math"/>
                            </a:rPr>
                          </m:ctrlPr>
                        </m:sPrePr>
                        <m:sub/>
                        <m:sup>
                          <m:r>
                            <a:rPr lang="nl-BE" sz="1800" i="1">
                              <a:latin typeface="Cambria Math"/>
                            </a:rPr>
                            <m:t>187</m:t>
                          </m:r>
                        </m:sup>
                        <m:e>
                          <m:r>
                            <a:rPr lang="nl-BE" sz="1800" i="1">
                              <a:latin typeface="Cambria Math"/>
                            </a:rPr>
                            <m:t>𝑊</m:t>
                          </m:r>
                          <m:r>
                            <a:rPr lang="nl-BE" sz="1800" i="1">
                              <a:latin typeface="Cambria Math"/>
                              <a:ea typeface="Cambria Math"/>
                            </a:rPr>
                            <m:t>→</m:t>
                          </m:r>
                          <m:d>
                            <m:dPr>
                              <m:ctrlPr>
                                <a:rPr lang="nl-BE" sz="1800" i="1">
                                  <a:latin typeface="Cambria Math"/>
                                  <a:ea typeface="Cambria Math"/>
                                </a:rPr>
                              </m:ctrlPr>
                            </m:dPr>
                            <m:e>
                              <m:sSup>
                                <m:sSupPr>
                                  <m:ctrlPr>
                                    <a:rPr lang="nl-BE" sz="1800" i="1">
                                      <a:latin typeface="Cambria Math"/>
                                      <a:ea typeface="Cambria Math"/>
                                    </a:rPr>
                                  </m:ctrlPr>
                                </m:sSupPr>
                                <m:e>
                                  <m:r>
                                    <a:rPr lang="nl-BE" sz="1800" i="1">
                                      <a:latin typeface="Cambria Math"/>
                                      <a:ea typeface="Cambria Math"/>
                                    </a:rPr>
                                    <m:t>𝛽</m:t>
                                  </m:r>
                                </m:e>
                                <m:sup>
                                  <m:r>
                                    <a:rPr lang="nl-BE" sz="1800" i="1">
                                      <a:latin typeface="Cambria Math"/>
                                      <a:ea typeface="Cambria Math"/>
                                    </a:rPr>
                                    <m:t>−</m:t>
                                  </m:r>
                                </m:sup>
                              </m:sSup>
                            </m:e>
                          </m:d>
                        </m:e>
                      </m:sPre>
                      <m:sPre>
                        <m:sPrePr>
                          <m:ctrlPr>
                            <a:rPr lang="en-US" sz="1800" i="1">
                              <a:latin typeface="Cambria Math"/>
                            </a:rPr>
                          </m:ctrlPr>
                        </m:sPrePr>
                        <m:sub/>
                        <m:sup>
                          <m:r>
                            <a:rPr lang="nl-BE" sz="1800" i="1">
                              <a:latin typeface="Cambria Math"/>
                            </a:rPr>
                            <m:t>187</m:t>
                          </m:r>
                        </m:sup>
                        <m:e>
                          <m:r>
                            <a:rPr lang="nl-BE" sz="1800" i="1">
                              <a:latin typeface="Cambria Math"/>
                            </a:rPr>
                            <m:t>𝑅𝑒</m:t>
                          </m:r>
                          <m:d>
                            <m:dPr>
                              <m:begChr m:val="{"/>
                              <m:endChr m:val=""/>
                              <m:ctrlPr>
                                <a:rPr lang="nl-BE" sz="1800" i="1">
                                  <a:latin typeface="Cambria Math"/>
                                </a:rPr>
                              </m:ctrlPr>
                            </m:dPr>
                            <m:e>
                              <m:eqArr>
                                <m:eqArrPr>
                                  <m:ctrlPr>
                                    <a:rPr lang="nl-BE" sz="1800" i="1">
                                      <a:latin typeface="Cambria Math"/>
                                    </a:rPr>
                                  </m:ctrlPr>
                                </m:eqArrPr>
                                <m:e>
                                  <m:d>
                                    <m:dPr>
                                      <m:ctrlPr>
                                        <a:rPr lang="nl-BE" sz="1800" i="1">
                                          <a:latin typeface="Cambria Math"/>
                                        </a:rPr>
                                      </m:ctrlPr>
                                    </m:dPr>
                                    <m:e>
                                      <m:r>
                                        <a:rPr lang="nl-BE" sz="1800" i="1">
                                          <a:latin typeface="Cambria Math"/>
                                        </a:rPr>
                                        <m:t>𝑛</m:t>
                                      </m:r>
                                      <m:r>
                                        <a:rPr lang="nl-BE" sz="1800" i="1">
                                          <a:latin typeface="Cambria Math"/>
                                        </a:rPr>
                                        <m:t>,</m:t>
                                      </m:r>
                                      <m:r>
                                        <a:rPr lang="nl-BE" sz="1800" i="1">
                                          <a:latin typeface="Cambria Math"/>
                                          <a:ea typeface="Cambria Math"/>
                                        </a:rPr>
                                        <m:t>𝛾</m:t>
                                      </m:r>
                                    </m:e>
                                  </m:d>
                                  <m:sPre>
                                    <m:sPrePr>
                                      <m:ctrlPr>
                                        <a:rPr lang="nl-BE" sz="1800" i="1">
                                          <a:latin typeface="Cambria Math"/>
                                        </a:rPr>
                                      </m:ctrlPr>
                                    </m:sPrePr>
                                    <m:sub/>
                                    <m:sup>
                                      <m:r>
                                        <a:rPr lang="nl-BE" sz="1800" i="1">
                                          <a:latin typeface="Cambria Math"/>
                                        </a:rPr>
                                        <m:t>188</m:t>
                                      </m:r>
                                      <m:r>
                                        <a:rPr lang="nl-BE" sz="1800" i="1">
                                          <a:latin typeface="Cambria Math"/>
                                        </a:rPr>
                                        <m:t>𝑚</m:t>
                                      </m:r>
                                    </m:sup>
                                    <m:e>
                                      <m:r>
                                        <a:rPr lang="nl-BE" sz="1800" i="1">
                                          <a:latin typeface="Cambria Math"/>
                                        </a:rPr>
                                        <m:t>𝑅𝑒</m:t>
                                      </m:r>
                                      <m:r>
                                        <a:rPr lang="nl-BE" sz="1800" i="1">
                                          <a:latin typeface="Cambria Math"/>
                                          <a:ea typeface="Cambria Math"/>
                                        </a:rPr>
                                        <m:t>→</m:t>
                                      </m:r>
                                      <m:d>
                                        <m:dPr>
                                          <m:ctrlPr>
                                            <a:rPr lang="nl-BE" sz="1800" i="1">
                                              <a:latin typeface="Cambria Math"/>
                                              <a:ea typeface="Cambria Math"/>
                                            </a:rPr>
                                          </m:ctrlPr>
                                        </m:dPr>
                                        <m:e>
                                          <m:r>
                                            <a:rPr lang="nl-BE" sz="1800" i="1">
                                              <a:latin typeface="Cambria Math"/>
                                              <a:ea typeface="Cambria Math"/>
                                            </a:rPr>
                                            <m:t>𝛾</m:t>
                                          </m:r>
                                        </m:e>
                                      </m:d>
                                      <m:sPre>
                                        <m:sPrePr>
                                          <m:ctrlPr>
                                            <a:rPr lang="nl-BE" sz="1800" i="1">
                                              <a:latin typeface="Cambria Math"/>
                                              <a:ea typeface="Cambria Math"/>
                                            </a:rPr>
                                          </m:ctrlPr>
                                        </m:sPrePr>
                                        <m:sub/>
                                        <m:sup>
                                          <m:r>
                                            <a:rPr lang="nl-BE" sz="1800" i="1">
                                              <a:latin typeface="Cambria Math"/>
                                            </a:rPr>
                                            <m:t>188</m:t>
                                          </m:r>
                                        </m:sup>
                                        <m:e>
                                          <m:r>
                                            <a:rPr lang="nl-BE" sz="1800" i="1">
                                              <a:latin typeface="Cambria Math"/>
                                            </a:rPr>
                                            <m:t>𝑅𝑒</m:t>
                                          </m:r>
                                          <m:r>
                                            <a:rPr lang="nl-BE" sz="1800" i="1">
                                              <a:latin typeface="Cambria Math"/>
                                              <a:ea typeface="Cambria Math"/>
                                            </a:rPr>
                                            <m:t>→</m:t>
                                          </m:r>
                                          <m:d>
                                            <m:dPr>
                                              <m:ctrlPr>
                                                <a:rPr lang="nl-BE" sz="1800" i="1">
                                                  <a:latin typeface="Cambria Math"/>
                                                  <a:ea typeface="Cambria Math"/>
                                                </a:rPr>
                                              </m:ctrlPr>
                                            </m:dPr>
                                            <m:e>
                                              <m:r>
                                                <a:rPr lang="nl-BE" sz="1800" i="1">
                                                  <a:latin typeface="Cambria Math"/>
                                                  <a:ea typeface="Cambria Math"/>
                                                </a:rPr>
                                                <m:t>𝛽</m:t>
                                              </m:r>
                                            </m:e>
                                          </m:d>
                                          <m:sPre>
                                            <m:sPrePr>
                                              <m:ctrlPr>
                                                <a:rPr lang="nl-BE" sz="1800" i="1">
                                                  <a:latin typeface="Cambria Math"/>
                                                  <a:ea typeface="Cambria Math"/>
                                                </a:rPr>
                                              </m:ctrlPr>
                                            </m:sPrePr>
                                            <m:sub/>
                                            <m:sup>
                                              <m:r>
                                                <a:rPr lang="nl-BE" sz="1800" i="1">
                                                  <a:latin typeface="Cambria Math"/>
                                                </a:rPr>
                                                <m:t>188</m:t>
                                              </m:r>
                                            </m:sup>
                                            <m:e>
                                              <m:r>
                                                <a:rPr lang="nl-BE" sz="1800" i="1">
                                                  <a:latin typeface="Cambria Math"/>
                                                </a:rPr>
                                                <m:t>𝑂𝑠</m:t>
                                              </m:r>
                                            </m:e>
                                          </m:sPre>
                                        </m:e>
                                      </m:sPre>
                                    </m:e>
                                  </m:sPre>
                                </m:e>
                                <m:e>
                                  <m:d>
                                    <m:dPr>
                                      <m:ctrlPr>
                                        <a:rPr lang="en-US" sz="1800" i="1">
                                          <a:latin typeface="Cambria Math"/>
                                        </a:rPr>
                                      </m:ctrlPr>
                                    </m:dPr>
                                    <m:e>
                                      <m:r>
                                        <a:rPr lang="nl-BE" sz="1800" i="1">
                                          <a:latin typeface="Cambria Math"/>
                                        </a:rPr>
                                        <m:t>𝑛</m:t>
                                      </m:r>
                                      <m:r>
                                        <a:rPr lang="nl-BE" sz="1800" i="1">
                                          <a:latin typeface="Cambria Math"/>
                                        </a:rPr>
                                        <m:t>,2</m:t>
                                      </m:r>
                                      <m:r>
                                        <a:rPr lang="nl-BE" sz="1800" i="1">
                                          <a:latin typeface="Cambria Math"/>
                                        </a:rPr>
                                        <m:t>𝑛</m:t>
                                      </m:r>
                                    </m:e>
                                  </m:d>
                                  <m:sPre>
                                    <m:sPrePr>
                                      <m:ctrlPr>
                                        <a:rPr lang="en-US" sz="1800" i="1">
                                          <a:latin typeface="Cambria Math"/>
                                        </a:rPr>
                                      </m:ctrlPr>
                                    </m:sPrePr>
                                    <m:sub/>
                                    <m:sup>
                                      <m:r>
                                        <a:rPr lang="nl-BE" sz="1800" i="1">
                                          <a:latin typeface="Cambria Math"/>
                                        </a:rPr>
                                        <m:t>186</m:t>
                                      </m:r>
                                    </m:sup>
                                    <m:e>
                                      <m:r>
                                        <a:rPr lang="nl-BE" sz="1800" i="1">
                                          <a:latin typeface="Cambria Math"/>
                                        </a:rPr>
                                        <m:t>𝑅𝑒</m:t>
                                      </m:r>
                                      <m:r>
                                        <a:rPr lang="nl-BE" sz="1800" i="1">
                                          <a:latin typeface="Cambria Math"/>
                                          <a:ea typeface="Cambria Math"/>
                                        </a:rPr>
                                        <m:t>→</m:t>
                                      </m:r>
                                      <m:d>
                                        <m:dPr>
                                          <m:ctrlPr>
                                            <a:rPr lang="nl-BE" sz="1800" i="1">
                                              <a:latin typeface="Cambria Math"/>
                                              <a:ea typeface="Cambria Math"/>
                                            </a:rPr>
                                          </m:ctrlPr>
                                        </m:dPr>
                                        <m:e>
                                          <m:sSup>
                                            <m:sSupPr>
                                              <m:ctrlPr>
                                                <a:rPr lang="nl-BE" sz="1800" i="1">
                                                  <a:latin typeface="Cambria Math"/>
                                                  <a:ea typeface="Cambria Math"/>
                                                </a:rPr>
                                              </m:ctrlPr>
                                            </m:sSupPr>
                                            <m:e>
                                              <m:r>
                                                <a:rPr lang="nl-BE" sz="1800" i="1">
                                                  <a:latin typeface="Cambria Math"/>
                                                  <a:ea typeface="Cambria Math"/>
                                                </a:rPr>
                                                <m:t>𝛽</m:t>
                                              </m:r>
                                            </m:e>
                                            <m:sup>
                                              <m:r>
                                                <a:rPr lang="nl-BE" sz="1800" i="1">
                                                  <a:latin typeface="Cambria Math"/>
                                                  <a:ea typeface="Cambria Math"/>
                                                </a:rPr>
                                                <m:t>−</m:t>
                                              </m:r>
                                            </m:sup>
                                          </m:sSup>
                                        </m:e>
                                      </m:d>
                                    </m:e>
                                  </m:sPre>
                                  <m:sPre>
                                    <m:sPrePr>
                                      <m:ctrlPr>
                                        <a:rPr lang="en-US" sz="1800" i="1">
                                          <a:latin typeface="Cambria Math"/>
                                        </a:rPr>
                                      </m:ctrlPr>
                                    </m:sPrePr>
                                    <m:sub/>
                                    <m:sup>
                                      <m:r>
                                        <a:rPr lang="nl-BE" sz="1800" i="1">
                                          <a:latin typeface="Cambria Math"/>
                                        </a:rPr>
                                        <m:t>186</m:t>
                                      </m:r>
                                    </m:sup>
                                    <m:e>
                                      <m:r>
                                        <a:rPr lang="nl-BE" sz="1800" i="1">
                                          <a:latin typeface="Cambria Math"/>
                                        </a:rPr>
                                        <m:t>𝑂𝑠</m:t>
                                      </m:r>
                                    </m:e>
                                  </m:sPre>
                                </m:e>
                              </m:eqArr>
                            </m:e>
                          </m:d>
                        </m:e>
                      </m:sPre>
                    </m:oMath>
                  </m:oMathPara>
                </a14:m>
                <a:endParaRPr lang="en-US" sz="1800" dirty="0"/>
              </a:p>
              <a:p>
                <a:pPr marL="0" indent="0">
                  <a:buNone/>
                </a:pPr>
                <a14:m>
                  <m:oMathPara xmlns:m="http://schemas.openxmlformats.org/officeDocument/2006/math">
                    <m:oMathParaPr>
                      <m:jc m:val="centerGroup"/>
                    </m:oMathParaPr>
                    <m:oMath xmlns:m="http://schemas.openxmlformats.org/officeDocument/2006/math">
                      <m:sPre>
                        <m:sPrePr>
                          <m:ctrlPr>
                            <a:rPr lang="en-US" sz="1800" i="1">
                              <a:latin typeface="Cambria Math"/>
                            </a:rPr>
                          </m:ctrlPr>
                        </m:sPrePr>
                        <m:sub/>
                        <m:sup>
                          <m:r>
                            <a:rPr lang="nl-BE" sz="1800" i="1">
                              <a:latin typeface="Cambria Math"/>
                            </a:rPr>
                            <m:t>184</m:t>
                          </m:r>
                        </m:sup>
                        <m:e>
                          <m:r>
                            <a:rPr lang="nl-BE" sz="1800" i="1">
                              <a:latin typeface="Cambria Math"/>
                            </a:rPr>
                            <m:t>𝑊</m:t>
                          </m:r>
                          <m:d>
                            <m:dPr>
                              <m:ctrlPr>
                                <a:rPr lang="nl-BE" sz="1800" i="1">
                                  <a:latin typeface="Cambria Math"/>
                                </a:rPr>
                              </m:ctrlPr>
                            </m:dPr>
                            <m:e>
                              <m:r>
                                <a:rPr lang="nl-BE" sz="1800" i="1">
                                  <a:latin typeface="Cambria Math"/>
                                </a:rPr>
                                <m:t>𝑛</m:t>
                              </m:r>
                              <m:r>
                                <a:rPr lang="nl-BE" sz="1800" i="1">
                                  <a:latin typeface="Cambria Math"/>
                                </a:rPr>
                                <m:t>,</m:t>
                              </m:r>
                              <m:r>
                                <a:rPr lang="nl-BE" sz="1800" i="1">
                                  <a:latin typeface="Cambria Math"/>
                                  <a:ea typeface="Cambria Math"/>
                                </a:rPr>
                                <m:t>𝛾</m:t>
                              </m:r>
                            </m:e>
                          </m:d>
                        </m:e>
                      </m:sPre>
                      <m:sPre>
                        <m:sPrePr>
                          <m:ctrlPr>
                            <a:rPr lang="en-US" sz="1800" i="1">
                              <a:latin typeface="Cambria Math"/>
                            </a:rPr>
                          </m:ctrlPr>
                        </m:sPrePr>
                        <m:sub/>
                        <m:sup>
                          <m:r>
                            <a:rPr lang="nl-BE" sz="1800" i="1">
                              <a:latin typeface="Cambria Math"/>
                            </a:rPr>
                            <m:t>185</m:t>
                          </m:r>
                        </m:sup>
                        <m:e>
                          <m:r>
                            <a:rPr lang="nl-BE" sz="1800" i="1">
                              <a:latin typeface="Cambria Math"/>
                            </a:rPr>
                            <m:t>𝑊</m:t>
                          </m:r>
                          <m:r>
                            <a:rPr lang="nl-BE" sz="1800" i="1">
                              <a:latin typeface="Cambria Math"/>
                              <a:ea typeface="Cambria Math"/>
                            </a:rPr>
                            <m:t>→</m:t>
                          </m:r>
                          <m:d>
                            <m:dPr>
                              <m:ctrlPr>
                                <a:rPr lang="nl-BE" sz="1800" i="1">
                                  <a:latin typeface="Cambria Math"/>
                                  <a:ea typeface="Cambria Math"/>
                                </a:rPr>
                              </m:ctrlPr>
                            </m:dPr>
                            <m:e>
                              <m:sSup>
                                <m:sSupPr>
                                  <m:ctrlPr>
                                    <a:rPr lang="nl-BE" sz="1800" i="1">
                                      <a:latin typeface="Cambria Math"/>
                                      <a:ea typeface="Cambria Math"/>
                                    </a:rPr>
                                  </m:ctrlPr>
                                </m:sSupPr>
                                <m:e>
                                  <m:r>
                                    <a:rPr lang="nl-BE" sz="1800" i="1">
                                      <a:latin typeface="Cambria Math"/>
                                      <a:ea typeface="Cambria Math"/>
                                    </a:rPr>
                                    <m:t>𝛽</m:t>
                                  </m:r>
                                </m:e>
                                <m:sup>
                                  <m:r>
                                    <a:rPr lang="nl-BE" sz="1800" i="1">
                                      <a:latin typeface="Cambria Math"/>
                                      <a:ea typeface="Cambria Math"/>
                                    </a:rPr>
                                    <m:t>−</m:t>
                                  </m:r>
                                </m:sup>
                              </m:sSup>
                            </m:e>
                          </m:d>
                        </m:e>
                      </m:sPre>
                      <m:sPre>
                        <m:sPrePr>
                          <m:ctrlPr>
                            <a:rPr lang="en-US" sz="1800" i="1">
                              <a:latin typeface="Cambria Math"/>
                            </a:rPr>
                          </m:ctrlPr>
                        </m:sPrePr>
                        <m:sub/>
                        <m:sup>
                          <m:r>
                            <a:rPr lang="nl-BE" sz="1800" i="1">
                              <a:latin typeface="Cambria Math"/>
                            </a:rPr>
                            <m:t>185</m:t>
                          </m:r>
                        </m:sup>
                        <m:e>
                          <m:r>
                            <a:rPr lang="nl-BE" sz="1800" i="1">
                              <a:latin typeface="Cambria Math"/>
                            </a:rPr>
                            <m:t>𝑅𝑒</m:t>
                          </m:r>
                          <m:d>
                            <m:dPr>
                              <m:ctrlPr>
                                <a:rPr lang="nl-BE" sz="1800" i="1">
                                  <a:latin typeface="Cambria Math"/>
                                </a:rPr>
                              </m:ctrlPr>
                            </m:dPr>
                            <m:e>
                              <m:r>
                                <a:rPr lang="nl-BE" sz="1800" i="1">
                                  <a:latin typeface="Cambria Math"/>
                                </a:rPr>
                                <m:t>𝑛</m:t>
                              </m:r>
                              <m:r>
                                <a:rPr lang="nl-BE" sz="1800" i="1">
                                  <a:latin typeface="Cambria Math"/>
                                </a:rPr>
                                <m:t>,</m:t>
                              </m:r>
                              <m:r>
                                <a:rPr lang="nl-BE" sz="1800" i="1">
                                  <a:latin typeface="Cambria Math"/>
                                  <a:ea typeface="Cambria Math"/>
                                </a:rPr>
                                <m:t>𝛾</m:t>
                              </m:r>
                            </m:e>
                          </m:d>
                          <m:sPre>
                            <m:sPrePr>
                              <m:ctrlPr>
                                <a:rPr lang="nl-BE" sz="1800" i="1">
                                  <a:latin typeface="Cambria Math"/>
                                </a:rPr>
                              </m:ctrlPr>
                            </m:sPrePr>
                            <m:sub/>
                            <m:sup>
                              <m:r>
                                <a:rPr lang="nl-BE" sz="1800" i="1">
                                  <a:latin typeface="Cambria Math"/>
                                </a:rPr>
                                <m:t>186</m:t>
                              </m:r>
                            </m:sup>
                            <m:e>
                              <m:r>
                                <a:rPr lang="nl-BE" sz="1800" i="1">
                                  <a:latin typeface="Cambria Math"/>
                                </a:rPr>
                                <m:t>𝑅𝑒</m:t>
                              </m:r>
                              <m:r>
                                <a:rPr lang="nl-BE" sz="1800" i="1">
                                  <a:latin typeface="Cambria Math"/>
                                  <a:ea typeface="Cambria Math"/>
                                </a:rPr>
                                <m:t>→</m:t>
                              </m:r>
                              <m:d>
                                <m:dPr>
                                  <m:ctrlPr>
                                    <a:rPr lang="nl-BE" sz="1800" i="1">
                                      <a:latin typeface="Cambria Math"/>
                                      <a:ea typeface="Cambria Math"/>
                                    </a:rPr>
                                  </m:ctrlPr>
                                </m:dPr>
                                <m:e>
                                  <m:sSup>
                                    <m:sSupPr>
                                      <m:ctrlPr>
                                        <a:rPr lang="nl-BE" sz="1800" i="1">
                                          <a:latin typeface="Cambria Math"/>
                                          <a:ea typeface="Cambria Math"/>
                                        </a:rPr>
                                      </m:ctrlPr>
                                    </m:sSupPr>
                                    <m:e>
                                      <m:r>
                                        <a:rPr lang="nl-BE" sz="1800" i="1">
                                          <a:latin typeface="Cambria Math"/>
                                          <a:ea typeface="Cambria Math"/>
                                        </a:rPr>
                                        <m:t>𝛽</m:t>
                                      </m:r>
                                    </m:e>
                                    <m:sup>
                                      <m:r>
                                        <a:rPr lang="nl-BE" sz="1800" i="1">
                                          <a:latin typeface="Cambria Math"/>
                                          <a:ea typeface="Cambria Math"/>
                                        </a:rPr>
                                        <m:t>−</m:t>
                                      </m:r>
                                    </m:sup>
                                  </m:sSup>
                                </m:e>
                              </m:d>
                              <m:sPre>
                                <m:sPrePr>
                                  <m:ctrlPr>
                                    <a:rPr lang="nl-BE" sz="1800" i="1">
                                      <a:latin typeface="Cambria Math"/>
                                      <a:ea typeface="Cambria Math"/>
                                    </a:rPr>
                                  </m:ctrlPr>
                                </m:sPrePr>
                                <m:sub/>
                                <m:sup>
                                  <m:r>
                                    <a:rPr lang="nl-BE" sz="1800" i="1">
                                      <a:latin typeface="Cambria Math"/>
                                    </a:rPr>
                                    <m:t>186</m:t>
                                  </m:r>
                                </m:sup>
                                <m:e>
                                  <m:r>
                                    <a:rPr lang="nl-BE" sz="1800" i="1">
                                      <a:latin typeface="Cambria Math"/>
                                    </a:rPr>
                                    <m:t>𝑂𝑠</m:t>
                                  </m:r>
                                </m:e>
                              </m:sPre>
                            </m:e>
                          </m:sPre>
                        </m:e>
                      </m:sPre>
                    </m:oMath>
                  </m:oMathPara>
                </a14:m>
                <a:endParaRPr lang="en-US" sz="1800" dirty="0" smtClean="0"/>
              </a:p>
            </p:txBody>
          </p:sp>
        </mc:Choice>
        <mc:Fallback xmlns="">
          <p:sp>
            <p:nvSpPr>
              <p:cNvPr id="4" name="Content Placeholder 2"/>
              <p:cNvSpPr>
                <a:spLocks noGrp="1" noRot="1" noChangeAspect="1" noMove="1" noResize="1" noEditPoints="1" noAdjustHandles="1" noChangeArrowheads="1" noChangeShapeType="1" noTextEdit="1"/>
              </p:cNvSpPr>
              <p:nvPr>
                <p:ph idx="1"/>
              </p:nvPr>
            </p:nvSpPr>
            <p:spPr>
              <a:xfrm>
                <a:off x="99277" y="1067295"/>
                <a:ext cx="9618034" cy="3339242"/>
              </a:xfrm>
              <a:blipFill rotWithShape="1">
                <a:blip r:embed="rId3"/>
                <a:stretch>
                  <a:fillRect l="-507" t="-912"/>
                </a:stretch>
              </a:blipFill>
            </p:spPr>
            <p:txBody>
              <a:bodyPr/>
              <a:lstStyle/>
              <a:p>
                <a:r>
                  <a:rPr lang="nl-BE">
                    <a:noFill/>
                  </a:rPr>
                  <a:t> </a:t>
                </a:r>
              </a:p>
            </p:txBody>
          </p:sp>
        </mc:Fallback>
      </mc:AlternateContent>
      <p:sp>
        <p:nvSpPr>
          <p:cNvPr id="6" name="TextBox 5"/>
          <p:cNvSpPr txBox="1"/>
          <p:nvPr/>
        </p:nvSpPr>
        <p:spPr>
          <a:xfrm>
            <a:off x="124553" y="4505198"/>
            <a:ext cx="4836520" cy="1631216"/>
          </a:xfrm>
          <a:prstGeom prst="rect">
            <a:avLst/>
          </a:prstGeom>
          <a:solidFill>
            <a:srgbClr val="FFFF00"/>
          </a:solidFill>
        </p:spPr>
        <p:txBody>
          <a:bodyPr wrap="square" rtlCol="0">
            <a:spAutoFit/>
          </a:bodyPr>
          <a:lstStyle/>
          <a:p>
            <a:pPr defTabSz="914400" eaLnBrk="0" fontAlgn="base" hangingPunct="0">
              <a:spcBef>
                <a:spcPct val="0"/>
              </a:spcBef>
              <a:spcAft>
                <a:spcPct val="0"/>
              </a:spcAft>
            </a:pPr>
            <a:r>
              <a:rPr lang="en-US" sz="2000" dirty="0">
                <a:solidFill>
                  <a:srgbClr val="FF0000"/>
                </a:solidFill>
                <a:ea typeface="Segoe UI" pitchFamily="34" charset="0"/>
                <a:cs typeface="Segoe UI" pitchFamily="34" charset="0"/>
              </a:rPr>
              <a:t>Need for dedicated neutron irradiation source</a:t>
            </a:r>
          </a:p>
          <a:p>
            <a:pPr marL="342900" indent="-342900" defTabSz="914400" eaLnBrk="0" fontAlgn="base" hangingPunct="0">
              <a:spcBef>
                <a:spcPct val="0"/>
              </a:spcBef>
              <a:spcAft>
                <a:spcPct val="0"/>
              </a:spcAft>
              <a:buFont typeface="Arial" panose="020B0604020202020204" pitchFamily="34" charset="0"/>
              <a:buChar char="•"/>
            </a:pPr>
            <a:r>
              <a:rPr lang="en-US" sz="2000" dirty="0" smtClean="0">
                <a:solidFill>
                  <a:srgbClr val="FF0000"/>
                </a:solidFill>
                <a:ea typeface="Segoe UI" pitchFamily="34" charset="0"/>
                <a:cs typeface="Segoe UI" pitchFamily="34" charset="0"/>
              </a:rPr>
              <a:t>High </a:t>
            </a:r>
            <a:r>
              <a:rPr lang="en-US" sz="2000" dirty="0">
                <a:solidFill>
                  <a:srgbClr val="FF0000"/>
                </a:solidFill>
                <a:ea typeface="Segoe UI" pitchFamily="34" charset="0"/>
                <a:cs typeface="Segoe UI" pitchFamily="34" charset="0"/>
              </a:rPr>
              <a:t>neutron flux</a:t>
            </a:r>
          </a:p>
          <a:p>
            <a:pPr marL="342900" indent="-342900" defTabSz="914400" eaLnBrk="0" fontAlgn="base" hangingPunct="0">
              <a:spcBef>
                <a:spcPct val="0"/>
              </a:spcBef>
              <a:spcAft>
                <a:spcPct val="0"/>
              </a:spcAft>
              <a:buFont typeface="Arial" panose="020B0604020202020204" pitchFamily="34" charset="0"/>
              <a:buChar char="•"/>
            </a:pPr>
            <a:r>
              <a:rPr lang="en-US" sz="2000" dirty="0">
                <a:solidFill>
                  <a:srgbClr val="FF0000"/>
                </a:solidFill>
                <a:ea typeface="Segoe UI" pitchFamily="34" charset="0"/>
                <a:cs typeface="Segoe UI" pitchFamily="34" charset="0"/>
              </a:rPr>
              <a:t>Specific/adjustable transmutation rates</a:t>
            </a:r>
          </a:p>
        </p:txBody>
      </p:sp>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49932" y="4361296"/>
            <a:ext cx="2179320" cy="2011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29787" y="4406542"/>
            <a:ext cx="2326155" cy="1921197"/>
          </a:xfrm>
          <a:prstGeom prst="rect">
            <a:avLst/>
          </a:prstGeom>
        </p:spPr>
      </p:pic>
      <p:sp>
        <p:nvSpPr>
          <p:cNvPr id="5" name="Footer Placeholder 4"/>
          <p:cNvSpPr>
            <a:spLocks noGrp="1"/>
          </p:cNvSpPr>
          <p:nvPr>
            <p:ph type="ftr" sz="quarter" idx="4294967295"/>
          </p:nvPr>
        </p:nvSpPr>
        <p:spPr/>
        <p:txBody>
          <a:bodyPr/>
          <a:lstStyle/>
          <a:p>
            <a:pPr algn="r" defTabSz="914400" eaLnBrk="0" fontAlgn="base" hangingPunct="0">
              <a:spcBef>
                <a:spcPct val="0"/>
              </a:spcBef>
              <a:spcAft>
                <a:spcPct val="0"/>
              </a:spcAft>
            </a:pPr>
            <a:endParaRPr lang="en-GB" sz="1400" dirty="0">
              <a:solidFill>
                <a:srgbClr val="000000"/>
              </a:solidFill>
              <a:latin typeface="Arial" charset="0"/>
            </a:endParaRPr>
          </a:p>
        </p:txBody>
      </p:sp>
    </p:spTree>
    <p:extLst>
      <p:ext uri="{BB962C8B-B14F-4D97-AF65-F5344CB8AC3E}">
        <p14:creationId xmlns:p14="http://schemas.microsoft.com/office/powerpoint/2010/main" val="11919062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Transmutation of W</a:t>
            </a:r>
            <a:endParaRPr lang="nl-BE" dirty="0"/>
          </a:p>
        </p:txBody>
      </p:sp>
      <p:sp>
        <p:nvSpPr>
          <p:cNvPr id="4" name="Content Placeholder 2"/>
          <p:cNvSpPr>
            <a:spLocks noGrp="1"/>
          </p:cNvSpPr>
          <p:nvPr>
            <p:ph idx="1"/>
          </p:nvPr>
        </p:nvSpPr>
        <p:spPr>
          <a:xfrm>
            <a:off x="287966" y="1148317"/>
            <a:ext cx="9287835" cy="1119022"/>
          </a:xfrm>
        </p:spPr>
        <p:txBody>
          <a:bodyPr>
            <a:normAutofit lnSpcReduction="10000"/>
          </a:bodyPr>
          <a:lstStyle/>
          <a:p>
            <a:r>
              <a:rPr lang="en-US" dirty="0" err="1" smtClean="0"/>
              <a:t>MYRRHA</a:t>
            </a:r>
            <a:r>
              <a:rPr lang="en-US" dirty="0" smtClean="0"/>
              <a:t> conditions require </a:t>
            </a:r>
            <a:r>
              <a:rPr lang="en-US" dirty="0" smtClean="0"/>
              <a:t>adjustment: </a:t>
            </a:r>
            <a:endParaRPr lang="en-US" dirty="0"/>
          </a:p>
          <a:p>
            <a:pPr marL="0" indent="0">
              <a:buNone/>
            </a:pPr>
            <a:r>
              <a:rPr lang="en-US" dirty="0"/>
              <a:t>spectrum is harder than in </a:t>
            </a:r>
            <a:r>
              <a:rPr lang="en-US" dirty="0" smtClean="0"/>
              <a:t>DEMO </a:t>
            </a:r>
            <a:r>
              <a:rPr lang="en-US" dirty="0" err="1" smtClean="0"/>
              <a:t>divertor</a:t>
            </a:r>
            <a:r>
              <a:rPr lang="en-US" dirty="0" smtClean="0"/>
              <a:t> </a:t>
            </a:r>
            <a:r>
              <a:rPr lang="en-US" dirty="0">
                <a:sym typeface="Wingdings" panose="05000000000000000000" pitchFamily="2" charset="2"/>
              </a:rPr>
              <a:t> lower production rates by (n</a:t>
            </a:r>
            <a:r>
              <a:rPr lang="en-US" dirty="0" smtClean="0">
                <a:sym typeface="Wingdings" panose="05000000000000000000" pitchFamily="2" charset="2"/>
              </a:rPr>
              <a:t>,</a:t>
            </a:r>
            <a:r>
              <a:rPr lang="en-US" dirty="0" smtClean="0">
                <a:sym typeface="Symbol"/>
              </a:rPr>
              <a:t></a:t>
            </a:r>
            <a:r>
              <a:rPr lang="en-US" dirty="0" smtClean="0">
                <a:sym typeface="Wingdings" panose="05000000000000000000" pitchFamily="2" charset="2"/>
              </a:rPr>
              <a:t>)</a:t>
            </a:r>
            <a:endParaRPr lang="en-US" dirty="0" smtClean="0"/>
          </a:p>
          <a:p>
            <a:pPr marL="0" indent="0">
              <a:buNone/>
            </a:pPr>
            <a:endParaRPr lang="en-US" dirty="0"/>
          </a:p>
          <a:p>
            <a:pPr marL="0" indent="0">
              <a:buNone/>
            </a:pPr>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645" y="2447027"/>
            <a:ext cx="4452401" cy="2916819"/>
          </a:xfrm>
          <a:prstGeom prst="rect">
            <a:avLst/>
          </a:prstGeom>
        </p:spPr>
      </p:pic>
      <p:graphicFrame>
        <p:nvGraphicFramePr>
          <p:cNvPr id="6" name="Object 5"/>
          <p:cNvGraphicFramePr>
            <a:graphicFrameLocks noChangeAspect="1"/>
          </p:cNvGraphicFramePr>
          <p:nvPr>
            <p:extLst/>
          </p:nvPr>
        </p:nvGraphicFramePr>
        <p:xfrm>
          <a:off x="4773043" y="2447022"/>
          <a:ext cx="4661876" cy="3397903"/>
        </p:xfrm>
        <a:graphic>
          <a:graphicData uri="http://schemas.openxmlformats.org/presentationml/2006/ole">
            <mc:AlternateContent xmlns:mc="http://schemas.openxmlformats.org/markup-compatibility/2006">
              <mc:Choice xmlns:v="urn:schemas-microsoft-com:vml" Requires="v">
                <p:oleObj spid="_x0000_s332818" r:id="rId5" imgW="3697920" imgH="2918880" progId="">
                  <p:embed/>
                </p:oleObj>
              </mc:Choice>
              <mc:Fallback>
                <p:oleObj r:id="rId5" imgW="3697920" imgH="2918880" progId="">
                  <p:embed/>
                  <p:pic>
                    <p:nvPicPr>
                      <p:cNvPr id="0" name=""/>
                      <p:cNvPicPr/>
                      <p:nvPr/>
                    </p:nvPicPr>
                    <p:blipFill>
                      <a:blip r:embed="rId6"/>
                      <a:stretch>
                        <a:fillRect/>
                      </a:stretch>
                    </p:blipFill>
                    <p:spPr>
                      <a:xfrm>
                        <a:off x="4773043" y="2447022"/>
                        <a:ext cx="4661876" cy="3397903"/>
                      </a:xfrm>
                      <a:prstGeom prst="rect">
                        <a:avLst/>
                      </a:prstGeom>
                    </p:spPr>
                  </p:pic>
                </p:oleObj>
              </mc:Fallback>
            </mc:AlternateContent>
          </a:graphicData>
        </a:graphic>
      </p:graphicFrame>
      <p:sp>
        <p:nvSpPr>
          <p:cNvPr id="7" name="Content Placeholder 2"/>
          <p:cNvSpPr txBox="1">
            <a:spLocks/>
          </p:cNvSpPr>
          <p:nvPr/>
        </p:nvSpPr>
        <p:spPr bwMode="auto">
          <a:xfrm>
            <a:off x="495880" y="5633048"/>
            <a:ext cx="8554326" cy="783120"/>
          </a:xfrm>
          <a:prstGeom prst="rect">
            <a:avLst/>
          </a:prstGeom>
          <a:solidFill>
            <a:schemeClr val="tx2">
              <a:lumMod val="20000"/>
              <a:lumOff val="80000"/>
            </a:schemeClr>
          </a:solidFill>
          <a:ln>
            <a:noFill/>
          </a:ln>
          <a:effectLst/>
          <a:extLst/>
        </p:spPr>
        <p:txBody>
          <a:bodyPr vert="horz" wrap="square" lIns="83219" tIns="41610" rIns="83219" bIns="41610" numCol="1" anchor="t" anchorCtr="0" compatLnSpc="1">
            <a:prstTxWarp prst="textNoShape">
              <a:avLst/>
            </a:prstTxWarp>
          </a:bodyPr>
          <a:lstStyle>
            <a:lvl1pPr marL="309563" indent="-309563" algn="l" defTabSz="685800" rtl="0" eaLnBrk="1" fontAlgn="base" hangingPunct="1">
              <a:spcBef>
                <a:spcPct val="20000"/>
              </a:spcBef>
              <a:spcAft>
                <a:spcPct val="0"/>
              </a:spcAft>
              <a:buClr>
                <a:srgbClr val="007DC3"/>
              </a:buClr>
              <a:buSzPct val="100000"/>
              <a:buFont typeface="Wingdings" pitchFamily="2" charset="2"/>
              <a:buChar char="l"/>
              <a:defRPr sz="2200">
                <a:solidFill>
                  <a:schemeClr val="tx1"/>
                </a:solidFill>
                <a:latin typeface="Segoe UI" pitchFamily="34" charset="0"/>
                <a:ea typeface="Segoe UI" pitchFamily="34" charset="0"/>
                <a:cs typeface="Segoe UI" pitchFamily="34" charset="0"/>
              </a:defRPr>
            </a:lvl1pPr>
            <a:lvl2pPr marL="666750" indent="-244475" algn="l" defTabSz="685800" rtl="0" eaLnBrk="1" fontAlgn="base" hangingPunct="1">
              <a:spcBef>
                <a:spcPct val="20000"/>
              </a:spcBef>
              <a:spcAft>
                <a:spcPct val="0"/>
              </a:spcAft>
              <a:buClr>
                <a:srgbClr val="11AAFF"/>
              </a:buClr>
              <a:buSzPct val="100000"/>
              <a:buFont typeface="Wingdings" pitchFamily="2" charset="2"/>
              <a:buChar char="l"/>
              <a:defRPr sz="2000">
                <a:solidFill>
                  <a:schemeClr val="tx1"/>
                </a:solidFill>
                <a:latin typeface="Segoe UI" pitchFamily="34" charset="0"/>
                <a:ea typeface="Segoe UI" pitchFamily="34" charset="0"/>
                <a:cs typeface="Segoe UI" pitchFamily="34" charset="0"/>
              </a:defRPr>
            </a:lvl2pPr>
            <a:lvl3pPr marL="1028700" indent="-206375" algn="l" defTabSz="685800" rtl="0" eaLnBrk="1" fontAlgn="base" hangingPunct="1">
              <a:spcBef>
                <a:spcPct val="20000"/>
              </a:spcBef>
              <a:spcAft>
                <a:spcPct val="0"/>
              </a:spcAft>
              <a:buClr>
                <a:srgbClr val="8FD7FF"/>
              </a:buClr>
              <a:buSzPct val="100000"/>
              <a:buFont typeface="Wingdings" pitchFamily="2" charset="2"/>
              <a:buChar char="l"/>
              <a:defRPr>
                <a:solidFill>
                  <a:schemeClr val="tx1"/>
                </a:solidFill>
                <a:latin typeface="Segoe UI" pitchFamily="34" charset="0"/>
                <a:ea typeface="Segoe UI" pitchFamily="34" charset="0"/>
                <a:cs typeface="Segoe UI" pitchFamily="34" charset="0"/>
              </a:defRPr>
            </a:lvl3pPr>
            <a:lvl4pPr marL="1439863" indent="-204788" algn="l" defTabSz="685800" rtl="0" eaLnBrk="1" fontAlgn="base" hangingPunct="1">
              <a:spcBef>
                <a:spcPct val="20000"/>
              </a:spcBef>
              <a:spcAft>
                <a:spcPct val="0"/>
              </a:spcAft>
              <a:buChar char="–"/>
              <a:defRPr sz="1600">
                <a:solidFill>
                  <a:schemeClr val="tx1"/>
                </a:solidFill>
                <a:latin typeface="Segoe UI" pitchFamily="34" charset="0"/>
                <a:ea typeface="Segoe UI" pitchFamily="34" charset="0"/>
                <a:cs typeface="Segoe UI" pitchFamily="34" charset="0"/>
              </a:defRPr>
            </a:lvl4pPr>
            <a:lvl5pPr marL="1852613" indent="-206375" algn="l" defTabSz="685800" rtl="0" eaLnBrk="1" fontAlgn="base" hangingPunct="1">
              <a:spcBef>
                <a:spcPct val="20000"/>
              </a:spcBef>
              <a:spcAft>
                <a:spcPct val="0"/>
              </a:spcAft>
              <a:buChar char="»"/>
              <a:defRPr sz="1400">
                <a:solidFill>
                  <a:schemeClr val="tx1"/>
                </a:solidFill>
                <a:latin typeface="Segoe UI" pitchFamily="34" charset="0"/>
                <a:ea typeface="Segoe UI" pitchFamily="34" charset="0"/>
                <a:cs typeface="Segoe UI" pitchFamily="34" charset="0"/>
              </a:defRPr>
            </a:lvl5pPr>
            <a:lvl6pPr marL="2309813" indent="-206375" algn="l" defTabSz="685800" rtl="0" eaLnBrk="1" fontAlgn="base" hangingPunct="1">
              <a:spcBef>
                <a:spcPct val="20000"/>
              </a:spcBef>
              <a:spcAft>
                <a:spcPct val="0"/>
              </a:spcAft>
              <a:buChar char="»"/>
              <a:defRPr sz="1900">
                <a:solidFill>
                  <a:schemeClr val="tx1"/>
                </a:solidFill>
                <a:latin typeface="Times New Roman" pitchFamily="18" charset="0"/>
              </a:defRPr>
            </a:lvl6pPr>
            <a:lvl7pPr marL="2767013" indent="-206375" algn="l" defTabSz="685800" rtl="0" eaLnBrk="1" fontAlgn="base" hangingPunct="1">
              <a:spcBef>
                <a:spcPct val="20000"/>
              </a:spcBef>
              <a:spcAft>
                <a:spcPct val="0"/>
              </a:spcAft>
              <a:buChar char="»"/>
              <a:defRPr sz="1900">
                <a:solidFill>
                  <a:schemeClr val="tx1"/>
                </a:solidFill>
                <a:latin typeface="Times New Roman" pitchFamily="18" charset="0"/>
              </a:defRPr>
            </a:lvl7pPr>
            <a:lvl8pPr marL="3224213" indent="-206375" algn="l" defTabSz="685800" rtl="0" eaLnBrk="1" fontAlgn="base" hangingPunct="1">
              <a:spcBef>
                <a:spcPct val="20000"/>
              </a:spcBef>
              <a:spcAft>
                <a:spcPct val="0"/>
              </a:spcAft>
              <a:buChar char="»"/>
              <a:defRPr sz="1900">
                <a:solidFill>
                  <a:schemeClr val="tx1"/>
                </a:solidFill>
                <a:latin typeface="Times New Roman" pitchFamily="18" charset="0"/>
              </a:defRPr>
            </a:lvl8pPr>
            <a:lvl9pPr marL="3681413" indent="-206375" algn="l" defTabSz="685800" rtl="0" eaLnBrk="1" fontAlgn="base" hangingPunct="1">
              <a:spcBef>
                <a:spcPct val="20000"/>
              </a:spcBef>
              <a:spcAft>
                <a:spcPct val="0"/>
              </a:spcAft>
              <a:buChar char="»"/>
              <a:defRPr sz="1900">
                <a:solidFill>
                  <a:schemeClr val="tx1"/>
                </a:solidFill>
                <a:latin typeface="Times New Roman" pitchFamily="18" charset="0"/>
              </a:defRPr>
            </a:lvl9pPr>
          </a:lstStyle>
          <a:p>
            <a:r>
              <a:rPr lang="en-US" kern="0" dirty="0" smtClean="0">
                <a:solidFill>
                  <a:srgbClr val="000000"/>
                </a:solidFill>
              </a:rPr>
              <a:t>But </a:t>
            </a:r>
            <a:r>
              <a:rPr lang="en-US" kern="0" dirty="0" err="1" smtClean="0">
                <a:solidFill>
                  <a:srgbClr val="000000"/>
                </a:solidFill>
              </a:rPr>
              <a:t>dpa</a:t>
            </a:r>
            <a:r>
              <a:rPr lang="en-US" kern="0" dirty="0" smtClean="0">
                <a:solidFill>
                  <a:srgbClr val="000000"/>
                </a:solidFill>
              </a:rPr>
              <a:t> damage is accumulated much faster </a:t>
            </a:r>
            <a:r>
              <a:rPr lang="en-US" kern="0" dirty="0" smtClean="0">
                <a:solidFill>
                  <a:srgbClr val="000000"/>
                </a:solidFill>
                <a:sym typeface="Wingdings" panose="05000000000000000000" pitchFamily="2" charset="2"/>
              </a:rPr>
              <a:t> the ratio of W transmutation/</a:t>
            </a:r>
            <a:r>
              <a:rPr lang="en-US" kern="0" dirty="0" err="1" smtClean="0">
                <a:solidFill>
                  <a:srgbClr val="000000"/>
                </a:solidFill>
                <a:sym typeface="Wingdings" panose="05000000000000000000" pitchFamily="2" charset="2"/>
              </a:rPr>
              <a:t>dpa</a:t>
            </a:r>
            <a:r>
              <a:rPr lang="en-US" kern="0" dirty="0" smtClean="0">
                <a:solidFill>
                  <a:srgbClr val="000000"/>
                </a:solidFill>
                <a:sym typeface="Wingdings" panose="05000000000000000000" pitchFamily="2" charset="2"/>
              </a:rPr>
              <a:t> could be close to DEMO values !</a:t>
            </a:r>
            <a:endParaRPr lang="en-US" kern="0" dirty="0" smtClean="0">
              <a:solidFill>
                <a:srgbClr val="000000"/>
              </a:solidFill>
            </a:endParaRPr>
          </a:p>
          <a:p>
            <a:pPr marL="0" indent="0">
              <a:buFont typeface="Wingdings" pitchFamily="2" charset="2"/>
              <a:buNone/>
            </a:pPr>
            <a:endParaRPr lang="en-US" kern="0" dirty="0" smtClean="0">
              <a:solidFill>
                <a:srgbClr val="000000"/>
              </a:solidFill>
            </a:endParaRPr>
          </a:p>
          <a:p>
            <a:pPr marL="0" indent="0">
              <a:buFont typeface="Wingdings" pitchFamily="2" charset="2"/>
              <a:buNone/>
            </a:pPr>
            <a:endParaRPr lang="en-US" kern="0" dirty="0">
              <a:solidFill>
                <a:srgbClr val="000000"/>
              </a:solidFill>
            </a:endParaRPr>
          </a:p>
        </p:txBody>
      </p:sp>
      <p:sp>
        <p:nvSpPr>
          <p:cNvPr id="8" name="Footer Placeholder 7"/>
          <p:cNvSpPr>
            <a:spLocks noGrp="1"/>
          </p:cNvSpPr>
          <p:nvPr>
            <p:ph type="ftr" sz="quarter" idx="4294967295"/>
          </p:nvPr>
        </p:nvSpPr>
        <p:spPr/>
        <p:txBody>
          <a:bodyPr/>
          <a:lstStyle/>
          <a:p>
            <a:pPr algn="r" defTabSz="914400" eaLnBrk="0" fontAlgn="base" hangingPunct="0">
              <a:spcBef>
                <a:spcPct val="0"/>
              </a:spcBef>
              <a:spcAft>
                <a:spcPct val="0"/>
              </a:spcAft>
            </a:pPr>
            <a:r>
              <a:rPr lang="en-US" altLang="es-ES" sz="1100" dirty="0" err="1" smtClean="0">
                <a:solidFill>
                  <a:srgbClr val="000000"/>
                </a:solidFill>
                <a:latin typeface="Arial" charset="0"/>
                <a:cs typeface="Arial" charset="0"/>
              </a:rPr>
              <a:t>WPENS</a:t>
            </a:r>
            <a:r>
              <a:rPr lang="en-US" altLang="es-ES" sz="1100" dirty="0" smtClean="0">
                <a:solidFill>
                  <a:srgbClr val="000000"/>
                </a:solidFill>
                <a:latin typeface="Arial" charset="0"/>
                <a:cs typeface="Arial" charset="0"/>
              </a:rPr>
              <a:t> 3rd technical meeting, April 4-6, 2017| Page </a:t>
            </a:r>
            <a:fld id="{04C0A40B-DBAF-4F20-A7DA-5830206EE69E}" type="slidenum">
              <a:rPr lang="en-US" altLang="es-ES" sz="1100" smtClean="0">
                <a:solidFill>
                  <a:srgbClr val="000000"/>
                </a:solidFill>
                <a:latin typeface="Arial" charset="0"/>
                <a:cs typeface="Arial" charset="0"/>
              </a:rPr>
              <a:pPr algn="r" defTabSz="914400" eaLnBrk="0" fontAlgn="base" hangingPunct="0">
                <a:spcBef>
                  <a:spcPct val="0"/>
                </a:spcBef>
                <a:spcAft>
                  <a:spcPct val="0"/>
                </a:spcAft>
              </a:pPr>
              <a:t>16</a:t>
            </a:fld>
            <a:endParaRPr lang="en-GB" sz="1400" dirty="0">
              <a:solidFill>
                <a:srgbClr val="000000"/>
              </a:solidFill>
              <a:latin typeface="Arial" charset="0"/>
            </a:endParaRPr>
          </a:p>
        </p:txBody>
      </p:sp>
    </p:spTree>
    <p:extLst>
      <p:ext uri="{BB962C8B-B14F-4D97-AF65-F5344CB8AC3E}">
        <p14:creationId xmlns:p14="http://schemas.microsoft.com/office/powerpoint/2010/main" val="23906628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71563" y="-13674"/>
            <a:ext cx="9294806" cy="728387"/>
          </a:xfrm>
        </p:spPr>
        <p:txBody>
          <a:bodyPr/>
          <a:lstStyle/>
          <a:p>
            <a:r>
              <a:rPr lang="en-US" dirty="0" smtClean="0"/>
              <a:t>MYRRHA-</a:t>
            </a:r>
            <a:r>
              <a:rPr lang="en-US" dirty="0" err="1" smtClean="0"/>
              <a:t>IMIFF</a:t>
            </a:r>
            <a:r>
              <a:rPr lang="en-US" dirty="0" smtClean="0"/>
              <a:t> (600 MeV@ 2.5 mA)</a:t>
            </a:r>
            <a:br>
              <a:rPr lang="en-US" dirty="0" smtClean="0"/>
            </a:br>
            <a:r>
              <a:rPr lang="en-US" b="1" dirty="0" smtClean="0">
                <a:solidFill>
                  <a:srgbClr val="FF0000"/>
                </a:solidFill>
              </a:rPr>
              <a:t>I</a:t>
            </a:r>
            <a:r>
              <a:rPr lang="en-US" dirty="0" smtClean="0"/>
              <a:t>nnovative </a:t>
            </a:r>
            <a:r>
              <a:rPr lang="en-US" b="1" dirty="0" smtClean="0">
                <a:solidFill>
                  <a:srgbClr val="FF0000"/>
                </a:solidFill>
              </a:rPr>
              <a:t>M</a:t>
            </a:r>
            <a:r>
              <a:rPr lang="en-US" dirty="0" smtClean="0"/>
              <a:t>aterial </a:t>
            </a:r>
            <a:r>
              <a:rPr lang="en-US" b="1" dirty="0" smtClean="0">
                <a:solidFill>
                  <a:srgbClr val="FF0000"/>
                </a:solidFill>
              </a:rPr>
              <a:t>I</a:t>
            </a:r>
            <a:r>
              <a:rPr lang="en-US" dirty="0" smtClean="0"/>
              <a:t>rradiation </a:t>
            </a:r>
            <a:r>
              <a:rPr lang="en-US" b="1" dirty="0" smtClean="0">
                <a:solidFill>
                  <a:srgbClr val="FF0000"/>
                </a:solidFill>
              </a:rPr>
              <a:t>F</a:t>
            </a:r>
            <a:r>
              <a:rPr lang="en-US" dirty="0" smtClean="0"/>
              <a:t>acility for </a:t>
            </a:r>
            <a:r>
              <a:rPr lang="en-US" b="1" dirty="0" smtClean="0">
                <a:solidFill>
                  <a:srgbClr val="FF0000"/>
                </a:solidFill>
              </a:rPr>
              <a:t>F</a:t>
            </a:r>
            <a:r>
              <a:rPr lang="en-US" dirty="0" smtClean="0"/>
              <a:t>usion</a:t>
            </a:r>
            <a:endParaRPr lang="en-US" dirty="0"/>
          </a:p>
        </p:txBody>
      </p:sp>
      <p:pic>
        <p:nvPicPr>
          <p:cNvPr id="4" name="Picture 3" descr="Description: Description: ADS_MYRRHA_text_V1"/>
          <p:cNvPicPr/>
          <p:nvPr/>
        </p:nvPicPr>
        <p:blipFill>
          <a:blip r:embed="rId3">
            <a:extLst>
              <a:ext uri="{28A0092B-C50C-407E-A947-70E740481C1C}">
                <a14:useLocalDpi xmlns:a14="http://schemas.microsoft.com/office/drawing/2010/main" val="0"/>
              </a:ext>
            </a:extLst>
          </a:blip>
          <a:srcRect/>
          <a:stretch>
            <a:fillRect/>
          </a:stretch>
        </p:blipFill>
        <p:spPr bwMode="auto">
          <a:xfrm>
            <a:off x="313670" y="1430383"/>
            <a:ext cx="4049078" cy="2743200"/>
          </a:xfrm>
          <a:prstGeom prst="rect">
            <a:avLst/>
          </a:prstGeom>
          <a:noFill/>
          <a:ln>
            <a:noFill/>
          </a:ln>
        </p:spPr>
      </p:pic>
      <p:pic>
        <p:nvPicPr>
          <p:cNvPr id="1026" name="Picture 12" descr="newbox"/>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3066877" y="4769965"/>
            <a:ext cx="1652455" cy="1052513"/>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8337" y="4478705"/>
            <a:ext cx="2253598" cy="161857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3754848" y="196635"/>
            <a:ext cx="18473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eaLnBrk="0" fontAlgn="base" hangingPunct="0">
              <a:spcBef>
                <a:spcPct val="0"/>
              </a:spcBef>
              <a:spcAft>
                <a:spcPct val="0"/>
              </a:spcAft>
            </a:pPr>
            <a:endParaRPr lang="nl-BE" sz="1400">
              <a:solidFill>
                <a:srgbClr val="000000"/>
              </a:solidFill>
              <a:latin typeface="Arial" charset="0"/>
            </a:endParaRPr>
          </a:p>
        </p:txBody>
      </p:sp>
      <p:sp>
        <p:nvSpPr>
          <p:cNvPr id="3" name="Rectangle 4"/>
          <p:cNvSpPr>
            <a:spLocks noChangeArrowheads="1"/>
          </p:cNvSpPr>
          <p:nvPr/>
        </p:nvSpPr>
        <p:spPr bwMode="auto">
          <a:xfrm>
            <a:off x="8593872" y="4601463"/>
            <a:ext cx="22794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ctr" defTabSz="914400" eaLnBrk="0" fontAlgn="base" hangingPunct="0">
              <a:spcBef>
                <a:spcPct val="0"/>
              </a:spcBef>
              <a:spcAft>
                <a:spcPct val="0"/>
              </a:spcAft>
            </a:pPr>
            <a:r>
              <a:rPr lang="en-US" altLang="nl-BE" sz="1200" smtClean="0">
                <a:solidFill>
                  <a:srgbClr val="000000"/>
                </a:solidFill>
                <a:latin typeface="Arial" panose="020B0604020202020204" pitchFamily="34" charset="0"/>
                <a:ea typeface="Times New Roman" panose="02020603050405020304" pitchFamily="18" charset="0"/>
              </a:rPr>
              <a:t> </a:t>
            </a:r>
            <a:endParaRPr lang="en-US" altLang="nl-BE" sz="1800" smtClean="0">
              <a:solidFill>
                <a:srgbClr val="000000"/>
              </a:solidFill>
              <a:latin typeface="Arial" panose="020B0604020202020204" pitchFamily="34" charset="0"/>
            </a:endParaRPr>
          </a:p>
        </p:txBody>
      </p:sp>
      <p:sp>
        <p:nvSpPr>
          <p:cNvPr id="5" name="Rectangle 5"/>
          <p:cNvSpPr>
            <a:spLocks noChangeArrowheads="1"/>
          </p:cNvSpPr>
          <p:nvPr/>
        </p:nvSpPr>
        <p:spPr bwMode="auto">
          <a:xfrm>
            <a:off x="3754848" y="6452974"/>
            <a:ext cx="18473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eaLnBrk="0" fontAlgn="base" hangingPunct="0">
              <a:spcBef>
                <a:spcPct val="0"/>
              </a:spcBef>
              <a:spcAft>
                <a:spcPct val="0"/>
              </a:spcAft>
            </a:pPr>
            <a:endParaRPr lang="nl-BE" sz="1400">
              <a:solidFill>
                <a:srgbClr val="000000"/>
              </a:solidFill>
              <a:latin typeface="Arial" charset="0"/>
            </a:endParaRPr>
          </a:p>
        </p:txBody>
      </p:sp>
      <p:sp>
        <p:nvSpPr>
          <p:cNvPr id="6" name="TextBox 5"/>
          <p:cNvSpPr txBox="1"/>
          <p:nvPr/>
        </p:nvSpPr>
        <p:spPr>
          <a:xfrm>
            <a:off x="5670004" y="973315"/>
            <a:ext cx="3132125" cy="523220"/>
          </a:xfrm>
          <a:prstGeom prst="rect">
            <a:avLst/>
          </a:prstGeom>
          <a:noFill/>
        </p:spPr>
        <p:txBody>
          <a:bodyPr wrap="square" rtlCol="0">
            <a:spAutoFit/>
          </a:bodyPr>
          <a:lstStyle/>
          <a:p>
            <a:pPr algn="ctr" defTabSz="914400" eaLnBrk="0" fontAlgn="base" hangingPunct="0">
              <a:spcBef>
                <a:spcPct val="0"/>
              </a:spcBef>
              <a:spcAft>
                <a:spcPct val="0"/>
              </a:spcAft>
            </a:pPr>
            <a:r>
              <a:rPr lang="en-US" sz="1400" b="1" dirty="0" smtClean="0">
                <a:solidFill>
                  <a:srgbClr val="FF0000"/>
                </a:solidFill>
                <a:latin typeface="Arial" charset="0"/>
              </a:rPr>
              <a:t>Damage of steels:</a:t>
            </a:r>
            <a:endParaRPr lang="nl-BE" sz="1400" b="1" dirty="0" smtClean="0">
              <a:solidFill>
                <a:srgbClr val="FF0000"/>
              </a:solidFill>
              <a:latin typeface="Arial" charset="0"/>
            </a:endParaRPr>
          </a:p>
          <a:p>
            <a:pPr algn="ctr" defTabSz="914400" eaLnBrk="0" fontAlgn="base" hangingPunct="0">
              <a:spcBef>
                <a:spcPct val="0"/>
              </a:spcBef>
              <a:spcAft>
                <a:spcPct val="0"/>
              </a:spcAft>
            </a:pPr>
            <a:r>
              <a:rPr lang="en-US" sz="1400" b="1" dirty="0" err="1" smtClean="0">
                <a:solidFill>
                  <a:srgbClr val="FF0000"/>
                </a:solidFill>
                <a:latin typeface="Arial" charset="0"/>
              </a:rPr>
              <a:t>Dpa</a:t>
            </a:r>
            <a:r>
              <a:rPr lang="en-US" sz="1400" b="1" dirty="0" smtClean="0">
                <a:solidFill>
                  <a:srgbClr val="FF0000"/>
                </a:solidFill>
                <a:latin typeface="Arial" charset="0"/>
              </a:rPr>
              <a:t> faster, more He</a:t>
            </a:r>
          </a:p>
        </p:txBody>
      </p:sp>
      <p:graphicFrame>
        <p:nvGraphicFramePr>
          <p:cNvPr id="9" name="Table 8"/>
          <p:cNvGraphicFramePr>
            <a:graphicFrameLocks noGrp="1"/>
          </p:cNvGraphicFramePr>
          <p:nvPr>
            <p:extLst>
              <p:ext uri="{D42A27DB-BD31-4B8C-83A1-F6EECF244321}">
                <p14:modId xmlns:p14="http://schemas.microsoft.com/office/powerpoint/2010/main" val="3682446757"/>
              </p:ext>
            </p:extLst>
          </p:nvPr>
        </p:nvGraphicFramePr>
        <p:xfrm>
          <a:off x="4961075" y="1584666"/>
          <a:ext cx="4891334" cy="1074901"/>
        </p:xfrm>
        <a:graphic>
          <a:graphicData uri="http://schemas.openxmlformats.org/drawingml/2006/table">
            <a:tbl>
              <a:tblPr firstRow="1" bandRow="1">
                <a:tableStyleId>{5C22544A-7EE6-4342-B048-85BDC9FD1C3A}</a:tableStyleId>
              </a:tblPr>
              <a:tblGrid>
                <a:gridCol w="1922324">
                  <a:extLst>
                    <a:ext uri="{9D8B030D-6E8A-4147-A177-3AD203B41FA5}">
                      <a16:colId xmlns="" xmlns:a16="http://schemas.microsoft.com/office/drawing/2014/main" val="1963750785"/>
                    </a:ext>
                  </a:extLst>
                </a:gridCol>
                <a:gridCol w="1514234">
                  <a:extLst>
                    <a:ext uri="{9D8B030D-6E8A-4147-A177-3AD203B41FA5}">
                      <a16:colId xmlns="" xmlns:a16="http://schemas.microsoft.com/office/drawing/2014/main" val="173460254"/>
                    </a:ext>
                  </a:extLst>
                </a:gridCol>
                <a:gridCol w="1454776">
                  <a:extLst>
                    <a:ext uri="{9D8B030D-6E8A-4147-A177-3AD203B41FA5}">
                      <a16:colId xmlns="" xmlns:a16="http://schemas.microsoft.com/office/drawing/2014/main" val="97974529"/>
                    </a:ext>
                  </a:extLst>
                </a:gridCol>
              </a:tblGrid>
              <a:tr h="333875">
                <a:tc>
                  <a:txBody>
                    <a:bodyPr/>
                    <a:lstStyle/>
                    <a:p>
                      <a:pPr algn="ctr"/>
                      <a:endParaRPr lang="nl-BE" sz="1400" dirty="0"/>
                    </a:p>
                  </a:txBody>
                  <a:tcPr marL="99060" marR="99060"/>
                </a:tc>
                <a:tc>
                  <a:txBody>
                    <a:bodyPr/>
                    <a:lstStyle/>
                    <a:p>
                      <a:pPr algn="ctr"/>
                      <a:r>
                        <a:rPr lang="en-US" sz="1400" dirty="0" smtClean="0"/>
                        <a:t>DEMO</a:t>
                      </a:r>
                      <a:endParaRPr lang="nl-BE" sz="1400" dirty="0"/>
                    </a:p>
                  </a:txBody>
                  <a:tcPr marL="99060" marR="99060"/>
                </a:tc>
                <a:tc>
                  <a:txBody>
                    <a:bodyPr/>
                    <a:lstStyle/>
                    <a:p>
                      <a:pPr algn="ctr"/>
                      <a:r>
                        <a:rPr lang="en-US" sz="1400" dirty="0" err="1" smtClean="0"/>
                        <a:t>MYRRHA</a:t>
                      </a:r>
                      <a:endParaRPr lang="nl-BE" sz="1400" dirty="0"/>
                    </a:p>
                  </a:txBody>
                  <a:tcPr marL="99060" marR="99060"/>
                </a:tc>
                <a:extLst>
                  <a:ext uri="{0D108BD9-81ED-4DB2-BD59-A6C34878D82A}">
                    <a16:rowId xmlns="" xmlns:a16="http://schemas.microsoft.com/office/drawing/2014/main" val="2060161264"/>
                  </a:ext>
                </a:extLst>
              </a:tr>
              <a:tr h="407151">
                <a:tc>
                  <a:txBody>
                    <a:bodyPr/>
                    <a:lstStyle/>
                    <a:p>
                      <a:pPr algn="ctr"/>
                      <a:r>
                        <a:rPr lang="en-US" sz="1400" dirty="0" smtClean="0"/>
                        <a:t>Time to 1 </a:t>
                      </a:r>
                      <a:r>
                        <a:rPr lang="en-US" sz="1400" dirty="0" err="1" smtClean="0"/>
                        <a:t>dpa</a:t>
                      </a:r>
                      <a:r>
                        <a:rPr lang="en-US" sz="1400" dirty="0" smtClean="0"/>
                        <a:t>, days</a:t>
                      </a:r>
                      <a:endParaRPr lang="nl-BE" sz="1400" dirty="0"/>
                    </a:p>
                  </a:txBody>
                  <a:tcPr marL="99060" marR="99060"/>
                </a:tc>
                <a:tc>
                  <a:txBody>
                    <a:bodyPr/>
                    <a:lstStyle/>
                    <a:p>
                      <a:pPr algn="ctr"/>
                      <a:r>
                        <a:rPr lang="en-US" sz="1400" dirty="0" smtClean="0"/>
                        <a:t>39.9</a:t>
                      </a:r>
                      <a:endParaRPr lang="nl-BE" sz="1400" dirty="0"/>
                    </a:p>
                  </a:txBody>
                  <a:tcPr marL="99060" marR="99060"/>
                </a:tc>
                <a:tc>
                  <a:txBody>
                    <a:bodyPr/>
                    <a:lstStyle/>
                    <a:p>
                      <a:pPr algn="ctr"/>
                      <a:r>
                        <a:rPr lang="en-US" sz="1400" dirty="0" smtClean="0"/>
                        <a:t>11.4</a:t>
                      </a:r>
                      <a:endParaRPr lang="nl-BE" sz="1400" dirty="0"/>
                    </a:p>
                  </a:txBody>
                  <a:tcPr marL="99060" marR="99060"/>
                </a:tc>
                <a:extLst>
                  <a:ext uri="{0D108BD9-81ED-4DB2-BD59-A6C34878D82A}">
                    <a16:rowId xmlns="" xmlns:a16="http://schemas.microsoft.com/office/drawing/2014/main" val="3134031583"/>
                  </a:ext>
                </a:extLst>
              </a:tr>
              <a:tr h="333875">
                <a:tc>
                  <a:txBody>
                    <a:bodyPr/>
                    <a:lstStyle/>
                    <a:p>
                      <a:pPr algn="ctr"/>
                      <a:r>
                        <a:rPr lang="en-US" sz="1400" dirty="0" err="1" smtClean="0"/>
                        <a:t>appmHe</a:t>
                      </a:r>
                      <a:r>
                        <a:rPr lang="en-US" sz="1400" dirty="0" smtClean="0"/>
                        <a:t>/</a:t>
                      </a:r>
                      <a:r>
                        <a:rPr lang="en-US" sz="1400" dirty="0" err="1" smtClean="0"/>
                        <a:t>dpa</a:t>
                      </a:r>
                      <a:endParaRPr lang="nl-BE" sz="1400" dirty="0"/>
                    </a:p>
                  </a:txBody>
                  <a:tcPr marL="99060" marR="99060"/>
                </a:tc>
                <a:tc>
                  <a:txBody>
                    <a:bodyPr/>
                    <a:lstStyle/>
                    <a:p>
                      <a:pPr algn="ctr"/>
                      <a:r>
                        <a:rPr lang="en-US" sz="1400" dirty="0" smtClean="0"/>
                        <a:t>10.4</a:t>
                      </a:r>
                      <a:endParaRPr lang="nl-BE" sz="1400" dirty="0"/>
                    </a:p>
                  </a:txBody>
                  <a:tcPr marL="99060" marR="99060"/>
                </a:tc>
                <a:tc>
                  <a:txBody>
                    <a:bodyPr/>
                    <a:lstStyle/>
                    <a:p>
                      <a:pPr algn="ctr"/>
                      <a:r>
                        <a:rPr lang="en-US" sz="1400" dirty="0" smtClean="0"/>
                        <a:t>7 to 18</a:t>
                      </a:r>
                      <a:endParaRPr lang="nl-BE" sz="1400" dirty="0"/>
                    </a:p>
                  </a:txBody>
                  <a:tcPr marL="99060" marR="99060"/>
                </a:tc>
                <a:extLst>
                  <a:ext uri="{0D108BD9-81ED-4DB2-BD59-A6C34878D82A}">
                    <a16:rowId xmlns="" xmlns:a16="http://schemas.microsoft.com/office/drawing/2014/main" val="1923528871"/>
                  </a:ext>
                </a:extLst>
              </a:tr>
            </a:tbl>
          </a:graphicData>
        </a:graphic>
      </p:graphicFrame>
      <p:sp>
        <p:nvSpPr>
          <p:cNvPr id="12" name="TextBox 11"/>
          <p:cNvSpPr txBox="1"/>
          <p:nvPr/>
        </p:nvSpPr>
        <p:spPr>
          <a:xfrm>
            <a:off x="5472599" y="3014248"/>
            <a:ext cx="3802387" cy="523220"/>
          </a:xfrm>
          <a:prstGeom prst="rect">
            <a:avLst/>
          </a:prstGeom>
          <a:noFill/>
        </p:spPr>
        <p:txBody>
          <a:bodyPr wrap="none" rtlCol="0">
            <a:spAutoFit/>
          </a:bodyPr>
          <a:lstStyle/>
          <a:p>
            <a:pPr algn="ctr" defTabSz="914400" eaLnBrk="0" fontAlgn="base" hangingPunct="0">
              <a:spcBef>
                <a:spcPct val="0"/>
              </a:spcBef>
              <a:spcAft>
                <a:spcPct val="0"/>
              </a:spcAft>
            </a:pPr>
            <a:r>
              <a:rPr lang="en-US" sz="1400" b="1" dirty="0" smtClean="0">
                <a:solidFill>
                  <a:srgbClr val="FF0000"/>
                </a:solidFill>
                <a:latin typeface="Arial" charset="0"/>
              </a:rPr>
              <a:t>Damage of tungsten:</a:t>
            </a:r>
          </a:p>
          <a:p>
            <a:pPr algn="ctr" defTabSz="914400" eaLnBrk="0" fontAlgn="base" hangingPunct="0">
              <a:spcBef>
                <a:spcPct val="0"/>
              </a:spcBef>
              <a:spcAft>
                <a:spcPct val="0"/>
              </a:spcAft>
            </a:pPr>
            <a:r>
              <a:rPr lang="en-US" sz="1400" b="1" dirty="0" smtClean="0">
                <a:solidFill>
                  <a:srgbClr val="FF0000"/>
                </a:solidFill>
                <a:latin typeface="Arial" charset="0"/>
              </a:rPr>
              <a:t>Transmutation into Re and </a:t>
            </a:r>
            <a:r>
              <a:rPr lang="en-US" sz="1400" b="1" dirty="0" err="1" smtClean="0">
                <a:solidFill>
                  <a:srgbClr val="FF0000"/>
                </a:solidFill>
                <a:latin typeface="Arial" charset="0"/>
              </a:rPr>
              <a:t>Os</a:t>
            </a:r>
            <a:r>
              <a:rPr lang="en-US" sz="1400" b="1" dirty="0" smtClean="0">
                <a:solidFill>
                  <a:srgbClr val="FF0000"/>
                </a:solidFill>
                <a:latin typeface="Arial" charset="0"/>
              </a:rPr>
              <a:t> is important</a:t>
            </a:r>
            <a:endParaRPr lang="nl-BE" sz="1400" b="1" dirty="0">
              <a:solidFill>
                <a:srgbClr val="FF0000"/>
              </a:solidFill>
              <a:latin typeface="Arial" charset="0"/>
            </a:endParaRPr>
          </a:p>
        </p:txBody>
      </p:sp>
      <p:graphicFrame>
        <p:nvGraphicFramePr>
          <p:cNvPr id="13" name="Table 12"/>
          <p:cNvGraphicFramePr>
            <a:graphicFrameLocks noGrp="1"/>
          </p:cNvGraphicFramePr>
          <p:nvPr>
            <p:extLst>
              <p:ext uri="{D42A27DB-BD31-4B8C-83A1-F6EECF244321}">
                <p14:modId xmlns:p14="http://schemas.microsoft.com/office/powerpoint/2010/main" val="2752396876"/>
              </p:ext>
            </p:extLst>
          </p:nvPr>
        </p:nvGraphicFramePr>
        <p:xfrm>
          <a:off x="4961075" y="3728115"/>
          <a:ext cx="4891334" cy="2356258"/>
        </p:xfrm>
        <a:graphic>
          <a:graphicData uri="http://schemas.openxmlformats.org/drawingml/2006/table">
            <a:tbl>
              <a:tblPr firstRow="1" bandRow="1">
                <a:tableStyleId>{5C22544A-7EE6-4342-B048-85BDC9FD1C3A}</a:tableStyleId>
              </a:tblPr>
              <a:tblGrid>
                <a:gridCol w="1922324">
                  <a:extLst>
                    <a:ext uri="{9D8B030D-6E8A-4147-A177-3AD203B41FA5}">
                      <a16:colId xmlns="" xmlns:a16="http://schemas.microsoft.com/office/drawing/2014/main" val="1963750785"/>
                    </a:ext>
                  </a:extLst>
                </a:gridCol>
                <a:gridCol w="1514234">
                  <a:extLst>
                    <a:ext uri="{9D8B030D-6E8A-4147-A177-3AD203B41FA5}">
                      <a16:colId xmlns="" xmlns:a16="http://schemas.microsoft.com/office/drawing/2014/main" val="173460254"/>
                    </a:ext>
                  </a:extLst>
                </a:gridCol>
                <a:gridCol w="1454776">
                  <a:extLst>
                    <a:ext uri="{9D8B030D-6E8A-4147-A177-3AD203B41FA5}">
                      <a16:colId xmlns="" xmlns:a16="http://schemas.microsoft.com/office/drawing/2014/main" val="97974529"/>
                    </a:ext>
                  </a:extLst>
                </a:gridCol>
              </a:tblGrid>
              <a:tr h="378852">
                <a:tc>
                  <a:txBody>
                    <a:bodyPr/>
                    <a:lstStyle/>
                    <a:p>
                      <a:endParaRPr lang="nl-BE" sz="1400" dirty="0">
                        <a:latin typeface="+mn-lt"/>
                      </a:endParaRPr>
                    </a:p>
                  </a:txBody>
                  <a:tcPr marL="99060" marR="99060"/>
                </a:tc>
                <a:tc>
                  <a:txBody>
                    <a:bodyPr/>
                    <a:lstStyle/>
                    <a:p>
                      <a:r>
                        <a:rPr lang="en-US" sz="1400" dirty="0" smtClean="0">
                          <a:latin typeface="+mn-lt"/>
                        </a:rPr>
                        <a:t>DEMO</a:t>
                      </a:r>
                      <a:endParaRPr lang="nl-BE" sz="1400" dirty="0">
                        <a:latin typeface="+mn-lt"/>
                      </a:endParaRPr>
                    </a:p>
                  </a:txBody>
                  <a:tcPr marL="99060" marR="99060"/>
                </a:tc>
                <a:tc>
                  <a:txBody>
                    <a:bodyPr/>
                    <a:lstStyle/>
                    <a:p>
                      <a:r>
                        <a:rPr lang="en-US" sz="1400" dirty="0" err="1" smtClean="0">
                          <a:latin typeface="+mn-lt"/>
                        </a:rPr>
                        <a:t>MYRRHA</a:t>
                      </a:r>
                      <a:endParaRPr lang="nl-BE" sz="1400" dirty="0">
                        <a:latin typeface="+mn-lt"/>
                      </a:endParaRPr>
                    </a:p>
                  </a:txBody>
                  <a:tcPr marL="99060" marR="99060"/>
                </a:tc>
                <a:extLst>
                  <a:ext uri="{0D108BD9-81ED-4DB2-BD59-A6C34878D82A}">
                    <a16:rowId xmlns="" xmlns:a16="http://schemas.microsoft.com/office/drawing/2014/main" val="2060161264"/>
                  </a:ext>
                </a:extLst>
              </a:tr>
              <a:tr h="461998">
                <a:tc>
                  <a:txBody>
                    <a:bodyPr/>
                    <a:lstStyle/>
                    <a:p>
                      <a:r>
                        <a:rPr lang="en-US" sz="1400" dirty="0" smtClean="0">
                          <a:solidFill>
                            <a:schemeClr val="tx1"/>
                          </a:solidFill>
                          <a:latin typeface="+mn-lt"/>
                        </a:rPr>
                        <a:t>Time to 1 </a:t>
                      </a:r>
                      <a:r>
                        <a:rPr lang="en-US" sz="1400" dirty="0" err="1" smtClean="0">
                          <a:solidFill>
                            <a:schemeClr val="tx1"/>
                          </a:solidFill>
                          <a:latin typeface="+mn-lt"/>
                        </a:rPr>
                        <a:t>dpa</a:t>
                      </a:r>
                      <a:r>
                        <a:rPr lang="en-US" sz="1400" dirty="0" smtClean="0">
                          <a:solidFill>
                            <a:schemeClr val="tx1"/>
                          </a:solidFill>
                          <a:latin typeface="+mn-lt"/>
                        </a:rPr>
                        <a:t>, days</a:t>
                      </a:r>
                      <a:endParaRPr lang="nl-BE" sz="1400" dirty="0">
                        <a:solidFill>
                          <a:schemeClr val="tx1"/>
                        </a:solidFill>
                        <a:latin typeface="+mn-lt"/>
                      </a:endParaRPr>
                    </a:p>
                  </a:txBody>
                  <a:tcPr marL="99060" marR="99060"/>
                </a:tc>
                <a:tc>
                  <a:txBody>
                    <a:bodyPr/>
                    <a:lstStyle/>
                    <a:p>
                      <a:r>
                        <a:rPr lang="en-US" sz="1400" dirty="0" smtClean="0">
                          <a:solidFill>
                            <a:schemeClr val="tx1"/>
                          </a:solidFill>
                          <a:latin typeface="+mn-lt"/>
                        </a:rPr>
                        <a:t>123.5</a:t>
                      </a:r>
                      <a:endParaRPr lang="nl-BE" sz="1400" dirty="0">
                        <a:solidFill>
                          <a:schemeClr val="tx1"/>
                        </a:solidFill>
                        <a:latin typeface="+mn-lt"/>
                      </a:endParaRPr>
                    </a:p>
                  </a:txBody>
                  <a:tcPr marL="99060" marR="99060"/>
                </a:tc>
                <a:tc>
                  <a:txBody>
                    <a:bodyPr/>
                    <a:lstStyle/>
                    <a:p>
                      <a:r>
                        <a:rPr lang="en-US" sz="1400" dirty="0" smtClean="0">
                          <a:solidFill>
                            <a:schemeClr val="tx1"/>
                          </a:solidFill>
                          <a:latin typeface="+mn-lt"/>
                        </a:rPr>
                        <a:t>67.7</a:t>
                      </a:r>
                      <a:endParaRPr lang="nl-BE" sz="1400" dirty="0">
                        <a:solidFill>
                          <a:schemeClr val="tx1"/>
                        </a:solidFill>
                        <a:latin typeface="+mn-lt"/>
                      </a:endParaRPr>
                    </a:p>
                  </a:txBody>
                  <a:tcPr marL="99060" marR="99060"/>
                </a:tc>
                <a:extLst>
                  <a:ext uri="{0D108BD9-81ED-4DB2-BD59-A6C34878D82A}">
                    <a16:rowId xmlns="" xmlns:a16="http://schemas.microsoft.com/office/drawing/2014/main" val="3134031583"/>
                  </a:ext>
                </a:extLst>
              </a:tr>
              <a:tr h="378852">
                <a:tc gridSpan="3">
                  <a:txBody>
                    <a:bodyPr/>
                    <a:lstStyle/>
                    <a:p>
                      <a:pPr algn="ctr">
                        <a:spcAft>
                          <a:spcPts val="0"/>
                        </a:spcAft>
                      </a:pPr>
                      <a:r>
                        <a:rPr lang="en-US" sz="1400" dirty="0" smtClean="0">
                          <a:solidFill>
                            <a:schemeClr val="tx1"/>
                          </a:solidFill>
                          <a:effectLst/>
                          <a:latin typeface="+mn-lt"/>
                          <a:ea typeface="Calibri" panose="020F0502020204030204" pitchFamily="34" charset="0"/>
                          <a:cs typeface="Times New Roman" panose="02020603050405020304" pitchFamily="18" charset="0"/>
                        </a:rPr>
                        <a:t>Elemental fractions at 1 </a:t>
                      </a:r>
                      <a:r>
                        <a:rPr lang="en-US" sz="1400" dirty="0" err="1" smtClean="0">
                          <a:solidFill>
                            <a:schemeClr val="tx1"/>
                          </a:solidFill>
                          <a:effectLst/>
                          <a:latin typeface="+mn-lt"/>
                          <a:ea typeface="Calibri" panose="020F0502020204030204" pitchFamily="34" charset="0"/>
                          <a:cs typeface="Times New Roman" panose="02020603050405020304" pitchFamily="18" charset="0"/>
                        </a:rPr>
                        <a:t>dpa</a:t>
                      </a:r>
                      <a:endParaRPr lang="nl-BE" sz="1400" dirty="0">
                        <a:solidFill>
                          <a:schemeClr val="tx1"/>
                        </a:solidFill>
                        <a:effectLst/>
                        <a:latin typeface="+mn-lt"/>
                        <a:ea typeface="Calibri" panose="020F0502020204030204" pitchFamily="34" charset="0"/>
                        <a:cs typeface="Times New Roman" panose="02020603050405020304" pitchFamily="18" charset="0"/>
                      </a:endParaRPr>
                    </a:p>
                  </a:txBody>
                  <a:tcPr marL="74295" marR="74295" marT="0" marB="0" anchor="ctr"/>
                </a:tc>
                <a:tc hMerge="1">
                  <a:txBody>
                    <a:bodyPr/>
                    <a:lstStyle/>
                    <a:p>
                      <a:endParaRPr lang="nl-BE" dirty="0"/>
                    </a:p>
                  </a:txBody>
                  <a:tcPr/>
                </a:tc>
                <a:tc hMerge="1">
                  <a:txBody>
                    <a:bodyPr/>
                    <a:lstStyle/>
                    <a:p>
                      <a:endParaRPr lang="nl-BE" dirty="0"/>
                    </a:p>
                  </a:txBody>
                  <a:tcPr/>
                </a:tc>
                <a:extLst>
                  <a:ext uri="{0D108BD9-81ED-4DB2-BD59-A6C34878D82A}">
                    <a16:rowId xmlns="" xmlns:a16="http://schemas.microsoft.com/office/drawing/2014/main" val="2945386032"/>
                  </a:ext>
                </a:extLst>
              </a:tr>
              <a:tr h="378852">
                <a:tc>
                  <a:txBody>
                    <a:bodyPr/>
                    <a:lstStyle/>
                    <a:p>
                      <a:pPr algn="ctr">
                        <a:spcAft>
                          <a:spcPts val="0"/>
                        </a:spcAft>
                      </a:pPr>
                      <a:r>
                        <a:rPr lang="en-US" sz="1400" dirty="0">
                          <a:solidFill>
                            <a:schemeClr val="tx1"/>
                          </a:solidFill>
                          <a:effectLst/>
                          <a:latin typeface="+mn-lt"/>
                          <a:ea typeface="Calibri" panose="020F0502020204030204" pitchFamily="34" charset="0"/>
                          <a:cs typeface="Times New Roman" panose="02020603050405020304" pitchFamily="18" charset="0"/>
                        </a:rPr>
                        <a:t>74-W, %</a:t>
                      </a:r>
                      <a:endParaRPr lang="nl-BE" sz="1400" dirty="0">
                        <a:solidFill>
                          <a:schemeClr val="tx1"/>
                        </a:solidFill>
                        <a:effectLst/>
                        <a:latin typeface="+mn-lt"/>
                        <a:ea typeface="Calibri" panose="020F0502020204030204" pitchFamily="34" charset="0"/>
                        <a:cs typeface="Times New Roman" panose="02020603050405020304" pitchFamily="18" charset="0"/>
                      </a:endParaRPr>
                    </a:p>
                  </a:txBody>
                  <a:tcPr marL="74295" marR="74295" marT="0" marB="0" anchor="ctr"/>
                </a:tc>
                <a:tc>
                  <a:txBody>
                    <a:bodyPr/>
                    <a:lstStyle/>
                    <a:p>
                      <a:r>
                        <a:rPr lang="en-US" sz="1400" dirty="0" smtClean="0">
                          <a:solidFill>
                            <a:schemeClr val="tx1"/>
                          </a:solidFill>
                          <a:latin typeface="+mn-lt"/>
                        </a:rPr>
                        <a:t>99.86</a:t>
                      </a:r>
                      <a:endParaRPr lang="nl-BE" sz="1400" dirty="0">
                        <a:solidFill>
                          <a:schemeClr val="tx1"/>
                        </a:solidFill>
                        <a:latin typeface="+mn-lt"/>
                      </a:endParaRPr>
                    </a:p>
                  </a:txBody>
                  <a:tcPr marL="99060" marR="99060"/>
                </a:tc>
                <a:tc>
                  <a:txBody>
                    <a:bodyPr/>
                    <a:lstStyle/>
                    <a:p>
                      <a:r>
                        <a:rPr lang="en-US" sz="1400" dirty="0" smtClean="0">
                          <a:solidFill>
                            <a:schemeClr val="tx1"/>
                          </a:solidFill>
                          <a:latin typeface="+mn-lt"/>
                        </a:rPr>
                        <a:t>99.84</a:t>
                      </a:r>
                      <a:endParaRPr lang="nl-BE" sz="1400" dirty="0">
                        <a:solidFill>
                          <a:schemeClr val="tx1"/>
                        </a:solidFill>
                        <a:latin typeface="+mn-lt"/>
                      </a:endParaRPr>
                    </a:p>
                  </a:txBody>
                  <a:tcPr marL="99060" marR="99060"/>
                </a:tc>
                <a:extLst>
                  <a:ext uri="{0D108BD9-81ED-4DB2-BD59-A6C34878D82A}">
                    <a16:rowId xmlns="" xmlns:a16="http://schemas.microsoft.com/office/drawing/2014/main" val="1923528871"/>
                  </a:ext>
                </a:extLst>
              </a:tr>
              <a:tr h="378852">
                <a:tc>
                  <a:txBody>
                    <a:bodyPr/>
                    <a:lstStyle/>
                    <a:p>
                      <a:pPr algn="ctr">
                        <a:spcAft>
                          <a:spcPts val="0"/>
                        </a:spcAft>
                      </a:pPr>
                      <a:r>
                        <a:rPr lang="en-US" sz="1400" dirty="0">
                          <a:solidFill>
                            <a:schemeClr val="tx1"/>
                          </a:solidFill>
                          <a:effectLst/>
                          <a:latin typeface="+mn-lt"/>
                          <a:ea typeface="Calibri" panose="020F0502020204030204" pitchFamily="34" charset="0"/>
                          <a:cs typeface="Times New Roman" panose="02020603050405020304" pitchFamily="18" charset="0"/>
                        </a:rPr>
                        <a:t>75-Re, %</a:t>
                      </a:r>
                      <a:endParaRPr lang="nl-BE" sz="1400" dirty="0">
                        <a:solidFill>
                          <a:schemeClr val="tx1"/>
                        </a:solidFill>
                        <a:effectLst/>
                        <a:latin typeface="+mn-lt"/>
                        <a:ea typeface="Calibri" panose="020F0502020204030204" pitchFamily="34" charset="0"/>
                        <a:cs typeface="Times New Roman" panose="02020603050405020304" pitchFamily="18" charset="0"/>
                      </a:endParaRPr>
                    </a:p>
                  </a:txBody>
                  <a:tcPr marL="74295" marR="74295" marT="0" marB="0" anchor="ctr"/>
                </a:tc>
                <a:tc>
                  <a:txBody>
                    <a:bodyPr/>
                    <a:lstStyle/>
                    <a:p>
                      <a:r>
                        <a:rPr lang="en-US" sz="1400" dirty="0" smtClean="0">
                          <a:solidFill>
                            <a:schemeClr val="tx1"/>
                          </a:solidFill>
                          <a:latin typeface="+mn-lt"/>
                        </a:rPr>
                        <a:t>0.12</a:t>
                      </a:r>
                      <a:endParaRPr lang="nl-BE" sz="1400" dirty="0">
                        <a:solidFill>
                          <a:schemeClr val="tx1"/>
                        </a:solidFill>
                        <a:latin typeface="+mn-lt"/>
                      </a:endParaRPr>
                    </a:p>
                  </a:txBody>
                  <a:tcPr marL="99060" marR="99060"/>
                </a:tc>
                <a:tc>
                  <a:txBody>
                    <a:bodyPr/>
                    <a:lstStyle/>
                    <a:p>
                      <a:r>
                        <a:rPr lang="en-US" sz="1400" dirty="0" smtClean="0">
                          <a:solidFill>
                            <a:schemeClr val="tx1"/>
                          </a:solidFill>
                          <a:latin typeface="+mn-lt"/>
                        </a:rPr>
                        <a:t>0.153</a:t>
                      </a:r>
                      <a:endParaRPr lang="nl-BE" sz="1400" dirty="0">
                        <a:solidFill>
                          <a:schemeClr val="tx1"/>
                        </a:solidFill>
                        <a:latin typeface="+mn-lt"/>
                      </a:endParaRPr>
                    </a:p>
                  </a:txBody>
                  <a:tcPr marL="99060" marR="99060"/>
                </a:tc>
                <a:extLst>
                  <a:ext uri="{0D108BD9-81ED-4DB2-BD59-A6C34878D82A}">
                    <a16:rowId xmlns="" xmlns:a16="http://schemas.microsoft.com/office/drawing/2014/main" val="3967668689"/>
                  </a:ext>
                </a:extLst>
              </a:tr>
              <a:tr h="378852">
                <a:tc>
                  <a:txBody>
                    <a:bodyPr/>
                    <a:lstStyle/>
                    <a:p>
                      <a:pPr algn="ctr">
                        <a:spcAft>
                          <a:spcPts val="0"/>
                        </a:spcAft>
                      </a:pPr>
                      <a:r>
                        <a:rPr lang="en-US" sz="1400" dirty="0">
                          <a:solidFill>
                            <a:schemeClr val="tx1"/>
                          </a:solidFill>
                          <a:effectLst/>
                          <a:latin typeface="+mn-lt"/>
                          <a:ea typeface="Calibri" panose="020F0502020204030204" pitchFamily="34" charset="0"/>
                          <a:cs typeface="Times New Roman" panose="02020603050405020304" pitchFamily="18" charset="0"/>
                        </a:rPr>
                        <a:t>76-</a:t>
                      </a:r>
                      <a:r>
                        <a:rPr lang="en-US" sz="1400" dirty="0" err="1">
                          <a:solidFill>
                            <a:schemeClr val="tx1"/>
                          </a:solidFill>
                          <a:effectLst/>
                          <a:latin typeface="+mn-lt"/>
                          <a:ea typeface="Calibri" panose="020F0502020204030204" pitchFamily="34" charset="0"/>
                          <a:cs typeface="Times New Roman" panose="02020603050405020304" pitchFamily="18" charset="0"/>
                        </a:rPr>
                        <a:t>Os</a:t>
                      </a:r>
                      <a:r>
                        <a:rPr lang="en-US" sz="1400" dirty="0">
                          <a:solidFill>
                            <a:schemeClr val="tx1"/>
                          </a:solidFill>
                          <a:effectLst/>
                          <a:latin typeface="+mn-lt"/>
                          <a:ea typeface="Calibri" panose="020F0502020204030204" pitchFamily="34" charset="0"/>
                          <a:cs typeface="Times New Roman" panose="02020603050405020304" pitchFamily="18" charset="0"/>
                        </a:rPr>
                        <a:t>, %</a:t>
                      </a:r>
                      <a:endParaRPr lang="nl-BE" sz="1400" dirty="0">
                        <a:solidFill>
                          <a:schemeClr val="tx1"/>
                        </a:solidFill>
                        <a:effectLst/>
                        <a:latin typeface="+mn-lt"/>
                        <a:ea typeface="Calibri" panose="020F0502020204030204" pitchFamily="34" charset="0"/>
                        <a:cs typeface="Times New Roman" panose="02020603050405020304" pitchFamily="18" charset="0"/>
                      </a:endParaRPr>
                    </a:p>
                  </a:txBody>
                  <a:tcPr marL="74295" marR="74295" marT="0" marB="0" anchor="ctr"/>
                </a:tc>
                <a:tc>
                  <a:txBody>
                    <a:bodyPr/>
                    <a:lstStyle/>
                    <a:p>
                      <a:r>
                        <a:rPr lang="en-US" sz="1400" dirty="0" smtClean="0">
                          <a:solidFill>
                            <a:schemeClr val="tx1"/>
                          </a:solidFill>
                          <a:latin typeface="+mn-lt"/>
                        </a:rPr>
                        <a:t>0.02</a:t>
                      </a:r>
                      <a:endParaRPr lang="nl-BE" sz="1400" dirty="0">
                        <a:solidFill>
                          <a:schemeClr val="tx1"/>
                        </a:solidFill>
                        <a:latin typeface="+mn-lt"/>
                      </a:endParaRPr>
                    </a:p>
                  </a:txBody>
                  <a:tcPr marL="99060" marR="99060"/>
                </a:tc>
                <a:tc>
                  <a:txBody>
                    <a:bodyPr/>
                    <a:lstStyle/>
                    <a:p>
                      <a:r>
                        <a:rPr lang="en-US" sz="1400" dirty="0" smtClean="0">
                          <a:solidFill>
                            <a:schemeClr val="tx1"/>
                          </a:solidFill>
                          <a:latin typeface="+mn-lt"/>
                        </a:rPr>
                        <a:t>0.005</a:t>
                      </a:r>
                      <a:endParaRPr lang="nl-BE" sz="1400" dirty="0">
                        <a:solidFill>
                          <a:schemeClr val="tx1"/>
                        </a:solidFill>
                        <a:latin typeface="+mn-lt"/>
                      </a:endParaRPr>
                    </a:p>
                  </a:txBody>
                  <a:tcPr marL="99060" marR="99060"/>
                </a:tc>
                <a:extLst>
                  <a:ext uri="{0D108BD9-81ED-4DB2-BD59-A6C34878D82A}">
                    <a16:rowId xmlns="" xmlns:a16="http://schemas.microsoft.com/office/drawing/2014/main" val="1056440122"/>
                  </a:ext>
                </a:extLst>
              </a:tr>
            </a:tbl>
          </a:graphicData>
        </a:graphic>
      </p:graphicFrame>
      <p:sp>
        <p:nvSpPr>
          <p:cNvPr id="14" name="TextBox 13"/>
          <p:cNvSpPr txBox="1"/>
          <p:nvPr/>
        </p:nvSpPr>
        <p:spPr>
          <a:xfrm>
            <a:off x="5711454" y="6168779"/>
            <a:ext cx="3049232" cy="307777"/>
          </a:xfrm>
          <a:prstGeom prst="rect">
            <a:avLst/>
          </a:prstGeom>
          <a:noFill/>
        </p:spPr>
        <p:txBody>
          <a:bodyPr wrap="none" rtlCol="0">
            <a:spAutoFit/>
          </a:bodyPr>
          <a:lstStyle/>
          <a:p>
            <a:pPr algn="ctr" defTabSz="914400" eaLnBrk="0" fontAlgn="base" hangingPunct="0">
              <a:spcBef>
                <a:spcPct val="0"/>
              </a:spcBef>
              <a:spcAft>
                <a:spcPct val="0"/>
              </a:spcAft>
            </a:pPr>
            <a:r>
              <a:rPr lang="en-US" sz="1400" b="1" dirty="0" smtClean="0">
                <a:solidFill>
                  <a:srgbClr val="FF0000"/>
                </a:solidFill>
                <a:latin typeface="Arial" charset="0"/>
              </a:rPr>
              <a:t>Comparable transmutation rates !</a:t>
            </a:r>
            <a:endParaRPr lang="nl-BE" sz="1400" b="1" dirty="0">
              <a:solidFill>
                <a:srgbClr val="FF0000"/>
              </a:solidFill>
              <a:latin typeface="Arial" charset="0"/>
            </a:endParaRPr>
          </a:p>
        </p:txBody>
      </p:sp>
      <p:sp>
        <p:nvSpPr>
          <p:cNvPr id="10" name="Footer Placeholder 9"/>
          <p:cNvSpPr>
            <a:spLocks noGrp="1"/>
          </p:cNvSpPr>
          <p:nvPr>
            <p:ph type="ftr" sz="quarter" idx="4294967295"/>
          </p:nvPr>
        </p:nvSpPr>
        <p:spPr/>
        <p:txBody>
          <a:bodyPr/>
          <a:lstStyle/>
          <a:p>
            <a:pPr algn="r" defTabSz="914400" eaLnBrk="0" fontAlgn="base" hangingPunct="0">
              <a:spcBef>
                <a:spcPct val="0"/>
              </a:spcBef>
              <a:spcAft>
                <a:spcPct val="0"/>
              </a:spcAft>
            </a:pPr>
            <a:r>
              <a:rPr lang="en-US" altLang="es-ES" sz="1100" dirty="0" err="1" smtClean="0">
                <a:solidFill>
                  <a:srgbClr val="000000"/>
                </a:solidFill>
                <a:latin typeface="Arial" charset="0"/>
                <a:cs typeface="Arial" charset="0"/>
              </a:rPr>
              <a:t>WPENS</a:t>
            </a:r>
            <a:r>
              <a:rPr lang="en-US" altLang="es-ES" sz="1100" dirty="0" smtClean="0">
                <a:solidFill>
                  <a:srgbClr val="000000"/>
                </a:solidFill>
                <a:latin typeface="Arial" charset="0"/>
                <a:cs typeface="Arial" charset="0"/>
              </a:rPr>
              <a:t> 3rd technical meeting, April 4-6, 2017| Page </a:t>
            </a:r>
            <a:fld id="{FFE84D3E-437C-4BD0-9FBD-8F0C0BBB9F4F}" type="slidenum">
              <a:rPr lang="en-US" altLang="es-ES" sz="1100" smtClean="0">
                <a:solidFill>
                  <a:srgbClr val="000000"/>
                </a:solidFill>
                <a:latin typeface="Arial" charset="0"/>
                <a:cs typeface="Arial" charset="0"/>
              </a:rPr>
              <a:pPr algn="r" defTabSz="914400" eaLnBrk="0" fontAlgn="base" hangingPunct="0">
                <a:spcBef>
                  <a:spcPct val="0"/>
                </a:spcBef>
                <a:spcAft>
                  <a:spcPct val="0"/>
                </a:spcAft>
              </a:pPr>
              <a:t>17</a:t>
            </a:fld>
            <a:endParaRPr lang="en-GB" sz="1400" dirty="0">
              <a:solidFill>
                <a:srgbClr val="000000"/>
              </a:solidFill>
              <a:latin typeface="Arial" charset="0"/>
            </a:endParaRPr>
          </a:p>
        </p:txBody>
      </p:sp>
      <p:sp>
        <p:nvSpPr>
          <p:cNvPr id="8" name="Oval 7"/>
          <p:cNvSpPr/>
          <p:nvPr/>
        </p:nvSpPr>
        <p:spPr bwMode="auto">
          <a:xfrm>
            <a:off x="3366847" y="5459511"/>
            <a:ext cx="692673" cy="624867"/>
          </a:xfrm>
          <a:prstGeom prst="ellipse">
            <a:avLst/>
          </a:prstGeom>
          <a:noFill/>
          <a:ln w="57150" cap="flat" cmpd="sng" algn="ctr">
            <a:solidFill>
              <a:srgbClr val="CC0493"/>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nl-BE" sz="1400" smtClean="0">
              <a:noFill/>
              <a:latin typeface="Arial" charset="0"/>
            </a:endParaRPr>
          </a:p>
        </p:txBody>
      </p:sp>
      <p:cxnSp>
        <p:nvCxnSpPr>
          <p:cNvPr id="15" name="Straight Arrow Connector 14"/>
          <p:cNvCxnSpPr>
            <a:stCxn id="8" idx="7"/>
          </p:cNvCxnSpPr>
          <p:nvPr/>
        </p:nvCxnSpPr>
        <p:spPr bwMode="auto">
          <a:xfrm flipV="1">
            <a:off x="3958080" y="2725276"/>
            <a:ext cx="917226" cy="2825745"/>
          </a:xfrm>
          <a:prstGeom prst="straightConnector1">
            <a:avLst/>
          </a:prstGeom>
          <a:solidFill>
            <a:schemeClr val="accent1"/>
          </a:solidFill>
          <a:ln w="57150" cap="flat" cmpd="sng" algn="ctr">
            <a:solidFill>
              <a:srgbClr val="CC0493"/>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Straight Arrow Connector 17"/>
          <p:cNvCxnSpPr>
            <a:endCxn id="13" idx="1"/>
          </p:cNvCxnSpPr>
          <p:nvPr/>
        </p:nvCxnSpPr>
        <p:spPr bwMode="auto">
          <a:xfrm flipV="1">
            <a:off x="3958082" y="4906244"/>
            <a:ext cx="1002993" cy="644772"/>
          </a:xfrm>
          <a:prstGeom prst="straightConnector1">
            <a:avLst/>
          </a:prstGeom>
          <a:solidFill>
            <a:schemeClr val="accent1"/>
          </a:solidFill>
          <a:ln w="57150" cap="flat" cmpd="sng" algn="ctr">
            <a:solidFill>
              <a:srgbClr val="CC0493"/>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4675110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nvPr>
        </p:nvGraphicFramePr>
        <p:xfrm>
          <a:off x="1724" y="2118"/>
          <a:ext cx="1719" cy="2116"/>
        </p:xfrm>
        <a:graphic>
          <a:graphicData uri="http://schemas.openxmlformats.org/presentationml/2006/ole">
            <mc:AlternateContent xmlns:mc="http://schemas.openxmlformats.org/markup-compatibility/2006">
              <mc:Choice xmlns:v="urn:schemas-microsoft-com:vml" Requires="v">
                <p:oleObj spid="_x0000_s324664" name="think-cell Slide" r:id="rId5" imgW="216" imgH="216" progId="TCLayout.ActiveDocument.1">
                  <p:embed/>
                </p:oleObj>
              </mc:Choice>
              <mc:Fallback>
                <p:oleObj name="think-cell Slide" r:id="rId5" imgW="216" imgH="216" progId="TCLayout.ActiveDocument.1">
                  <p:embed/>
                  <p:pic>
                    <p:nvPicPr>
                      <p:cNvPr id="3" name="Object 2" hidden="1"/>
                      <p:cNvPicPr/>
                      <p:nvPr/>
                    </p:nvPicPr>
                    <p:blipFill>
                      <a:blip r:embed="rId6"/>
                      <a:stretch>
                        <a:fillRect/>
                      </a:stretch>
                    </p:blipFill>
                    <p:spPr>
                      <a:xfrm>
                        <a:off x="1724" y="2118"/>
                        <a:ext cx="1719" cy="2116"/>
                      </a:xfrm>
                      <a:prstGeom prst="rect">
                        <a:avLst/>
                      </a:prstGeom>
                    </p:spPr>
                  </p:pic>
                </p:oleObj>
              </mc:Fallback>
            </mc:AlternateContent>
          </a:graphicData>
        </a:graphic>
      </p:graphicFrame>
      <p:sp>
        <p:nvSpPr>
          <p:cNvPr id="6" name="Rounded Rectangle 5"/>
          <p:cNvSpPr>
            <a:spLocks/>
          </p:cNvSpPr>
          <p:nvPr/>
        </p:nvSpPr>
        <p:spPr bwMode="auto">
          <a:xfrm>
            <a:off x="200472" y="2564904"/>
            <a:ext cx="9048000" cy="504000"/>
          </a:xfrm>
          <a:prstGeom prst="roundRect">
            <a:avLst>
              <a:gd name="adj" fmla="val 1307"/>
            </a:avLst>
          </a:prstGeom>
          <a:solidFill>
            <a:srgbClr val="3E8FCD"/>
          </a:solidFill>
          <a:ln w="12700" cap="flat" cmpd="sng" algn="ctr">
            <a:noFill/>
            <a:prstDash val="solid"/>
            <a:round/>
            <a:headEnd type="none" w="med" len="med"/>
            <a:tailEnd type="none" w="med" len="med"/>
          </a:ln>
          <a:effectLst>
            <a:outerShdw blurRad="50800" dist="38100" dir="2700000" algn="tl" rotWithShape="0">
              <a:schemeClr val="accent1">
                <a:alpha val="40000"/>
              </a:schemeClr>
            </a:outerShdw>
          </a:effectLst>
          <a:extLst/>
        </p:spPr>
        <p:txBody>
          <a:bodyPr vert="horz" wrap="square" lIns="107287" tIns="53643" rIns="107287" bIns="53643" numCol="1" rtlCol="0" anchor="t" anchorCtr="0" compatLnSpc="1">
            <a:prstTxWarp prst="textNoShape">
              <a:avLst/>
            </a:prstTxWarp>
          </a:bodyPr>
          <a:lstStyle/>
          <a:p>
            <a:pPr algn="ctr"/>
            <a:endParaRPr lang="fr-FR" dirty="0">
              <a:solidFill>
                <a:schemeClr val="bg2"/>
              </a:solidFill>
              <a:latin typeface="Segoe UI Light" pitchFamily="34" charset="0"/>
            </a:endParaRPr>
          </a:p>
        </p:txBody>
      </p:sp>
      <p:sp>
        <p:nvSpPr>
          <p:cNvPr id="7" name="Title 6"/>
          <p:cNvSpPr>
            <a:spLocks noGrp="1"/>
          </p:cNvSpPr>
          <p:nvPr>
            <p:ph type="title"/>
          </p:nvPr>
        </p:nvSpPr>
        <p:spPr>
          <a:xfrm>
            <a:off x="495300" y="68641"/>
            <a:ext cx="8915400" cy="960107"/>
          </a:xfrm>
        </p:spPr>
        <p:txBody>
          <a:bodyPr vert="horz" lIns="107287" tIns="53643" rIns="107287" bIns="53643" rtlCol="0" anchor="ctr">
            <a:noAutofit/>
          </a:bodyPr>
          <a:lstStyle/>
          <a:p>
            <a:r>
              <a:rPr lang="nl-BE" sz="2400" dirty="0" err="1">
                <a:solidFill>
                  <a:srgbClr val="3E8FCD"/>
                </a:solidFill>
              </a:rPr>
              <a:t>Outline</a:t>
            </a:r>
            <a:endParaRPr lang="nl-BE" sz="2400" dirty="0">
              <a:solidFill>
                <a:srgbClr val="3E8FCD"/>
              </a:solidFill>
            </a:endParaRPr>
          </a:p>
        </p:txBody>
      </p:sp>
      <p:sp>
        <p:nvSpPr>
          <p:cNvPr id="10" name="Content Placeholder 7"/>
          <p:cNvSpPr>
            <a:spLocks noGrp="1"/>
          </p:cNvSpPr>
          <p:nvPr>
            <p:ph idx="4294967295"/>
          </p:nvPr>
        </p:nvSpPr>
        <p:spPr>
          <a:xfrm>
            <a:off x="495300" y="1141545"/>
            <a:ext cx="8915400" cy="4984620"/>
          </a:xfrm>
          <a:prstGeom prst="rect">
            <a:avLst/>
          </a:prstGeom>
        </p:spPr>
        <p:txBody>
          <a:bodyPr>
            <a:normAutofit/>
          </a:bodyPr>
          <a:lstStyle/>
          <a:p>
            <a:pPr>
              <a:spcAft>
                <a:spcPts val="1800"/>
              </a:spcAft>
            </a:pPr>
            <a:r>
              <a:rPr lang="en-US" sz="2600" dirty="0" smtClean="0"/>
              <a:t>What is Project MYRRHA?</a:t>
            </a:r>
            <a:endParaRPr lang="nl-BE" sz="2600" dirty="0"/>
          </a:p>
          <a:p>
            <a:pPr>
              <a:spcAft>
                <a:spcPts val="1800"/>
              </a:spcAft>
            </a:pPr>
            <a:r>
              <a:rPr lang="en-US" sz="2600" dirty="0" smtClean="0"/>
              <a:t>MYRRHA technical description</a:t>
            </a:r>
          </a:p>
          <a:p>
            <a:pPr>
              <a:spcAft>
                <a:spcPts val="1800"/>
              </a:spcAft>
            </a:pPr>
            <a:r>
              <a:rPr lang="en-US" sz="2600" b="1" dirty="0" smtClean="0">
                <a:solidFill>
                  <a:schemeClr val="bg2"/>
                </a:solidFill>
              </a:rPr>
              <a:t>MYRRHA Research &amp; Development effort</a:t>
            </a:r>
          </a:p>
          <a:p>
            <a:pPr>
              <a:spcAft>
                <a:spcPts val="1800"/>
              </a:spcAft>
            </a:pPr>
            <a:r>
              <a:rPr lang="en-US" sz="2600" dirty="0" err="1" smtClean="0"/>
              <a:t>MYRRHA</a:t>
            </a:r>
            <a:r>
              <a:rPr lang="en-US" sz="2600" dirty="0" smtClean="0"/>
              <a:t> planning</a:t>
            </a:r>
          </a:p>
        </p:txBody>
      </p:sp>
    </p:spTree>
    <p:extLst>
      <p:ext uri="{BB962C8B-B14F-4D97-AF65-F5344CB8AC3E}">
        <p14:creationId xmlns:p14="http://schemas.microsoft.com/office/powerpoint/2010/main" val="19674962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Grp="1" noChangeArrowheads="1"/>
          </p:cNvSpPr>
          <p:nvPr>
            <p:ph type="title"/>
          </p:nvPr>
        </p:nvSpPr>
        <p:spPr/>
        <p:txBody>
          <a:bodyPr/>
          <a:lstStyle/>
          <a:p>
            <a:r>
              <a:rPr lang="fr-BE" smtClean="0"/>
              <a:t>R&amp;D Topics</a:t>
            </a:r>
            <a:endParaRPr lang="en-US" dirty="0"/>
          </a:p>
        </p:txBody>
      </p:sp>
      <p:sp>
        <p:nvSpPr>
          <p:cNvPr id="10243" name="Rectangle 3"/>
          <p:cNvSpPr>
            <a:spLocks noGrp="1" noChangeArrowheads="1"/>
          </p:cNvSpPr>
          <p:nvPr>
            <p:ph idx="1"/>
          </p:nvPr>
        </p:nvSpPr>
        <p:spPr/>
        <p:txBody>
          <a:bodyPr/>
          <a:lstStyle/>
          <a:p>
            <a:pPr lvl="1"/>
            <a:r>
              <a:rPr lang="en-GB" dirty="0" smtClean="0"/>
              <a:t>Materials </a:t>
            </a:r>
          </a:p>
          <a:p>
            <a:pPr lvl="1"/>
            <a:r>
              <a:rPr lang="en-GB" dirty="0" smtClean="0"/>
              <a:t>Fuel</a:t>
            </a:r>
          </a:p>
          <a:p>
            <a:pPr lvl="1"/>
            <a:r>
              <a:rPr lang="en-GB" dirty="0" err="1" smtClean="0"/>
              <a:t>LBE</a:t>
            </a:r>
            <a:r>
              <a:rPr lang="en-GB" dirty="0" smtClean="0"/>
              <a:t> Technology</a:t>
            </a:r>
          </a:p>
          <a:p>
            <a:pPr lvl="2"/>
            <a:r>
              <a:rPr lang="en-GB" dirty="0" smtClean="0"/>
              <a:t>Components &amp; Experiments </a:t>
            </a:r>
          </a:p>
          <a:p>
            <a:pPr lvl="2"/>
            <a:r>
              <a:rPr lang="en-GB" dirty="0" smtClean="0"/>
              <a:t>Chemical Conditioning Programme</a:t>
            </a:r>
          </a:p>
          <a:p>
            <a:pPr lvl="1"/>
            <a:r>
              <a:rPr lang="en-GB" dirty="0" smtClean="0"/>
              <a:t>Instrumentation &amp; Control</a:t>
            </a:r>
          </a:p>
          <a:p>
            <a:pPr lvl="1"/>
            <a:r>
              <a:rPr lang="en-GB" dirty="0" smtClean="0"/>
              <a:t>Computer codes</a:t>
            </a:r>
          </a:p>
          <a:p>
            <a:pPr lvl="1"/>
            <a:r>
              <a:rPr lang="en-GB" dirty="0" smtClean="0"/>
              <a:t>Accelerator</a:t>
            </a:r>
          </a:p>
          <a:p>
            <a:pPr lvl="1"/>
            <a:r>
              <a:rPr lang="nl-BE" dirty="0" err="1" smtClean="0"/>
              <a:t>ISOL@MYRRHA</a:t>
            </a:r>
            <a:endParaRPr lang="en-GB" dirty="0" smtClean="0"/>
          </a:p>
          <a:p>
            <a:pPr lvl="1"/>
            <a:endParaRPr lang="en-GB" dirty="0" smtClean="0"/>
          </a:p>
          <a:p>
            <a:pPr lvl="1"/>
            <a:endParaRPr lang="en-GB" dirty="0" smtClean="0"/>
          </a:p>
          <a:p>
            <a:pPr lvl="1"/>
            <a:endParaRPr lang="en-GB" dirty="0" smtClean="0"/>
          </a:p>
        </p:txBody>
      </p:sp>
    </p:spTree>
    <p:extLst>
      <p:ext uri="{BB962C8B-B14F-4D97-AF65-F5344CB8AC3E}">
        <p14:creationId xmlns:p14="http://schemas.microsoft.com/office/powerpoint/2010/main" val="39672415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nvPr>
        </p:nvGraphicFramePr>
        <p:xfrm>
          <a:off x="1724" y="2118"/>
          <a:ext cx="1719" cy="2116"/>
        </p:xfrm>
        <a:graphic>
          <a:graphicData uri="http://schemas.openxmlformats.org/presentationml/2006/ole">
            <mc:AlternateContent xmlns:mc="http://schemas.openxmlformats.org/markup-compatibility/2006">
              <mc:Choice xmlns:v="urn:schemas-microsoft-com:vml" Requires="v">
                <p:oleObj spid="_x0000_s321593" name="think-cell Slide" r:id="rId5" imgW="216" imgH="216" progId="TCLayout.ActiveDocument.1">
                  <p:embed/>
                </p:oleObj>
              </mc:Choice>
              <mc:Fallback>
                <p:oleObj name="think-cell Slide" r:id="rId5" imgW="216" imgH="216" progId="TCLayout.ActiveDocument.1">
                  <p:embed/>
                  <p:pic>
                    <p:nvPicPr>
                      <p:cNvPr id="3" name="Object 2" hidden="1"/>
                      <p:cNvPicPr/>
                      <p:nvPr/>
                    </p:nvPicPr>
                    <p:blipFill>
                      <a:blip r:embed="rId6"/>
                      <a:stretch>
                        <a:fillRect/>
                      </a:stretch>
                    </p:blipFill>
                    <p:spPr>
                      <a:xfrm>
                        <a:off x="1724" y="2118"/>
                        <a:ext cx="1719" cy="2116"/>
                      </a:xfrm>
                      <a:prstGeom prst="rect">
                        <a:avLst/>
                      </a:prstGeom>
                    </p:spPr>
                  </p:pic>
                </p:oleObj>
              </mc:Fallback>
            </mc:AlternateContent>
          </a:graphicData>
        </a:graphic>
      </p:graphicFrame>
      <p:sp>
        <p:nvSpPr>
          <p:cNvPr id="6" name="Rounded Rectangle 5"/>
          <p:cNvSpPr>
            <a:spLocks/>
          </p:cNvSpPr>
          <p:nvPr/>
        </p:nvSpPr>
        <p:spPr bwMode="auto">
          <a:xfrm>
            <a:off x="200472" y="1150855"/>
            <a:ext cx="9048000" cy="504000"/>
          </a:xfrm>
          <a:prstGeom prst="roundRect">
            <a:avLst>
              <a:gd name="adj" fmla="val 1307"/>
            </a:avLst>
          </a:prstGeom>
          <a:solidFill>
            <a:srgbClr val="3E8FCD"/>
          </a:solidFill>
          <a:ln w="12700" cap="flat" cmpd="sng" algn="ctr">
            <a:noFill/>
            <a:prstDash val="solid"/>
            <a:round/>
            <a:headEnd type="none" w="med" len="med"/>
            <a:tailEnd type="none" w="med" len="med"/>
          </a:ln>
          <a:effectLst>
            <a:outerShdw blurRad="50800" dist="38100" dir="2700000" algn="tl" rotWithShape="0">
              <a:schemeClr val="accent1">
                <a:alpha val="40000"/>
              </a:schemeClr>
            </a:outerShdw>
          </a:effectLst>
          <a:extLst/>
        </p:spPr>
        <p:txBody>
          <a:bodyPr vert="horz" wrap="square" lIns="107287" tIns="53643" rIns="107287" bIns="53643" numCol="1" rtlCol="0" anchor="t" anchorCtr="0" compatLnSpc="1">
            <a:prstTxWarp prst="textNoShape">
              <a:avLst/>
            </a:prstTxWarp>
          </a:bodyPr>
          <a:lstStyle/>
          <a:p>
            <a:pPr algn="ctr"/>
            <a:endParaRPr lang="fr-FR" dirty="0">
              <a:solidFill>
                <a:schemeClr val="bg2"/>
              </a:solidFill>
              <a:latin typeface="Segoe UI Light" pitchFamily="34" charset="0"/>
            </a:endParaRPr>
          </a:p>
        </p:txBody>
      </p:sp>
      <p:sp>
        <p:nvSpPr>
          <p:cNvPr id="7" name="Title 6"/>
          <p:cNvSpPr>
            <a:spLocks noGrp="1"/>
          </p:cNvSpPr>
          <p:nvPr>
            <p:ph type="title"/>
          </p:nvPr>
        </p:nvSpPr>
        <p:spPr>
          <a:xfrm>
            <a:off x="495300" y="68641"/>
            <a:ext cx="8915400" cy="960107"/>
          </a:xfrm>
        </p:spPr>
        <p:txBody>
          <a:bodyPr vert="horz" lIns="107287" tIns="53643" rIns="107287" bIns="53643" rtlCol="0" anchor="ctr">
            <a:noAutofit/>
          </a:bodyPr>
          <a:lstStyle/>
          <a:p>
            <a:r>
              <a:rPr lang="nl-BE" sz="2400" dirty="0" err="1">
                <a:solidFill>
                  <a:srgbClr val="3E8FCD"/>
                </a:solidFill>
              </a:rPr>
              <a:t>Outline</a:t>
            </a:r>
            <a:endParaRPr lang="nl-BE" sz="2400" dirty="0">
              <a:solidFill>
                <a:srgbClr val="3E8FCD"/>
              </a:solidFill>
            </a:endParaRPr>
          </a:p>
        </p:txBody>
      </p:sp>
      <p:sp>
        <p:nvSpPr>
          <p:cNvPr id="10" name="Content Placeholder 7"/>
          <p:cNvSpPr>
            <a:spLocks noGrp="1"/>
          </p:cNvSpPr>
          <p:nvPr>
            <p:ph idx="4294967295"/>
          </p:nvPr>
        </p:nvSpPr>
        <p:spPr>
          <a:xfrm>
            <a:off x="495300" y="1141545"/>
            <a:ext cx="8915400" cy="4984620"/>
          </a:xfrm>
          <a:prstGeom prst="rect">
            <a:avLst/>
          </a:prstGeom>
        </p:spPr>
        <p:txBody>
          <a:bodyPr>
            <a:normAutofit/>
          </a:bodyPr>
          <a:lstStyle/>
          <a:p>
            <a:pPr>
              <a:spcAft>
                <a:spcPts val="1800"/>
              </a:spcAft>
            </a:pPr>
            <a:r>
              <a:rPr lang="en-US" sz="2600" b="1" dirty="0" smtClean="0">
                <a:solidFill>
                  <a:schemeClr val="bg2"/>
                </a:solidFill>
              </a:rPr>
              <a:t>What is Project MYRRHA?</a:t>
            </a:r>
            <a:endParaRPr lang="nl-BE" sz="2600" b="1" dirty="0">
              <a:solidFill>
                <a:schemeClr val="bg2"/>
              </a:solidFill>
            </a:endParaRPr>
          </a:p>
          <a:p>
            <a:pPr>
              <a:spcAft>
                <a:spcPts val="1800"/>
              </a:spcAft>
            </a:pPr>
            <a:r>
              <a:rPr lang="en-US" sz="2600" dirty="0" smtClean="0"/>
              <a:t>MYRRHA technical description</a:t>
            </a:r>
          </a:p>
          <a:p>
            <a:pPr>
              <a:spcAft>
                <a:spcPts val="1800"/>
              </a:spcAft>
            </a:pPr>
            <a:r>
              <a:rPr lang="en-US" sz="2600" dirty="0" smtClean="0"/>
              <a:t>MYRRHA Research &amp; Development effort</a:t>
            </a:r>
          </a:p>
          <a:p>
            <a:pPr>
              <a:spcAft>
                <a:spcPts val="1800"/>
              </a:spcAft>
            </a:pPr>
            <a:r>
              <a:rPr lang="en-US" sz="2600" dirty="0" smtClean="0"/>
              <a:t>MYRRHA planning </a:t>
            </a:r>
          </a:p>
        </p:txBody>
      </p:sp>
    </p:spTree>
    <p:extLst>
      <p:ext uri="{BB962C8B-B14F-4D97-AF65-F5344CB8AC3E}">
        <p14:creationId xmlns:p14="http://schemas.microsoft.com/office/powerpoint/2010/main" val="39848479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877209" y="243642"/>
            <a:ext cx="8548729" cy="714375"/>
          </a:xfrm>
          <a:prstGeom prst="rect">
            <a:avLst/>
          </a:prstGeom>
        </p:spPr>
        <p:txBody>
          <a:bodyPr/>
          <a:lstStyle/>
          <a:p>
            <a:r>
              <a:rPr lang="en-US" dirty="0" err="1" smtClean="0"/>
              <a:t>LBE</a:t>
            </a:r>
            <a:r>
              <a:rPr lang="en-US" dirty="0" smtClean="0"/>
              <a:t> Facilities @ SCK•CEN</a:t>
            </a:r>
            <a:endParaRPr lang="en-US" dirty="0"/>
          </a:p>
        </p:txBody>
      </p:sp>
      <p:sp>
        <p:nvSpPr>
          <p:cNvPr id="13315" name="Rectangle 6"/>
          <p:cNvSpPr>
            <a:spLocks noGrp="1" noChangeArrowheads="1"/>
          </p:cNvSpPr>
          <p:nvPr>
            <p:ph idx="1"/>
          </p:nvPr>
        </p:nvSpPr>
        <p:spPr>
          <a:xfrm>
            <a:off x="753095" y="1261869"/>
            <a:ext cx="8530442" cy="4934156"/>
          </a:xfrm>
          <a:prstGeom prst="rect">
            <a:avLst/>
          </a:prstGeom>
        </p:spPr>
        <p:txBody>
          <a:bodyPr>
            <a:normAutofit fontScale="77500" lnSpcReduction="20000"/>
          </a:bodyPr>
          <a:lstStyle/>
          <a:p>
            <a:pPr>
              <a:spcBef>
                <a:spcPts val="600"/>
              </a:spcBef>
              <a:spcAft>
                <a:spcPts val="600"/>
              </a:spcAft>
            </a:pPr>
            <a:r>
              <a:rPr lang="nl-BE" dirty="0" err="1">
                <a:solidFill>
                  <a:srgbClr val="008000"/>
                </a:solidFill>
              </a:rPr>
              <a:t>CRAFT</a:t>
            </a:r>
            <a:r>
              <a:rPr lang="nl-BE" dirty="0">
                <a:solidFill>
                  <a:srgbClr val="008000"/>
                </a:solidFill>
              </a:rPr>
              <a:t> </a:t>
            </a:r>
          </a:p>
          <a:p>
            <a:pPr>
              <a:spcBef>
                <a:spcPts val="600"/>
              </a:spcBef>
              <a:spcAft>
                <a:spcPts val="600"/>
              </a:spcAft>
            </a:pPr>
            <a:r>
              <a:rPr lang="nl-BE" dirty="0" err="1">
                <a:solidFill>
                  <a:srgbClr val="008000"/>
                </a:solidFill>
              </a:rPr>
              <a:t>LIMETS</a:t>
            </a:r>
            <a:r>
              <a:rPr lang="nl-BE" dirty="0">
                <a:solidFill>
                  <a:srgbClr val="008000"/>
                </a:solidFill>
              </a:rPr>
              <a:t> 1,2,3,4</a:t>
            </a:r>
          </a:p>
          <a:p>
            <a:pPr>
              <a:spcBef>
                <a:spcPts val="600"/>
              </a:spcBef>
              <a:spcAft>
                <a:spcPts val="600"/>
              </a:spcAft>
            </a:pPr>
            <a:r>
              <a:rPr lang="nl-BE" dirty="0" err="1" smtClean="0">
                <a:solidFill>
                  <a:srgbClr val="008000"/>
                </a:solidFill>
              </a:rPr>
              <a:t>HELIOS</a:t>
            </a:r>
            <a:r>
              <a:rPr lang="nl-BE" dirty="0" smtClean="0">
                <a:solidFill>
                  <a:srgbClr val="008000"/>
                </a:solidFill>
              </a:rPr>
              <a:t> 3</a:t>
            </a:r>
            <a:r>
              <a:rPr lang="nl-BE" dirty="0" smtClean="0">
                <a:solidFill>
                  <a:srgbClr val="00B050"/>
                </a:solidFill>
              </a:rPr>
              <a:t> </a:t>
            </a:r>
          </a:p>
          <a:p>
            <a:pPr>
              <a:spcBef>
                <a:spcPts val="600"/>
              </a:spcBef>
              <a:spcAft>
                <a:spcPts val="600"/>
              </a:spcAft>
            </a:pPr>
            <a:r>
              <a:rPr lang="nl-BE" dirty="0">
                <a:solidFill>
                  <a:srgbClr val="008000"/>
                </a:solidFill>
              </a:rPr>
              <a:t>Heavy Liquid Metal Lab</a:t>
            </a:r>
          </a:p>
          <a:p>
            <a:pPr>
              <a:spcBef>
                <a:spcPts val="600"/>
              </a:spcBef>
              <a:spcAft>
                <a:spcPts val="600"/>
              </a:spcAft>
            </a:pPr>
            <a:r>
              <a:rPr lang="nl-BE" dirty="0" smtClean="0">
                <a:solidFill>
                  <a:srgbClr val="008000"/>
                </a:solidFill>
              </a:rPr>
              <a:t>MEXICO</a:t>
            </a:r>
          </a:p>
          <a:p>
            <a:pPr>
              <a:spcBef>
                <a:spcPts val="600"/>
              </a:spcBef>
              <a:spcAft>
                <a:spcPts val="600"/>
              </a:spcAft>
            </a:pPr>
            <a:r>
              <a:rPr lang="en-GB" dirty="0" err="1">
                <a:solidFill>
                  <a:srgbClr val="008000"/>
                </a:solidFill>
              </a:rPr>
              <a:t>LiLiPuTTeR</a:t>
            </a:r>
            <a:r>
              <a:rPr lang="en-GB" dirty="0">
                <a:solidFill>
                  <a:srgbClr val="008000"/>
                </a:solidFill>
              </a:rPr>
              <a:t>-II</a:t>
            </a:r>
            <a:r>
              <a:rPr lang="en-GB" dirty="0"/>
              <a:t> </a:t>
            </a:r>
          </a:p>
          <a:p>
            <a:pPr>
              <a:spcBef>
                <a:spcPts val="600"/>
              </a:spcBef>
              <a:spcAft>
                <a:spcPts val="600"/>
              </a:spcAft>
            </a:pPr>
            <a:r>
              <a:rPr lang="nl-BE" dirty="0" err="1" smtClean="0">
                <a:solidFill>
                  <a:srgbClr val="008000"/>
                </a:solidFill>
              </a:rPr>
              <a:t>RHAPTER</a:t>
            </a:r>
            <a:endParaRPr lang="nl-BE" dirty="0" smtClean="0">
              <a:solidFill>
                <a:srgbClr val="008000"/>
              </a:solidFill>
            </a:endParaRPr>
          </a:p>
          <a:p>
            <a:pPr>
              <a:spcBef>
                <a:spcPts val="600"/>
              </a:spcBef>
              <a:spcAft>
                <a:spcPts val="600"/>
              </a:spcAft>
            </a:pPr>
            <a:r>
              <a:rPr lang="nl-BE" dirty="0">
                <a:solidFill>
                  <a:srgbClr val="008000"/>
                </a:solidFill>
              </a:rPr>
              <a:t>COMPLOT</a:t>
            </a:r>
          </a:p>
          <a:p>
            <a:pPr>
              <a:spcBef>
                <a:spcPts val="600"/>
              </a:spcBef>
              <a:spcAft>
                <a:spcPts val="600"/>
              </a:spcAft>
            </a:pPr>
            <a:r>
              <a:rPr lang="nl-BE" dirty="0">
                <a:solidFill>
                  <a:srgbClr val="008000"/>
                </a:solidFill>
              </a:rPr>
              <a:t>ESCAPE</a:t>
            </a:r>
          </a:p>
          <a:p>
            <a:pPr>
              <a:spcBef>
                <a:spcPts val="600"/>
              </a:spcBef>
              <a:spcAft>
                <a:spcPts val="600"/>
              </a:spcAft>
            </a:pPr>
            <a:r>
              <a:rPr lang="nl-BE" dirty="0" smtClean="0">
                <a:solidFill>
                  <a:srgbClr val="008000"/>
                </a:solidFill>
              </a:rPr>
              <a:t>US lab</a:t>
            </a:r>
          </a:p>
          <a:p>
            <a:pPr marL="0" indent="0">
              <a:spcBef>
                <a:spcPts val="600"/>
              </a:spcBef>
              <a:spcAft>
                <a:spcPts val="600"/>
              </a:spcAft>
              <a:buNone/>
            </a:pPr>
            <a:endParaRPr lang="en-GB" dirty="0" smtClean="0">
              <a:latin typeface="Tahoma" pitchFamily="34" charset="0"/>
              <a:ea typeface="Tahoma" pitchFamily="34" charset="0"/>
              <a:cs typeface="Tahoma" pitchFamily="34" charset="0"/>
            </a:endParaRPr>
          </a:p>
        </p:txBody>
      </p:sp>
      <p:grpSp>
        <p:nvGrpSpPr>
          <p:cNvPr id="5" name="Group 4"/>
          <p:cNvGrpSpPr/>
          <p:nvPr/>
        </p:nvGrpSpPr>
        <p:grpSpPr>
          <a:xfrm>
            <a:off x="4830521" y="1261884"/>
            <a:ext cx="4510412" cy="4191573"/>
            <a:chOff x="4394975" y="1603172"/>
            <a:chExt cx="4510412" cy="4191573"/>
          </a:xfrm>
        </p:grpSpPr>
        <p:sp>
          <p:nvSpPr>
            <p:cNvPr id="2" name="Right Brace 1"/>
            <p:cNvSpPr/>
            <p:nvPr/>
          </p:nvSpPr>
          <p:spPr bwMode="auto">
            <a:xfrm>
              <a:off x="4394975" y="2562796"/>
              <a:ext cx="375592" cy="1818166"/>
            </a:xfrm>
            <a:prstGeom prst="rightBrace">
              <a:avLst/>
            </a:prstGeom>
            <a:no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GB" sz="1400">
                <a:latin typeface="Arial" charset="0"/>
              </a:endParaRPr>
            </a:p>
          </p:txBody>
        </p:sp>
        <p:sp>
          <p:nvSpPr>
            <p:cNvPr id="6" name="Right Brace 5"/>
            <p:cNvSpPr/>
            <p:nvPr/>
          </p:nvSpPr>
          <p:spPr bwMode="auto">
            <a:xfrm>
              <a:off x="4394975" y="4518837"/>
              <a:ext cx="375592" cy="1275908"/>
            </a:xfrm>
            <a:prstGeom prst="rightBrace">
              <a:avLst/>
            </a:prstGeom>
            <a:no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GB" sz="1400">
                <a:latin typeface="Arial" charset="0"/>
              </a:endParaRPr>
            </a:p>
          </p:txBody>
        </p:sp>
        <p:sp>
          <p:nvSpPr>
            <p:cNvPr id="7" name="Right Brace 6"/>
            <p:cNvSpPr/>
            <p:nvPr/>
          </p:nvSpPr>
          <p:spPr bwMode="auto">
            <a:xfrm>
              <a:off x="4394975" y="1603172"/>
              <a:ext cx="393449" cy="863579"/>
            </a:xfrm>
            <a:prstGeom prst="rightBrace">
              <a:avLst/>
            </a:prstGeom>
            <a:no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GB" sz="1400">
                <a:latin typeface="Arial" charset="0"/>
              </a:endParaRPr>
            </a:p>
          </p:txBody>
        </p:sp>
        <p:sp>
          <p:nvSpPr>
            <p:cNvPr id="4" name="TextBox 3"/>
            <p:cNvSpPr txBox="1"/>
            <p:nvPr/>
          </p:nvSpPr>
          <p:spPr>
            <a:xfrm>
              <a:off x="4973182" y="1804130"/>
              <a:ext cx="2498605" cy="461665"/>
            </a:xfrm>
            <a:prstGeom prst="rect">
              <a:avLst/>
            </a:prstGeom>
            <a:noFill/>
          </p:spPr>
          <p:txBody>
            <a:bodyPr wrap="square" rtlCol="0">
              <a:spAutoFit/>
            </a:bodyPr>
            <a:lstStyle/>
            <a:p>
              <a:r>
                <a:rPr lang="nl-BE" sz="2400" dirty="0" err="1">
                  <a:solidFill>
                    <a:schemeClr val="accent2"/>
                  </a:solidFill>
                  <a:latin typeface="Segoe UI" pitchFamily="34" charset="0"/>
                  <a:ea typeface="Segoe UI" pitchFamily="34" charset="0"/>
                  <a:cs typeface="Segoe UI" pitchFamily="34" charset="0"/>
                </a:rPr>
                <a:t>Materials</a:t>
              </a:r>
              <a:endParaRPr lang="en-GB" sz="2400" dirty="0">
                <a:solidFill>
                  <a:schemeClr val="accent2"/>
                </a:solidFill>
                <a:latin typeface="Segoe UI" pitchFamily="34" charset="0"/>
                <a:ea typeface="Segoe UI" pitchFamily="34" charset="0"/>
                <a:cs typeface="Segoe UI" pitchFamily="34" charset="0"/>
              </a:endParaRPr>
            </a:p>
          </p:txBody>
        </p:sp>
        <p:sp>
          <p:nvSpPr>
            <p:cNvPr id="9" name="TextBox 8"/>
            <p:cNvSpPr txBox="1"/>
            <p:nvPr/>
          </p:nvSpPr>
          <p:spPr>
            <a:xfrm>
              <a:off x="4973182" y="3122633"/>
              <a:ext cx="3735481" cy="461665"/>
            </a:xfrm>
            <a:prstGeom prst="rect">
              <a:avLst/>
            </a:prstGeom>
            <a:noFill/>
          </p:spPr>
          <p:txBody>
            <a:bodyPr wrap="square" rtlCol="0">
              <a:spAutoFit/>
            </a:bodyPr>
            <a:lstStyle/>
            <a:p>
              <a:r>
                <a:rPr lang="nl-BE" sz="2400" dirty="0" err="1">
                  <a:solidFill>
                    <a:schemeClr val="accent2"/>
                  </a:solidFill>
                  <a:latin typeface="Segoe UI" pitchFamily="34" charset="0"/>
                  <a:ea typeface="Segoe UI" pitchFamily="34" charset="0"/>
                  <a:cs typeface="Segoe UI" pitchFamily="34" charset="0"/>
                </a:rPr>
                <a:t>LBE</a:t>
              </a:r>
              <a:r>
                <a:rPr lang="nl-BE" sz="2400" dirty="0">
                  <a:solidFill>
                    <a:schemeClr val="accent2"/>
                  </a:solidFill>
                  <a:latin typeface="Segoe UI" pitchFamily="34" charset="0"/>
                  <a:ea typeface="Segoe UI" pitchFamily="34" charset="0"/>
                  <a:cs typeface="Segoe UI" pitchFamily="34" charset="0"/>
                </a:rPr>
                <a:t> </a:t>
              </a:r>
              <a:r>
                <a:rPr lang="nl-BE" sz="2400" dirty="0" err="1">
                  <a:solidFill>
                    <a:schemeClr val="accent2"/>
                  </a:solidFill>
                  <a:latin typeface="Segoe UI" pitchFamily="34" charset="0"/>
                  <a:ea typeface="Segoe UI" pitchFamily="34" charset="0"/>
                  <a:cs typeface="Segoe UI" pitchFamily="34" charset="0"/>
                </a:rPr>
                <a:t>conditionning</a:t>
              </a:r>
              <a:endParaRPr lang="en-GB" sz="2400" dirty="0">
                <a:solidFill>
                  <a:schemeClr val="accent2"/>
                </a:solidFill>
                <a:latin typeface="Segoe UI" pitchFamily="34" charset="0"/>
                <a:ea typeface="Segoe UI" pitchFamily="34" charset="0"/>
                <a:cs typeface="Segoe UI" pitchFamily="34" charset="0"/>
              </a:endParaRPr>
            </a:p>
          </p:txBody>
        </p:sp>
        <p:sp>
          <p:nvSpPr>
            <p:cNvPr id="10" name="TextBox 9"/>
            <p:cNvSpPr txBox="1"/>
            <p:nvPr/>
          </p:nvSpPr>
          <p:spPr>
            <a:xfrm>
              <a:off x="4973182" y="4925958"/>
              <a:ext cx="3932205" cy="461665"/>
            </a:xfrm>
            <a:prstGeom prst="rect">
              <a:avLst/>
            </a:prstGeom>
            <a:noFill/>
          </p:spPr>
          <p:txBody>
            <a:bodyPr wrap="square" rtlCol="0">
              <a:spAutoFit/>
            </a:bodyPr>
            <a:lstStyle/>
            <a:p>
              <a:r>
                <a:rPr lang="nl-BE" sz="2400" dirty="0">
                  <a:solidFill>
                    <a:schemeClr val="accent2"/>
                  </a:solidFill>
                  <a:latin typeface="Segoe UI" pitchFamily="34" charset="0"/>
                  <a:ea typeface="Segoe UI" pitchFamily="34" charset="0"/>
                  <a:cs typeface="Segoe UI" pitchFamily="34" charset="0"/>
                </a:rPr>
                <a:t>Component </a:t>
              </a:r>
              <a:r>
                <a:rPr lang="nl-BE" sz="2400" dirty="0" err="1">
                  <a:solidFill>
                    <a:schemeClr val="accent2"/>
                  </a:solidFill>
                  <a:latin typeface="Segoe UI" pitchFamily="34" charset="0"/>
                  <a:ea typeface="Segoe UI" pitchFamily="34" charset="0"/>
                  <a:cs typeface="Segoe UI" pitchFamily="34" charset="0"/>
                </a:rPr>
                <a:t>testing</a:t>
              </a:r>
              <a:r>
                <a:rPr lang="nl-BE" sz="2400" dirty="0">
                  <a:solidFill>
                    <a:schemeClr val="accent2"/>
                  </a:solidFill>
                  <a:latin typeface="Segoe UI" pitchFamily="34" charset="0"/>
                  <a:ea typeface="Segoe UI" pitchFamily="34" charset="0"/>
                  <a:cs typeface="Segoe UI" pitchFamily="34" charset="0"/>
                </a:rPr>
                <a:t> &amp; TH</a:t>
              </a:r>
              <a:endParaRPr lang="en-GB" sz="2400" dirty="0">
                <a:solidFill>
                  <a:schemeClr val="accent2"/>
                </a:solidFill>
                <a:latin typeface="Segoe UI" pitchFamily="34" charset="0"/>
                <a:ea typeface="Segoe UI" pitchFamily="34" charset="0"/>
                <a:cs typeface="Segoe UI" pitchFamily="34" charset="0"/>
              </a:endParaRPr>
            </a:p>
          </p:txBody>
        </p:sp>
      </p:grpSp>
      <p:sp>
        <p:nvSpPr>
          <p:cNvPr id="12" name="TextBox 11"/>
          <p:cNvSpPr txBox="1"/>
          <p:nvPr/>
        </p:nvSpPr>
        <p:spPr>
          <a:xfrm>
            <a:off x="5408731" y="5520795"/>
            <a:ext cx="2498605" cy="461665"/>
          </a:xfrm>
          <a:prstGeom prst="rect">
            <a:avLst/>
          </a:prstGeom>
          <a:noFill/>
        </p:spPr>
        <p:txBody>
          <a:bodyPr wrap="square" rtlCol="0">
            <a:spAutoFit/>
          </a:bodyPr>
          <a:lstStyle/>
          <a:p>
            <a:r>
              <a:rPr lang="nl-BE" sz="2400" dirty="0">
                <a:solidFill>
                  <a:schemeClr val="accent2"/>
                </a:solidFill>
                <a:latin typeface="Segoe UI" pitchFamily="34" charset="0"/>
                <a:ea typeface="Segoe UI" pitchFamily="34" charset="0"/>
                <a:cs typeface="Segoe UI" pitchFamily="34" charset="0"/>
              </a:rPr>
              <a:t>Instrumentation</a:t>
            </a:r>
            <a:endParaRPr lang="en-GB" sz="2400" dirty="0">
              <a:solidFill>
                <a:schemeClr val="accent2"/>
              </a:solidFill>
              <a:latin typeface="Segoe UI" pitchFamily="34" charset="0"/>
              <a:ea typeface="Segoe UI" pitchFamily="34" charset="0"/>
              <a:cs typeface="Segoe UI" pitchFamily="34" charset="0"/>
            </a:endParaRPr>
          </a:p>
        </p:txBody>
      </p:sp>
      <p:sp>
        <p:nvSpPr>
          <p:cNvPr id="13" name="Right Brace 12"/>
          <p:cNvSpPr/>
          <p:nvPr/>
        </p:nvSpPr>
        <p:spPr bwMode="auto">
          <a:xfrm>
            <a:off x="4830527" y="5550446"/>
            <a:ext cx="393449" cy="436856"/>
          </a:xfrm>
          <a:prstGeom prst="rightBrace">
            <a:avLst/>
          </a:prstGeom>
          <a:no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GB" sz="1400">
              <a:latin typeface="Arial" charset="0"/>
            </a:endParaRPr>
          </a:p>
        </p:txBody>
      </p:sp>
    </p:spTree>
    <p:extLst>
      <p:ext uri="{BB962C8B-B14F-4D97-AF65-F5344CB8AC3E}">
        <p14:creationId xmlns:p14="http://schemas.microsoft.com/office/powerpoint/2010/main" val="23281491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669925" y="361965"/>
            <a:ext cx="8580438" cy="638175"/>
          </a:xfrm>
        </p:spPr>
        <p:txBody>
          <a:bodyPr/>
          <a:lstStyle/>
          <a:p>
            <a:r>
              <a:rPr lang="en-US" dirty="0" smtClean="0"/>
              <a:t>Role of materials research for development of </a:t>
            </a:r>
            <a:r>
              <a:rPr lang="en-US" dirty="0" err="1" smtClean="0"/>
              <a:t>MYRRHA</a:t>
            </a:r>
            <a:endParaRPr lang="en-US" dirty="0" smtClean="0"/>
          </a:p>
        </p:txBody>
      </p:sp>
      <p:pic>
        <p:nvPicPr>
          <p:cNvPr id="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3876" y="5207015"/>
            <a:ext cx="1720850" cy="125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 y="3913188"/>
            <a:ext cx="1893888" cy="139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97363" y="1636713"/>
            <a:ext cx="2393950" cy="2303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Box 7"/>
          <p:cNvSpPr txBox="1">
            <a:spLocks noChangeArrowheads="1"/>
          </p:cNvSpPr>
          <p:nvPr/>
        </p:nvSpPr>
        <p:spPr bwMode="auto">
          <a:xfrm>
            <a:off x="517531" y="3560763"/>
            <a:ext cx="245169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Arial Narrow" pitchFamily="34" charset="0"/>
              </a:defRPr>
            </a:lvl1pPr>
            <a:lvl2pPr marL="742950" indent="-285750">
              <a:defRPr sz="1400">
                <a:solidFill>
                  <a:schemeClr val="tx1"/>
                </a:solidFill>
                <a:latin typeface="Arial Narrow" pitchFamily="34" charset="0"/>
              </a:defRPr>
            </a:lvl2pPr>
            <a:lvl3pPr marL="1143000" indent="-228600">
              <a:defRPr sz="1400">
                <a:solidFill>
                  <a:schemeClr val="tx1"/>
                </a:solidFill>
                <a:latin typeface="Arial Narrow" pitchFamily="34" charset="0"/>
              </a:defRPr>
            </a:lvl3pPr>
            <a:lvl4pPr marL="1600200" indent="-228600">
              <a:defRPr sz="1400">
                <a:solidFill>
                  <a:schemeClr val="tx1"/>
                </a:solidFill>
                <a:latin typeface="Arial Narrow" pitchFamily="34" charset="0"/>
              </a:defRPr>
            </a:lvl4pPr>
            <a:lvl5pPr marL="2057400" indent="-228600">
              <a:defRPr sz="1400">
                <a:solidFill>
                  <a:schemeClr val="tx1"/>
                </a:solidFill>
                <a:latin typeface="Arial Narrow" pitchFamily="34" charset="0"/>
              </a:defRPr>
            </a:lvl5pPr>
            <a:lvl6pPr marL="2514600" indent="-228600" algn="r" eaLnBrk="0" fontAlgn="base" hangingPunct="0">
              <a:spcBef>
                <a:spcPct val="0"/>
              </a:spcBef>
              <a:spcAft>
                <a:spcPct val="0"/>
              </a:spcAft>
              <a:defRPr sz="1400">
                <a:solidFill>
                  <a:schemeClr val="tx1"/>
                </a:solidFill>
                <a:latin typeface="Arial Narrow" pitchFamily="34" charset="0"/>
              </a:defRPr>
            </a:lvl6pPr>
            <a:lvl7pPr marL="2971800" indent="-228600" algn="r" eaLnBrk="0" fontAlgn="base" hangingPunct="0">
              <a:spcBef>
                <a:spcPct val="0"/>
              </a:spcBef>
              <a:spcAft>
                <a:spcPct val="0"/>
              </a:spcAft>
              <a:defRPr sz="1400">
                <a:solidFill>
                  <a:schemeClr val="tx1"/>
                </a:solidFill>
                <a:latin typeface="Arial Narrow" pitchFamily="34" charset="0"/>
              </a:defRPr>
            </a:lvl7pPr>
            <a:lvl8pPr marL="3429000" indent="-228600" algn="r" eaLnBrk="0" fontAlgn="base" hangingPunct="0">
              <a:spcBef>
                <a:spcPct val="0"/>
              </a:spcBef>
              <a:spcAft>
                <a:spcPct val="0"/>
              </a:spcAft>
              <a:defRPr sz="1400">
                <a:solidFill>
                  <a:schemeClr val="tx1"/>
                </a:solidFill>
                <a:latin typeface="Arial Narrow" pitchFamily="34" charset="0"/>
              </a:defRPr>
            </a:lvl8pPr>
            <a:lvl9pPr marL="3886200" indent="-228600" algn="r" eaLnBrk="0" fontAlgn="base" hangingPunct="0">
              <a:spcBef>
                <a:spcPct val="0"/>
              </a:spcBef>
              <a:spcAft>
                <a:spcPct val="0"/>
              </a:spcAft>
              <a:defRPr sz="1400">
                <a:solidFill>
                  <a:schemeClr val="tx1"/>
                </a:solidFill>
                <a:latin typeface="Arial Narrow" pitchFamily="34" charset="0"/>
              </a:defRPr>
            </a:lvl9pPr>
          </a:lstStyle>
          <a:p>
            <a:pPr eaLnBrk="0" hangingPunct="0">
              <a:defRPr/>
            </a:pPr>
            <a:r>
              <a:rPr lang="en-US" sz="2000" u="sng">
                <a:solidFill>
                  <a:srgbClr val="0000FF"/>
                </a:solidFill>
                <a:latin typeface="Segoe UI"/>
              </a:rPr>
              <a:t>Materials properties</a:t>
            </a:r>
          </a:p>
        </p:txBody>
      </p:sp>
      <p:sp>
        <p:nvSpPr>
          <p:cNvPr id="11" name="Text Box 8"/>
          <p:cNvSpPr txBox="1">
            <a:spLocks noChangeArrowheads="1"/>
          </p:cNvSpPr>
          <p:nvPr/>
        </p:nvSpPr>
        <p:spPr bwMode="auto">
          <a:xfrm>
            <a:off x="4837119" y="1096965"/>
            <a:ext cx="96693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Arial Narrow" pitchFamily="34" charset="0"/>
              </a:defRPr>
            </a:lvl1pPr>
            <a:lvl2pPr marL="742950" indent="-285750">
              <a:defRPr sz="1400">
                <a:solidFill>
                  <a:schemeClr val="tx1"/>
                </a:solidFill>
                <a:latin typeface="Arial Narrow" pitchFamily="34" charset="0"/>
              </a:defRPr>
            </a:lvl2pPr>
            <a:lvl3pPr marL="1143000" indent="-228600">
              <a:defRPr sz="1400">
                <a:solidFill>
                  <a:schemeClr val="tx1"/>
                </a:solidFill>
                <a:latin typeface="Arial Narrow" pitchFamily="34" charset="0"/>
              </a:defRPr>
            </a:lvl3pPr>
            <a:lvl4pPr marL="1600200" indent="-228600">
              <a:defRPr sz="1400">
                <a:solidFill>
                  <a:schemeClr val="tx1"/>
                </a:solidFill>
                <a:latin typeface="Arial Narrow" pitchFamily="34" charset="0"/>
              </a:defRPr>
            </a:lvl4pPr>
            <a:lvl5pPr marL="2057400" indent="-228600">
              <a:defRPr sz="1400">
                <a:solidFill>
                  <a:schemeClr val="tx1"/>
                </a:solidFill>
                <a:latin typeface="Arial Narrow" pitchFamily="34" charset="0"/>
              </a:defRPr>
            </a:lvl5pPr>
            <a:lvl6pPr marL="2514600" indent="-228600" algn="r" eaLnBrk="0" fontAlgn="base" hangingPunct="0">
              <a:spcBef>
                <a:spcPct val="0"/>
              </a:spcBef>
              <a:spcAft>
                <a:spcPct val="0"/>
              </a:spcAft>
              <a:defRPr sz="1400">
                <a:solidFill>
                  <a:schemeClr val="tx1"/>
                </a:solidFill>
                <a:latin typeface="Arial Narrow" pitchFamily="34" charset="0"/>
              </a:defRPr>
            </a:lvl6pPr>
            <a:lvl7pPr marL="2971800" indent="-228600" algn="r" eaLnBrk="0" fontAlgn="base" hangingPunct="0">
              <a:spcBef>
                <a:spcPct val="0"/>
              </a:spcBef>
              <a:spcAft>
                <a:spcPct val="0"/>
              </a:spcAft>
              <a:defRPr sz="1400">
                <a:solidFill>
                  <a:schemeClr val="tx1"/>
                </a:solidFill>
                <a:latin typeface="Arial Narrow" pitchFamily="34" charset="0"/>
              </a:defRPr>
            </a:lvl7pPr>
            <a:lvl8pPr marL="3429000" indent="-228600" algn="r" eaLnBrk="0" fontAlgn="base" hangingPunct="0">
              <a:spcBef>
                <a:spcPct val="0"/>
              </a:spcBef>
              <a:spcAft>
                <a:spcPct val="0"/>
              </a:spcAft>
              <a:defRPr sz="1400">
                <a:solidFill>
                  <a:schemeClr val="tx1"/>
                </a:solidFill>
                <a:latin typeface="Arial Narrow" pitchFamily="34" charset="0"/>
              </a:defRPr>
            </a:lvl8pPr>
            <a:lvl9pPr marL="3886200" indent="-228600" algn="r" eaLnBrk="0" fontAlgn="base" hangingPunct="0">
              <a:spcBef>
                <a:spcPct val="0"/>
              </a:spcBef>
              <a:spcAft>
                <a:spcPct val="0"/>
              </a:spcAft>
              <a:defRPr sz="1400">
                <a:solidFill>
                  <a:schemeClr val="tx1"/>
                </a:solidFill>
                <a:latin typeface="Arial Narrow" pitchFamily="34" charset="0"/>
              </a:defRPr>
            </a:lvl9pPr>
          </a:lstStyle>
          <a:p>
            <a:pPr eaLnBrk="0" hangingPunct="0">
              <a:defRPr/>
            </a:pPr>
            <a:r>
              <a:rPr lang="en-US" sz="2000" u="sng" dirty="0">
                <a:solidFill>
                  <a:srgbClr val="0000FF"/>
                </a:solidFill>
                <a:latin typeface="Segoe UI"/>
              </a:rPr>
              <a:t>Design</a:t>
            </a:r>
          </a:p>
        </p:txBody>
      </p:sp>
      <p:sp>
        <p:nvSpPr>
          <p:cNvPr id="12" name="Text Box 9"/>
          <p:cNvSpPr txBox="1">
            <a:spLocks noChangeArrowheads="1"/>
          </p:cNvSpPr>
          <p:nvPr/>
        </p:nvSpPr>
        <p:spPr bwMode="auto">
          <a:xfrm>
            <a:off x="7543801" y="1096965"/>
            <a:ext cx="163538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Arial Narrow" pitchFamily="34" charset="0"/>
              </a:defRPr>
            </a:lvl1pPr>
            <a:lvl2pPr marL="742950" indent="-285750">
              <a:defRPr sz="1400">
                <a:solidFill>
                  <a:schemeClr val="tx1"/>
                </a:solidFill>
                <a:latin typeface="Arial Narrow" pitchFamily="34" charset="0"/>
              </a:defRPr>
            </a:lvl2pPr>
            <a:lvl3pPr marL="1143000" indent="-228600">
              <a:defRPr sz="1400">
                <a:solidFill>
                  <a:schemeClr val="tx1"/>
                </a:solidFill>
                <a:latin typeface="Arial Narrow" pitchFamily="34" charset="0"/>
              </a:defRPr>
            </a:lvl3pPr>
            <a:lvl4pPr marL="1600200" indent="-228600">
              <a:defRPr sz="1400">
                <a:solidFill>
                  <a:schemeClr val="tx1"/>
                </a:solidFill>
                <a:latin typeface="Arial Narrow" pitchFamily="34" charset="0"/>
              </a:defRPr>
            </a:lvl4pPr>
            <a:lvl5pPr marL="2057400" indent="-228600">
              <a:defRPr sz="1400">
                <a:solidFill>
                  <a:schemeClr val="tx1"/>
                </a:solidFill>
                <a:latin typeface="Arial Narrow" pitchFamily="34" charset="0"/>
              </a:defRPr>
            </a:lvl5pPr>
            <a:lvl6pPr marL="2514600" indent="-228600" algn="r" eaLnBrk="0" fontAlgn="base" hangingPunct="0">
              <a:spcBef>
                <a:spcPct val="0"/>
              </a:spcBef>
              <a:spcAft>
                <a:spcPct val="0"/>
              </a:spcAft>
              <a:defRPr sz="1400">
                <a:solidFill>
                  <a:schemeClr val="tx1"/>
                </a:solidFill>
                <a:latin typeface="Arial Narrow" pitchFamily="34" charset="0"/>
              </a:defRPr>
            </a:lvl6pPr>
            <a:lvl7pPr marL="2971800" indent="-228600" algn="r" eaLnBrk="0" fontAlgn="base" hangingPunct="0">
              <a:spcBef>
                <a:spcPct val="0"/>
              </a:spcBef>
              <a:spcAft>
                <a:spcPct val="0"/>
              </a:spcAft>
              <a:defRPr sz="1400">
                <a:solidFill>
                  <a:schemeClr val="tx1"/>
                </a:solidFill>
                <a:latin typeface="Arial Narrow" pitchFamily="34" charset="0"/>
              </a:defRPr>
            </a:lvl7pPr>
            <a:lvl8pPr marL="3429000" indent="-228600" algn="r" eaLnBrk="0" fontAlgn="base" hangingPunct="0">
              <a:spcBef>
                <a:spcPct val="0"/>
              </a:spcBef>
              <a:spcAft>
                <a:spcPct val="0"/>
              </a:spcAft>
              <a:defRPr sz="1400">
                <a:solidFill>
                  <a:schemeClr val="tx1"/>
                </a:solidFill>
                <a:latin typeface="Arial Narrow" pitchFamily="34" charset="0"/>
              </a:defRPr>
            </a:lvl8pPr>
            <a:lvl9pPr marL="3886200" indent="-228600" algn="r" eaLnBrk="0" fontAlgn="base" hangingPunct="0">
              <a:spcBef>
                <a:spcPct val="0"/>
              </a:spcBef>
              <a:spcAft>
                <a:spcPct val="0"/>
              </a:spcAft>
              <a:defRPr sz="1400">
                <a:solidFill>
                  <a:schemeClr val="tx1"/>
                </a:solidFill>
                <a:latin typeface="Arial Narrow" pitchFamily="34" charset="0"/>
              </a:defRPr>
            </a:lvl9pPr>
          </a:lstStyle>
          <a:p>
            <a:pPr eaLnBrk="0" hangingPunct="0">
              <a:defRPr/>
            </a:pPr>
            <a:r>
              <a:rPr lang="en-US" sz="2000" u="sng">
                <a:solidFill>
                  <a:srgbClr val="0000FF"/>
                </a:solidFill>
                <a:latin typeface="Segoe UI"/>
              </a:rPr>
              <a:t>Construction</a:t>
            </a:r>
          </a:p>
        </p:txBody>
      </p:sp>
      <p:pic>
        <p:nvPicPr>
          <p:cNvPr id="13" name="Picture 1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57338" y="4718050"/>
            <a:ext cx="1763712" cy="1284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AutoShape 11"/>
          <p:cNvSpPr>
            <a:spLocks noChangeArrowheads="1"/>
          </p:cNvSpPr>
          <p:nvPr/>
        </p:nvSpPr>
        <p:spPr bwMode="auto">
          <a:xfrm>
            <a:off x="3829053" y="2439988"/>
            <a:ext cx="409575" cy="514350"/>
          </a:xfrm>
          <a:prstGeom prst="rightArrow">
            <a:avLst>
              <a:gd name="adj1" fmla="val 50000"/>
              <a:gd name="adj2" fmla="val 25000"/>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defRPr/>
            </a:pPr>
            <a:endParaRPr lang="en-US" sz="1400">
              <a:solidFill>
                <a:srgbClr val="000000"/>
              </a:solidFill>
              <a:latin typeface="Arial" charset="0"/>
            </a:endParaRPr>
          </a:p>
        </p:txBody>
      </p:sp>
      <p:sp>
        <p:nvSpPr>
          <p:cNvPr id="15" name="AutoShape 12"/>
          <p:cNvSpPr>
            <a:spLocks noChangeArrowheads="1"/>
          </p:cNvSpPr>
          <p:nvPr/>
        </p:nvSpPr>
        <p:spPr bwMode="auto">
          <a:xfrm>
            <a:off x="7026277" y="2465388"/>
            <a:ext cx="409575" cy="514350"/>
          </a:xfrm>
          <a:prstGeom prst="rightArrow">
            <a:avLst>
              <a:gd name="adj1" fmla="val 50000"/>
              <a:gd name="adj2" fmla="val 25000"/>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defRPr/>
            </a:pPr>
            <a:endParaRPr lang="en-US" sz="1400">
              <a:solidFill>
                <a:srgbClr val="000000"/>
              </a:solidFill>
              <a:latin typeface="Arial" charset="0"/>
            </a:endParaRPr>
          </a:p>
        </p:txBody>
      </p:sp>
      <p:sp>
        <p:nvSpPr>
          <p:cNvPr id="16" name="Text Box 13"/>
          <p:cNvSpPr txBox="1">
            <a:spLocks noChangeArrowheads="1"/>
          </p:cNvSpPr>
          <p:nvPr/>
        </p:nvSpPr>
        <p:spPr bwMode="auto">
          <a:xfrm>
            <a:off x="476251" y="1230313"/>
            <a:ext cx="3003550" cy="1739900"/>
          </a:xfrm>
          <a:prstGeom prst="rect">
            <a:avLst/>
          </a:prstGeom>
          <a:solidFill>
            <a:srgbClr val="FFFFFF">
              <a:alpha val="50980"/>
            </a:srgbClr>
          </a:solidFill>
          <a:ln>
            <a:noFill/>
          </a:ln>
          <a:effectLst/>
        </p:spPr>
        <p:txBody>
          <a:bodyPr>
            <a:spAutoFit/>
          </a:bodyPr>
          <a:lstStyle>
            <a:lvl1pPr>
              <a:defRPr sz="1400">
                <a:solidFill>
                  <a:schemeClr val="tx1"/>
                </a:solidFill>
                <a:latin typeface="Arial Narrow" pitchFamily="34" charset="0"/>
              </a:defRPr>
            </a:lvl1pPr>
            <a:lvl2pPr marL="742950" indent="-285750">
              <a:defRPr sz="1400">
                <a:solidFill>
                  <a:schemeClr val="tx1"/>
                </a:solidFill>
                <a:latin typeface="Arial Narrow" pitchFamily="34" charset="0"/>
              </a:defRPr>
            </a:lvl2pPr>
            <a:lvl3pPr marL="1143000" indent="-228600">
              <a:defRPr sz="1400">
                <a:solidFill>
                  <a:schemeClr val="tx1"/>
                </a:solidFill>
                <a:latin typeface="Arial Narrow" pitchFamily="34" charset="0"/>
              </a:defRPr>
            </a:lvl3pPr>
            <a:lvl4pPr marL="1600200" indent="-228600">
              <a:defRPr sz="1400">
                <a:solidFill>
                  <a:schemeClr val="tx1"/>
                </a:solidFill>
                <a:latin typeface="Arial Narrow" pitchFamily="34" charset="0"/>
              </a:defRPr>
            </a:lvl4pPr>
            <a:lvl5pPr marL="2057400" indent="-228600">
              <a:defRPr sz="1400">
                <a:solidFill>
                  <a:schemeClr val="tx1"/>
                </a:solidFill>
                <a:latin typeface="Arial Narrow" pitchFamily="34" charset="0"/>
              </a:defRPr>
            </a:lvl5pPr>
            <a:lvl6pPr marL="2514600" indent="-228600" algn="r" eaLnBrk="0" fontAlgn="base" hangingPunct="0">
              <a:spcBef>
                <a:spcPct val="0"/>
              </a:spcBef>
              <a:spcAft>
                <a:spcPct val="0"/>
              </a:spcAft>
              <a:defRPr sz="1400">
                <a:solidFill>
                  <a:schemeClr val="tx1"/>
                </a:solidFill>
                <a:latin typeface="Arial Narrow" pitchFamily="34" charset="0"/>
              </a:defRPr>
            </a:lvl6pPr>
            <a:lvl7pPr marL="2971800" indent="-228600" algn="r" eaLnBrk="0" fontAlgn="base" hangingPunct="0">
              <a:spcBef>
                <a:spcPct val="0"/>
              </a:spcBef>
              <a:spcAft>
                <a:spcPct val="0"/>
              </a:spcAft>
              <a:defRPr sz="1400">
                <a:solidFill>
                  <a:schemeClr val="tx1"/>
                </a:solidFill>
                <a:latin typeface="Arial Narrow" pitchFamily="34" charset="0"/>
              </a:defRPr>
            </a:lvl7pPr>
            <a:lvl8pPr marL="3429000" indent="-228600" algn="r" eaLnBrk="0" fontAlgn="base" hangingPunct="0">
              <a:spcBef>
                <a:spcPct val="0"/>
              </a:spcBef>
              <a:spcAft>
                <a:spcPct val="0"/>
              </a:spcAft>
              <a:defRPr sz="1400">
                <a:solidFill>
                  <a:schemeClr val="tx1"/>
                </a:solidFill>
                <a:latin typeface="Arial Narrow" pitchFamily="34" charset="0"/>
              </a:defRPr>
            </a:lvl8pPr>
            <a:lvl9pPr marL="3886200" indent="-228600" algn="r" eaLnBrk="0" fontAlgn="base" hangingPunct="0">
              <a:spcBef>
                <a:spcPct val="0"/>
              </a:spcBef>
              <a:spcAft>
                <a:spcPct val="0"/>
              </a:spcAft>
              <a:defRPr sz="1400">
                <a:solidFill>
                  <a:schemeClr val="tx1"/>
                </a:solidFill>
                <a:latin typeface="Arial Narrow" pitchFamily="34" charset="0"/>
              </a:defRPr>
            </a:lvl9pPr>
          </a:lstStyle>
          <a:p>
            <a:pPr eaLnBrk="0" hangingPunct="0">
              <a:defRPr/>
            </a:pPr>
            <a:r>
              <a:rPr lang="en-US" sz="2000" u="sng" dirty="0">
                <a:solidFill>
                  <a:srgbClr val="0000FF"/>
                </a:solidFill>
                <a:latin typeface="Segoe UI"/>
              </a:rPr>
              <a:t>Design tools</a:t>
            </a:r>
            <a:r>
              <a:rPr lang="en-US" sz="2000" dirty="0">
                <a:solidFill>
                  <a:srgbClr val="0000FF"/>
                </a:solidFill>
                <a:latin typeface="Segoe UI"/>
              </a:rPr>
              <a:t>:</a:t>
            </a:r>
          </a:p>
          <a:p>
            <a:pPr eaLnBrk="0" hangingPunct="0">
              <a:spcBef>
                <a:spcPts val="600"/>
              </a:spcBef>
              <a:buClr>
                <a:srgbClr val="0000FF"/>
              </a:buClr>
              <a:buFont typeface="Arial" pitchFamily="34" charset="0"/>
              <a:buChar char="•"/>
              <a:defRPr/>
            </a:pPr>
            <a:r>
              <a:rPr lang="en-US" sz="1800" dirty="0">
                <a:solidFill>
                  <a:srgbClr val="000000"/>
                </a:solidFill>
                <a:latin typeface="Segoe UI"/>
              </a:rPr>
              <a:t> Nuclear manufacturing codes: </a:t>
            </a:r>
            <a:r>
              <a:rPr lang="en-US" sz="1700" dirty="0" err="1">
                <a:solidFill>
                  <a:srgbClr val="0000FF"/>
                </a:solidFill>
                <a:latin typeface="Segoe UI"/>
              </a:rPr>
              <a:t>RCC-MRx</a:t>
            </a:r>
            <a:r>
              <a:rPr lang="en-US" sz="1700" dirty="0">
                <a:solidFill>
                  <a:srgbClr val="000000"/>
                </a:solidFill>
                <a:latin typeface="Segoe UI"/>
              </a:rPr>
              <a:t>, </a:t>
            </a:r>
            <a:r>
              <a:rPr lang="en-US" sz="1800" dirty="0">
                <a:solidFill>
                  <a:srgbClr val="000000"/>
                </a:solidFill>
                <a:latin typeface="Segoe UI"/>
              </a:rPr>
              <a:t>…</a:t>
            </a:r>
          </a:p>
          <a:p>
            <a:pPr eaLnBrk="0" hangingPunct="0">
              <a:spcBef>
                <a:spcPts val="600"/>
              </a:spcBef>
              <a:buClr>
                <a:srgbClr val="0000FF"/>
              </a:buClr>
              <a:buFont typeface="Arial" pitchFamily="34" charset="0"/>
              <a:buChar char="•"/>
              <a:defRPr/>
            </a:pPr>
            <a:r>
              <a:rPr lang="en-US" sz="1800" dirty="0">
                <a:solidFill>
                  <a:srgbClr val="000000"/>
                </a:solidFill>
                <a:latin typeface="Segoe UI"/>
              </a:rPr>
              <a:t> Fuel codes</a:t>
            </a:r>
          </a:p>
          <a:p>
            <a:pPr eaLnBrk="0" hangingPunct="0">
              <a:spcBef>
                <a:spcPts val="600"/>
              </a:spcBef>
              <a:buClr>
                <a:srgbClr val="0000FF"/>
              </a:buClr>
              <a:buFont typeface="Arial" pitchFamily="34" charset="0"/>
              <a:buChar char="•"/>
              <a:defRPr/>
            </a:pPr>
            <a:r>
              <a:rPr lang="en-US" sz="1800" dirty="0">
                <a:solidFill>
                  <a:srgbClr val="000000"/>
                </a:solidFill>
                <a:latin typeface="Segoe UI"/>
              </a:rPr>
              <a:t> FE calculations</a:t>
            </a:r>
          </a:p>
        </p:txBody>
      </p:sp>
      <p:sp>
        <p:nvSpPr>
          <p:cNvPr id="17" name="Text Box 14"/>
          <p:cNvSpPr txBox="1">
            <a:spLocks noChangeArrowheads="1"/>
          </p:cNvSpPr>
          <p:nvPr/>
        </p:nvSpPr>
        <p:spPr bwMode="auto">
          <a:xfrm>
            <a:off x="4043364" y="4462478"/>
            <a:ext cx="5440362" cy="1434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40000"/>
              </a:spcBef>
              <a:defRPr/>
            </a:pPr>
            <a:r>
              <a:rPr lang="en-US" sz="2000" u="sng" dirty="0">
                <a:solidFill>
                  <a:srgbClr val="0000FF"/>
                </a:solidFill>
                <a:latin typeface="Segoe UI"/>
              </a:rPr>
              <a:t>Missing data for MYRRHA</a:t>
            </a:r>
            <a:r>
              <a:rPr lang="en-US" sz="2000" dirty="0">
                <a:solidFill>
                  <a:srgbClr val="000000"/>
                </a:solidFill>
                <a:latin typeface="Segoe UI"/>
              </a:rPr>
              <a:t>:</a:t>
            </a:r>
          </a:p>
          <a:p>
            <a:pPr marL="285750" indent="-285750" eaLnBrk="0" hangingPunct="0">
              <a:spcBef>
                <a:spcPct val="40000"/>
              </a:spcBef>
              <a:buClr>
                <a:srgbClr val="0000FF"/>
              </a:buClr>
              <a:buFont typeface="Arial" pitchFamily="34" charset="0"/>
              <a:buChar char="•"/>
              <a:defRPr/>
            </a:pPr>
            <a:r>
              <a:rPr lang="en-US" sz="1600" dirty="0">
                <a:solidFill>
                  <a:srgbClr val="000000"/>
                </a:solidFill>
                <a:latin typeface="Segoe UI"/>
              </a:rPr>
              <a:t>Basic characteristics of candidate materials</a:t>
            </a:r>
          </a:p>
          <a:p>
            <a:pPr marL="285750" indent="-285750" eaLnBrk="0" hangingPunct="0">
              <a:spcBef>
                <a:spcPct val="40000"/>
              </a:spcBef>
              <a:buClr>
                <a:srgbClr val="0000FF"/>
              </a:buClr>
              <a:buFont typeface="Arial" pitchFamily="34" charset="0"/>
              <a:buChar char="•"/>
              <a:defRPr/>
            </a:pPr>
            <a:r>
              <a:rPr lang="en-US" sz="1600" dirty="0">
                <a:solidFill>
                  <a:srgbClr val="000000"/>
                </a:solidFill>
                <a:latin typeface="Segoe UI"/>
              </a:rPr>
              <a:t>Effects of LBE &amp; irradiation on material properties</a:t>
            </a:r>
          </a:p>
          <a:p>
            <a:pPr marL="285750" indent="-285750" eaLnBrk="0" hangingPunct="0">
              <a:spcBef>
                <a:spcPct val="40000"/>
              </a:spcBef>
              <a:buClr>
                <a:srgbClr val="0000FF"/>
              </a:buClr>
              <a:buFont typeface="Arial" pitchFamily="34" charset="0"/>
              <a:buChar char="•"/>
              <a:defRPr/>
            </a:pPr>
            <a:r>
              <a:rPr lang="en-US" sz="1600" dirty="0">
                <a:solidFill>
                  <a:srgbClr val="000000"/>
                </a:solidFill>
                <a:latin typeface="Segoe UI"/>
              </a:rPr>
              <a:t>Physical effects</a:t>
            </a:r>
          </a:p>
        </p:txBody>
      </p:sp>
      <p:sp>
        <p:nvSpPr>
          <p:cNvPr id="18" name="AutoShape 15"/>
          <p:cNvSpPr>
            <a:spLocks noChangeArrowheads="1"/>
          </p:cNvSpPr>
          <p:nvPr/>
        </p:nvSpPr>
        <p:spPr bwMode="auto">
          <a:xfrm rot="16200000">
            <a:off x="1254133" y="3009902"/>
            <a:ext cx="409575" cy="514350"/>
          </a:xfrm>
          <a:prstGeom prst="rightArrow">
            <a:avLst>
              <a:gd name="adj1" fmla="val 50000"/>
              <a:gd name="adj2" fmla="val 25000"/>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defRPr/>
            </a:pPr>
            <a:endParaRPr lang="en-US" sz="1400">
              <a:solidFill>
                <a:srgbClr val="000000"/>
              </a:solidFill>
              <a:latin typeface="Arial" charset="0"/>
            </a:endParaRPr>
          </a:p>
        </p:txBody>
      </p:sp>
      <p:pic>
        <p:nvPicPr>
          <p:cNvPr id="21" name="Picture 46"/>
          <p:cNvPicPr>
            <a:picLocks noChangeAspect="1" noChangeArrowheads="1"/>
          </p:cNvPicPr>
          <p:nvPr/>
        </p:nvPicPr>
        <p:blipFill>
          <a:blip r:embed="rId7">
            <a:extLst>
              <a:ext uri="{28A0092B-C50C-407E-A947-70E740481C1C}">
                <a14:useLocalDpi xmlns:a14="http://schemas.microsoft.com/office/drawing/2010/main" val="0"/>
              </a:ext>
            </a:extLst>
          </a:blip>
          <a:srcRect l="19580" t="7452" r="26025"/>
          <a:stretch>
            <a:fillRect/>
          </a:stretch>
        </p:blipFill>
        <p:spPr bwMode="auto">
          <a:xfrm>
            <a:off x="7543800" y="1562100"/>
            <a:ext cx="1924050" cy="252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4" name="Group 23"/>
          <p:cNvGrpSpPr>
            <a:grpSpLocks/>
          </p:cNvGrpSpPr>
          <p:nvPr/>
        </p:nvGrpSpPr>
        <p:grpSpPr bwMode="auto">
          <a:xfrm>
            <a:off x="2387601" y="3489325"/>
            <a:ext cx="2044700" cy="2135188"/>
            <a:chOff x="2006600" y="3746500"/>
            <a:chExt cx="2044700" cy="2135188"/>
          </a:xfrm>
        </p:grpSpPr>
        <p:grpSp>
          <p:nvGrpSpPr>
            <p:cNvPr id="15377" name="Group 4"/>
            <p:cNvGrpSpPr>
              <a:grpSpLocks/>
            </p:cNvGrpSpPr>
            <p:nvPr/>
          </p:nvGrpSpPr>
          <p:grpSpPr bwMode="auto">
            <a:xfrm>
              <a:off x="2006600" y="3746500"/>
              <a:ext cx="2044700" cy="355600"/>
              <a:chOff x="2006600" y="3746500"/>
              <a:chExt cx="2044700" cy="355600"/>
            </a:xfrm>
          </p:grpSpPr>
          <p:sp>
            <p:nvSpPr>
              <p:cNvPr id="19" name="AutoShape 16"/>
              <p:cNvSpPr>
                <a:spLocks noChangeArrowheads="1"/>
              </p:cNvSpPr>
              <p:nvPr/>
            </p:nvSpPr>
            <p:spPr bwMode="auto">
              <a:xfrm rot="13456487">
                <a:off x="2006600" y="3746500"/>
                <a:ext cx="2044700" cy="355600"/>
              </a:xfrm>
              <a:prstGeom prst="rightArrow">
                <a:avLst>
                  <a:gd name="adj1" fmla="val 50000"/>
                  <a:gd name="adj2" fmla="val 157939"/>
                </a:avLst>
              </a:prstGeom>
              <a:solidFill>
                <a:srgbClr val="FF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defRPr/>
                </a:pPr>
                <a:endParaRPr lang="en-US" sz="1400">
                  <a:solidFill>
                    <a:srgbClr val="000000"/>
                  </a:solidFill>
                  <a:latin typeface="Arial" charset="0"/>
                </a:endParaRPr>
              </a:p>
            </p:txBody>
          </p:sp>
          <p:sp>
            <p:nvSpPr>
              <p:cNvPr id="3" name="TextBox 2"/>
              <p:cNvSpPr txBox="1"/>
              <p:nvPr/>
            </p:nvSpPr>
            <p:spPr>
              <a:xfrm rot="2641084">
                <a:off x="2776307" y="3778349"/>
                <a:ext cx="1164101" cy="307777"/>
              </a:xfrm>
              <a:prstGeom prst="rect">
                <a:avLst/>
              </a:prstGeom>
              <a:noFill/>
            </p:spPr>
            <p:txBody>
              <a:bodyPr wrap="none">
                <a:spAutoFit/>
              </a:bodyPr>
              <a:lstStyle/>
              <a:p>
                <a:pPr eaLnBrk="0" hangingPunct="0">
                  <a:defRPr/>
                </a:pPr>
                <a:r>
                  <a:rPr lang="en-US" sz="1400" dirty="0">
                    <a:solidFill>
                      <a:srgbClr val="000000"/>
                    </a:solidFill>
                    <a:latin typeface="Comic Sans MS" pitchFamily="66" charset="0"/>
                  </a:rPr>
                  <a:t>Approaches</a:t>
                </a:r>
              </a:p>
            </p:txBody>
          </p:sp>
        </p:grpSp>
        <p:grpSp>
          <p:nvGrpSpPr>
            <p:cNvPr id="15378" name="Group 5"/>
            <p:cNvGrpSpPr>
              <a:grpSpLocks/>
            </p:cNvGrpSpPr>
            <p:nvPr/>
          </p:nvGrpSpPr>
          <p:grpSpPr bwMode="auto">
            <a:xfrm>
              <a:off x="2917825" y="5343525"/>
              <a:ext cx="767948" cy="538163"/>
              <a:chOff x="2917825" y="5343525"/>
              <a:chExt cx="767948" cy="538163"/>
            </a:xfrm>
          </p:grpSpPr>
          <p:sp>
            <p:nvSpPr>
              <p:cNvPr id="20" name="AutoShape 17"/>
              <p:cNvSpPr>
                <a:spLocks noChangeArrowheads="1"/>
              </p:cNvSpPr>
              <p:nvPr/>
            </p:nvSpPr>
            <p:spPr bwMode="auto">
              <a:xfrm rot="10800000">
                <a:off x="2917825" y="5526088"/>
                <a:ext cx="735013" cy="355600"/>
              </a:xfrm>
              <a:prstGeom prst="rightArrow">
                <a:avLst>
                  <a:gd name="adj1" fmla="val 50000"/>
                  <a:gd name="adj2" fmla="val 65406"/>
                </a:avLst>
              </a:prstGeom>
              <a:solidFill>
                <a:srgbClr val="FF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defRPr/>
                </a:pPr>
                <a:endParaRPr lang="en-US" sz="1400">
                  <a:solidFill>
                    <a:srgbClr val="000000"/>
                  </a:solidFill>
                  <a:latin typeface="Arial" charset="0"/>
                </a:endParaRPr>
              </a:p>
            </p:txBody>
          </p:sp>
          <p:sp>
            <p:nvSpPr>
              <p:cNvPr id="23" name="TextBox 22"/>
              <p:cNvSpPr txBox="1"/>
              <p:nvPr/>
            </p:nvSpPr>
            <p:spPr>
              <a:xfrm>
                <a:off x="3103562" y="5343525"/>
                <a:ext cx="582211" cy="307777"/>
              </a:xfrm>
              <a:prstGeom prst="rect">
                <a:avLst/>
              </a:prstGeom>
              <a:noFill/>
            </p:spPr>
            <p:txBody>
              <a:bodyPr wrap="none">
                <a:spAutoFit/>
              </a:bodyPr>
              <a:lstStyle/>
              <a:p>
                <a:pPr eaLnBrk="0" hangingPunct="0">
                  <a:defRPr/>
                </a:pPr>
                <a:r>
                  <a:rPr lang="en-US" sz="1400" dirty="0">
                    <a:solidFill>
                      <a:srgbClr val="000000"/>
                    </a:solidFill>
                    <a:latin typeface="Comic Sans MS" pitchFamily="66" charset="0"/>
                  </a:rPr>
                  <a:t>Data</a:t>
                </a:r>
              </a:p>
            </p:txBody>
          </p:sp>
        </p:grpSp>
      </p:grpSp>
    </p:spTree>
    <p:extLst>
      <p:ext uri="{BB962C8B-B14F-4D97-AF65-F5344CB8AC3E}">
        <p14:creationId xmlns:p14="http://schemas.microsoft.com/office/powerpoint/2010/main" val="37237749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1568" y="2179327"/>
            <a:ext cx="3776187" cy="423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ontent Placeholder 7"/>
          <p:cNvSpPr>
            <a:spLocks noGrp="1"/>
          </p:cNvSpPr>
          <p:nvPr>
            <p:ph idx="1"/>
          </p:nvPr>
        </p:nvSpPr>
        <p:spPr>
          <a:xfrm>
            <a:off x="1462485" y="1260077"/>
            <a:ext cx="7050489" cy="5092126"/>
          </a:xfrm>
        </p:spPr>
        <p:txBody>
          <a:bodyPr/>
          <a:lstStyle/>
          <a:p>
            <a:r>
              <a:rPr lang="en-GB" sz="1800" dirty="0"/>
              <a:t>E-SCAPE = </a:t>
            </a:r>
            <a:r>
              <a:rPr lang="en-GB" sz="1800" b="1" dirty="0"/>
              <a:t>E</a:t>
            </a:r>
            <a:r>
              <a:rPr lang="en-GB" sz="1800" dirty="0"/>
              <a:t>uropean </a:t>
            </a:r>
            <a:r>
              <a:rPr lang="en-GB" sz="1800" b="1" dirty="0" err="1"/>
              <a:t>SCA</a:t>
            </a:r>
            <a:r>
              <a:rPr lang="en-GB" sz="1800" dirty="0" err="1"/>
              <a:t>led</a:t>
            </a:r>
            <a:r>
              <a:rPr lang="en-GB" sz="1800" dirty="0"/>
              <a:t> </a:t>
            </a:r>
            <a:r>
              <a:rPr lang="en-GB" sz="1800" b="1" dirty="0"/>
              <a:t>P</a:t>
            </a:r>
            <a:r>
              <a:rPr lang="en-GB" sz="1800" dirty="0"/>
              <a:t>ool </a:t>
            </a:r>
            <a:r>
              <a:rPr lang="en-GB" sz="1800" b="1" dirty="0"/>
              <a:t>E</a:t>
            </a:r>
            <a:r>
              <a:rPr lang="en-GB" sz="1800" dirty="0"/>
              <a:t>xperiment</a:t>
            </a:r>
          </a:p>
          <a:p>
            <a:endParaRPr lang="en-GB" sz="1800" dirty="0"/>
          </a:p>
          <a:p>
            <a:r>
              <a:rPr lang="en-GB" sz="1800" dirty="0"/>
              <a:t>Thermal-hydraulic behaviour of a flowing liquid metal in a pool geometry</a:t>
            </a:r>
          </a:p>
          <a:p>
            <a:endParaRPr lang="en-GB" sz="1800" dirty="0"/>
          </a:p>
          <a:p>
            <a:r>
              <a:rPr lang="en-GB" sz="1800" dirty="0"/>
              <a:t>Purpose</a:t>
            </a:r>
          </a:p>
          <a:p>
            <a:pPr lvl="1"/>
            <a:r>
              <a:rPr lang="en-GB" sz="1600" dirty="0"/>
              <a:t>Characterisation of pool T/H phenomena </a:t>
            </a:r>
          </a:p>
          <a:p>
            <a:pPr lvl="1"/>
            <a:r>
              <a:rPr lang="en-GB" sz="1600" dirty="0"/>
              <a:t>Qualification of </a:t>
            </a:r>
            <a:r>
              <a:rPr lang="en-GB" sz="1600" dirty="0" err="1"/>
              <a:t>CFD</a:t>
            </a:r>
            <a:r>
              <a:rPr lang="en-GB" sz="1600" dirty="0"/>
              <a:t> and system tools</a:t>
            </a:r>
          </a:p>
          <a:p>
            <a:pPr lvl="1"/>
            <a:r>
              <a:rPr lang="nl-BE" sz="1600" dirty="0" err="1"/>
              <a:t>Operational</a:t>
            </a:r>
            <a:r>
              <a:rPr lang="nl-BE" sz="1600" dirty="0"/>
              <a:t> </a:t>
            </a:r>
            <a:r>
              <a:rPr lang="nl-BE" sz="1600" dirty="0" err="1"/>
              <a:t>experience</a:t>
            </a:r>
            <a:r>
              <a:rPr lang="nl-BE" sz="1600" dirty="0"/>
              <a:t> on LBE systems</a:t>
            </a:r>
          </a:p>
          <a:p>
            <a:pPr lvl="1"/>
            <a:endParaRPr lang="en-GB" sz="1600" dirty="0"/>
          </a:p>
          <a:p>
            <a:r>
              <a:rPr lang="en-GB" sz="1800" dirty="0"/>
              <a:t>Characteristics</a:t>
            </a:r>
          </a:p>
          <a:p>
            <a:pPr lvl="1"/>
            <a:r>
              <a:rPr lang="en-GB" sz="1600" dirty="0"/>
              <a:t>1/6 geometrical scale factor</a:t>
            </a:r>
          </a:p>
          <a:p>
            <a:pPr lvl="1"/>
            <a:r>
              <a:rPr lang="en-GB" sz="1600" dirty="0"/>
              <a:t>LBE as working fluid</a:t>
            </a:r>
          </a:p>
          <a:p>
            <a:pPr lvl="1"/>
            <a:r>
              <a:rPr lang="en-GB" sz="1600" dirty="0"/>
              <a:t>Forced and natural circulation</a:t>
            </a:r>
          </a:p>
          <a:p>
            <a:endParaRPr lang="nl-BE" sz="1800" dirty="0"/>
          </a:p>
          <a:p>
            <a:r>
              <a:rPr lang="nl-BE" sz="1800" dirty="0" err="1"/>
              <a:t>Partially</a:t>
            </a:r>
            <a:r>
              <a:rPr lang="nl-BE" sz="1800" dirty="0"/>
              <a:t> </a:t>
            </a:r>
            <a:r>
              <a:rPr lang="nl-BE" sz="1800" dirty="0" err="1"/>
              <a:t>funded</a:t>
            </a:r>
            <a:r>
              <a:rPr lang="nl-BE" sz="1800" dirty="0"/>
              <a:t> </a:t>
            </a:r>
            <a:r>
              <a:rPr lang="nl-BE" sz="1800" dirty="0" err="1"/>
              <a:t>by</a:t>
            </a:r>
            <a:r>
              <a:rPr lang="nl-BE" sz="1800" dirty="0"/>
              <a:t> </a:t>
            </a:r>
            <a:r>
              <a:rPr lang="nl-BE" sz="1800" dirty="0" err="1"/>
              <a:t>FP7</a:t>
            </a:r>
            <a:r>
              <a:rPr lang="nl-BE" sz="1800" dirty="0"/>
              <a:t> </a:t>
            </a:r>
            <a:r>
              <a:rPr lang="nl-BE" sz="1800" dirty="0" err="1"/>
              <a:t>THINS</a:t>
            </a:r>
            <a:endParaRPr lang="en-GB" sz="1800" dirty="0"/>
          </a:p>
          <a:p>
            <a:endParaRPr lang="en-GB" sz="1800" dirty="0"/>
          </a:p>
          <a:p>
            <a:endParaRPr lang="en-GB" sz="1800" dirty="0"/>
          </a:p>
          <a:p>
            <a:pPr marL="0" indent="0">
              <a:buNone/>
            </a:pPr>
            <a:endParaRPr lang="nl-BE" dirty="0"/>
          </a:p>
        </p:txBody>
      </p:sp>
      <p:sp>
        <p:nvSpPr>
          <p:cNvPr id="7" name="Title 6"/>
          <p:cNvSpPr>
            <a:spLocks noGrp="1"/>
          </p:cNvSpPr>
          <p:nvPr>
            <p:ph type="title"/>
          </p:nvPr>
        </p:nvSpPr>
        <p:spPr/>
        <p:txBody>
          <a:bodyPr/>
          <a:lstStyle/>
          <a:p>
            <a:r>
              <a:rPr lang="nl-BE" dirty="0" err="1" smtClean="0"/>
              <a:t>E-SCAPE</a:t>
            </a:r>
            <a:endParaRPr lang="nl-BE" dirty="0"/>
          </a:p>
        </p:txBody>
      </p:sp>
    </p:spTree>
    <p:extLst>
      <p:ext uri="{BB962C8B-B14F-4D97-AF65-F5344CB8AC3E}">
        <p14:creationId xmlns:p14="http://schemas.microsoft.com/office/powerpoint/2010/main" val="1119527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 E-SCAPE facility</a:t>
            </a:r>
            <a:endParaRPr lang="en-GB" sz="3200" dirty="0"/>
          </a:p>
        </p:txBody>
      </p:sp>
      <p:sp>
        <p:nvSpPr>
          <p:cNvPr id="5" name="Content Placeholder 4"/>
          <p:cNvSpPr>
            <a:spLocks noGrp="1"/>
          </p:cNvSpPr>
          <p:nvPr>
            <p:ph idx="4294967295"/>
          </p:nvPr>
        </p:nvSpPr>
        <p:spPr>
          <a:xfrm>
            <a:off x="928688" y="1082679"/>
            <a:ext cx="6965156" cy="4784725"/>
          </a:xfrm>
          <a:prstGeom prst="rect">
            <a:avLst/>
          </a:prstGeom>
        </p:spPr>
        <p:txBody>
          <a:bodyPr/>
          <a:lstStyle/>
          <a:p>
            <a:endParaRPr lang="en-US" sz="2400" dirty="0"/>
          </a:p>
          <a:p>
            <a:endParaRPr lang="en-US" sz="2400" dirty="0"/>
          </a:p>
          <a:p>
            <a:endParaRPr lang="nl-BE" dirty="0"/>
          </a:p>
        </p:txBody>
      </p:sp>
      <p:pic>
        <p:nvPicPr>
          <p:cNvPr id="10" name="Picture 9"/>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a:ext>
            </a:extLst>
          </a:blip>
          <a:srcRect/>
          <a:stretch/>
        </p:blipFill>
        <p:spPr>
          <a:xfrm>
            <a:off x="3177176" y="3327496"/>
            <a:ext cx="2037697" cy="3049116"/>
          </a:xfrm>
          <a:prstGeom prst="rect">
            <a:avLst/>
          </a:prstGeom>
        </p:spPr>
      </p:pic>
      <p:pic>
        <p:nvPicPr>
          <p:cNvPr id="11" name="Picture 2" descr="O:\TEMP\ESCAPE\E-SCAPE 06.15 20.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572972" y="1230902"/>
            <a:ext cx="1422990" cy="514571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D:\Conferenties\NURETH-16\Greco\foto\DSC01850.JPG"/>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5323592" y="1230902"/>
            <a:ext cx="3063288" cy="514571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descr="\\scksrv1\sckcen\PROJECTS\E-SCAPE\Pictures - Components\Pumps - MockUp\DSC02190.JP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3177176" y="1230913"/>
            <a:ext cx="2037697" cy="179977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20"/>
          <p:cNvSpPr txBox="1"/>
          <p:nvPr/>
        </p:nvSpPr>
        <p:spPr>
          <a:xfrm>
            <a:off x="5323592" y="5931752"/>
            <a:ext cx="3063288" cy="584775"/>
          </a:xfrm>
          <a:prstGeom prst="rect">
            <a:avLst/>
          </a:prstGeom>
          <a:solidFill>
            <a:schemeClr val="tx1">
              <a:lumMod val="85000"/>
              <a:lumOff val="15000"/>
              <a:alpha val="54000"/>
            </a:schemeClr>
          </a:solidFill>
        </p:spPr>
        <p:txBody>
          <a:bodyPr wrap="square" rtlCol="0" anchor="ctr">
            <a:spAutoFit/>
          </a:bodyPr>
          <a:lstStyle>
            <a:defPPr>
              <a:defRPr lang="en-US"/>
            </a:defPPr>
            <a:lvl1pPr algn="l" rtl="0" eaLnBrk="0" fontAlgn="base" hangingPunct="0">
              <a:spcBef>
                <a:spcPct val="0"/>
              </a:spcBef>
              <a:spcAft>
                <a:spcPct val="0"/>
              </a:spcAft>
              <a:defRPr sz="1400" kern="1200">
                <a:solidFill>
                  <a:schemeClr val="tx1"/>
                </a:solidFill>
                <a:latin typeface="Arial" charset="0"/>
                <a:ea typeface="+mn-ea"/>
                <a:cs typeface="+mn-cs"/>
              </a:defRPr>
            </a:lvl1pPr>
            <a:lvl2pPr marL="457200" algn="l" rtl="0" eaLnBrk="0" fontAlgn="base" hangingPunct="0">
              <a:spcBef>
                <a:spcPct val="0"/>
              </a:spcBef>
              <a:spcAft>
                <a:spcPct val="0"/>
              </a:spcAft>
              <a:defRPr sz="1400" kern="1200">
                <a:solidFill>
                  <a:schemeClr val="tx1"/>
                </a:solidFill>
                <a:latin typeface="Arial" charset="0"/>
                <a:ea typeface="+mn-ea"/>
                <a:cs typeface="+mn-cs"/>
              </a:defRPr>
            </a:lvl2pPr>
            <a:lvl3pPr marL="914400" algn="l" rtl="0" eaLnBrk="0" fontAlgn="base" hangingPunct="0">
              <a:spcBef>
                <a:spcPct val="0"/>
              </a:spcBef>
              <a:spcAft>
                <a:spcPct val="0"/>
              </a:spcAft>
              <a:defRPr sz="1400" kern="1200">
                <a:solidFill>
                  <a:schemeClr val="tx1"/>
                </a:solidFill>
                <a:latin typeface="Arial" charset="0"/>
                <a:ea typeface="+mn-ea"/>
                <a:cs typeface="+mn-cs"/>
              </a:defRPr>
            </a:lvl3pPr>
            <a:lvl4pPr marL="1371600" algn="l" rtl="0" eaLnBrk="0" fontAlgn="base" hangingPunct="0">
              <a:spcBef>
                <a:spcPct val="0"/>
              </a:spcBef>
              <a:spcAft>
                <a:spcPct val="0"/>
              </a:spcAft>
              <a:defRPr sz="1400" kern="1200">
                <a:solidFill>
                  <a:schemeClr val="tx1"/>
                </a:solidFill>
                <a:latin typeface="Arial" charset="0"/>
                <a:ea typeface="+mn-ea"/>
                <a:cs typeface="+mn-cs"/>
              </a:defRPr>
            </a:lvl4pPr>
            <a:lvl5pPr marL="1828800" algn="l" rtl="0" eaLnBrk="0" fontAlgn="base" hangingPunct="0">
              <a:spcBef>
                <a:spcPct val="0"/>
              </a:spcBef>
              <a:spcAft>
                <a:spcPct val="0"/>
              </a:spcAft>
              <a:defRPr sz="1400" kern="1200">
                <a:solidFill>
                  <a:schemeClr val="tx1"/>
                </a:solidFill>
                <a:latin typeface="Arial" charset="0"/>
                <a:ea typeface="+mn-ea"/>
                <a:cs typeface="+mn-cs"/>
              </a:defRPr>
            </a:lvl5pPr>
            <a:lvl6pPr marL="2286000" algn="l" defTabSz="914400" rtl="0" eaLnBrk="1" latinLnBrk="0" hangingPunct="1">
              <a:defRPr sz="1400" kern="1200">
                <a:solidFill>
                  <a:schemeClr val="tx1"/>
                </a:solidFill>
                <a:latin typeface="Arial" charset="0"/>
                <a:ea typeface="+mn-ea"/>
                <a:cs typeface="+mn-cs"/>
              </a:defRPr>
            </a:lvl6pPr>
            <a:lvl7pPr marL="2743200" algn="l" defTabSz="914400" rtl="0" eaLnBrk="1" latinLnBrk="0" hangingPunct="1">
              <a:defRPr sz="1400" kern="1200">
                <a:solidFill>
                  <a:schemeClr val="tx1"/>
                </a:solidFill>
                <a:latin typeface="Arial" charset="0"/>
                <a:ea typeface="+mn-ea"/>
                <a:cs typeface="+mn-cs"/>
              </a:defRPr>
            </a:lvl7pPr>
            <a:lvl8pPr marL="3200400" algn="l" defTabSz="914400" rtl="0" eaLnBrk="1" latinLnBrk="0" hangingPunct="1">
              <a:defRPr sz="1400" kern="1200">
                <a:solidFill>
                  <a:schemeClr val="tx1"/>
                </a:solidFill>
                <a:latin typeface="Arial" charset="0"/>
                <a:ea typeface="+mn-ea"/>
                <a:cs typeface="+mn-cs"/>
              </a:defRPr>
            </a:lvl8pPr>
            <a:lvl9pPr marL="3657600" algn="l" defTabSz="914400" rtl="0" eaLnBrk="1" latinLnBrk="0" hangingPunct="1">
              <a:defRPr sz="1400" kern="1200">
                <a:solidFill>
                  <a:schemeClr val="tx1"/>
                </a:solidFill>
                <a:latin typeface="Arial" charset="0"/>
                <a:ea typeface="+mn-ea"/>
                <a:cs typeface="+mn-cs"/>
              </a:defRPr>
            </a:lvl9pPr>
          </a:lstStyle>
          <a:p>
            <a:pPr algn="ctr"/>
            <a:r>
              <a:rPr lang="nl-BE" sz="1600" b="1" dirty="0">
                <a:solidFill>
                  <a:srgbClr val="FFFFFF"/>
                </a:solidFill>
                <a:latin typeface="Segoe UI"/>
              </a:rPr>
              <a:t>ASSEMBLY + </a:t>
            </a:r>
            <a:r>
              <a:rPr lang="nl-BE" sz="1600" b="1" dirty="0" err="1">
                <a:solidFill>
                  <a:srgbClr val="FFFFFF"/>
                </a:solidFill>
                <a:latin typeface="Segoe UI"/>
              </a:rPr>
              <a:t>INSUL</a:t>
            </a:r>
            <a:r>
              <a:rPr lang="nl-BE" sz="1600" b="1" dirty="0">
                <a:solidFill>
                  <a:srgbClr val="FFFFFF"/>
                </a:solidFill>
                <a:latin typeface="Segoe UI"/>
              </a:rPr>
              <a:t> + </a:t>
            </a:r>
            <a:r>
              <a:rPr lang="nl-BE" sz="1600" b="1" dirty="0" err="1">
                <a:solidFill>
                  <a:srgbClr val="FFFFFF"/>
                </a:solidFill>
                <a:latin typeface="Segoe UI"/>
              </a:rPr>
              <a:t>CABLING</a:t>
            </a:r>
            <a:endParaRPr lang="nl-BE" sz="1600" b="1" dirty="0">
              <a:solidFill>
                <a:srgbClr val="FFFFFF"/>
              </a:solidFill>
              <a:latin typeface="Segoe UI"/>
            </a:endParaRPr>
          </a:p>
        </p:txBody>
      </p:sp>
      <p:sp>
        <p:nvSpPr>
          <p:cNvPr id="15" name="TextBox 20"/>
          <p:cNvSpPr txBox="1"/>
          <p:nvPr/>
        </p:nvSpPr>
        <p:spPr>
          <a:xfrm>
            <a:off x="1572972" y="6038058"/>
            <a:ext cx="1422990" cy="338554"/>
          </a:xfrm>
          <a:prstGeom prst="rect">
            <a:avLst/>
          </a:prstGeom>
          <a:solidFill>
            <a:schemeClr val="tx1">
              <a:lumMod val="85000"/>
              <a:lumOff val="15000"/>
              <a:alpha val="54000"/>
            </a:schemeClr>
          </a:solidFill>
        </p:spPr>
        <p:txBody>
          <a:bodyPr wrap="square" rtlCol="0" anchor="ctr">
            <a:spAutoFit/>
          </a:bodyPr>
          <a:lstStyle>
            <a:defPPr>
              <a:defRPr lang="en-US"/>
            </a:defPPr>
            <a:lvl1pPr algn="l" rtl="0" eaLnBrk="0" fontAlgn="base" hangingPunct="0">
              <a:spcBef>
                <a:spcPct val="0"/>
              </a:spcBef>
              <a:spcAft>
                <a:spcPct val="0"/>
              </a:spcAft>
              <a:defRPr sz="1400" kern="1200">
                <a:solidFill>
                  <a:schemeClr val="tx1"/>
                </a:solidFill>
                <a:latin typeface="Arial" charset="0"/>
                <a:ea typeface="+mn-ea"/>
                <a:cs typeface="+mn-cs"/>
              </a:defRPr>
            </a:lvl1pPr>
            <a:lvl2pPr marL="457200" algn="l" rtl="0" eaLnBrk="0" fontAlgn="base" hangingPunct="0">
              <a:spcBef>
                <a:spcPct val="0"/>
              </a:spcBef>
              <a:spcAft>
                <a:spcPct val="0"/>
              </a:spcAft>
              <a:defRPr sz="1400" kern="1200">
                <a:solidFill>
                  <a:schemeClr val="tx1"/>
                </a:solidFill>
                <a:latin typeface="Arial" charset="0"/>
                <a:ea typeface="+mn-ea"/>
                <a:cs typeface="+mn-cs"/>
              </a:defRPr>
            </a:lvl2pPr>
            <a:lvl3pPr marL="914400" algn="l" rtl="0" eaLnBrk="0" fontAlgn="base" hangingPunct="0">
              <a:spcBef>
                <a:spcPct val="0"/>
              </a:spcBef>
              <a:spcAft>
                <a:spcPct val="0"/>
              </a:spcAft>
              <a:defRPr sz="1400" kern="1200">
                <a:solidFill>
                  <a:schemeClr val="tx1"/>
                </a:solidFill>
                <a:latin typeface="Arial" charset="0"/>
                <a:ea typeface="+mn-ea"/>
                <a:cs typeface="+mn-cs"/>
              </a:defRPr>
            </a:lvl3pPr>
            <a:lvl4pPr marL="1371600" algn="l" rtl="0" eaLnBrk="0" fontAlgn="base" hangingPunct="0">
              <a:spcBef>
                <a:spcPct val="0"/>
              </a:spcBef>
              <a:spcAft>
                <a:spcPct val="0"/>
              </a:spcAft>
              <a:defRPr sz="1400" kern="1200">
                <a:solidFill>
                  <a:schemeClr val="tx1"/>
                </a:solidFill>
                <a:latin typeface="Arial" charset="0"/>
                <a:ea typeface="+mn-ea"/>
                <a:cs typeface="+mn-cs"/>
              </a:defRPr>
            </a:lvl4pPr>
            <a:lvl5pPr marL="1828800" algn="l" rtl="0" eaLnBrk="0" fontAlgn="base" hangingPunct="0">
              <a:spcBef>
                <a:spcPct val="0"/>
              </a:spcBef>
              <a:spcAft>
                <a:spcPct val="0"/>
              </a:spcAft>
              <a:defRPr sz="1400" kern="1200">
                <a:solidFill>
                  <a:schemeClr val="tx1"/>
                </a:solidFill>
                <a:latin typeface="Arial" charset="0"/>
                <a:ea typeface="+mn-ea"/>
                <a:cs typeface="+mn-cs"/>
              </a:defRPr>
            </a:lvl5pPr>
            <a:lvl6pPr marL="2286000" algn="l" defTabSz="914400" rtl="0" eaLnBrk="1" latinLnBrk="0" hangingPunct="1">
              <a:defRPr sz="1400" kern="1200">
                <a:solidFill>
                  <a:schemeClr val="tx1"/>
                </a:solidFill>
                <a:latin typeface="Arial" charset="0"/>
                <a:ea typeface="+mn-ea"/>
                <a:cs typeface="+mn-cs"/>
              </a:defRPr>
            </a:lvl6pPr>
            <a:lvl7pPr marL="2743200" algn="l" defTabSz="914400" rtl="0" eaLnBrk="1" latinLnBrk="0" hangingPunct="1">
              <a:defRPr sz="1400" kern="1200">
                <a:solidFill>
                  <a:schemeClr val="tx1"/>
                </a:solidFill>
                <a:latin typeface="Arial" charset="0"/>
                <a:ea typeface="+mn-ea"/>
                <a:cs typeface="+mn-cs"/>
              </a:defRPr>
            </a:lvl7pPr>
            <a:lvl8pPr marL="3200400" algn="l" defTabSz="914400" rtl="0" eaLnBrk="1" latinLnBrk="0" hangingPunct="1">
              <a:defRPr sz="1400" kern="1200">
                <a:solidFill>
                  <a:schemeClr val="tx1"/>
                </a:solidFill>
                <a:latin typeface="Arial" charset="0"/>
                <a:ea typeface="+mn-ea"/>
                <a:cs typeface="+mn-cs"/>
              </a:defRPr>
            </a:lvl8pPr>
            <a:lvl9pPr marL="3657600" algn="l" defTabSz="914400" rtl="0" eaLnBrk="1" latinLnBrk="0" hangingPunct="1">
              <a:defRPr sz="1400" kern="1200">
                <a:solidFill>
                  <a:schemeClr val="tx1"/>
                </a:solidFill>
                <a:latin typeface="Arial" charset="0"/>
                <a:ea typeface="+mn-ea"/>
                <a:cs typeface="+mn-cs"/>
              </a:defRPr>
            </a:lvl9pPr>
          </a:lstStyle>
          <a:p>
            <a:pPr algn="ctr"/>
            <a:r>
              <a:rPr lang="nl-BE" sz="1600" b="1" dirty="0" err="1">
                <a:solidFill>
                  <a:srgbClr val="FFFFFF"/>
                </a:solidFill>
                <a:latin typeface="Segoe UI"/>
              </a:rPr>
              <a:t>CORE</a:t>
            </a:r>
            <a:endParaRPr lang="nl-BE" sz="1600" b="1" dirty="0">
              <a:solidFill>
                <a:srgbClr val="FFFFFF"/>
              </a:solidFill>
              <a:latin typeface="Segoe UI"/>
            </a:endParaRPr>
          </a:p>
        </p:txBody>
      </p:sp>
      <p:sp>
        <p:nvSpPr>
          <p:cNvPr id="16" name="TextBox 20"/>
          <p:cNvSpPr txBox="1"/>
          <p:nvPr/>
        </p:nvSpPr>
        <p:spPr>
          <a:xfrm>
            <a:off x="3177173" y="5915918"/>
            <a:ext cx="2037697" cy="584775"/>
          </a:xfrm>
          <a:prstGeom prst="rect">
            <a:avLst/>
          </a:prstGeom>
          <a:solidFill>
            <a:schemeClr val="tx1">
              <a:lumMod val="85000"/>
              <a:lumOff val="15000"/>
              <a:alpha val="54000"/>
            </a:schemeClr>
          </a:solidFill>
        </p:spPr>
        <p:txBody>
          <a:bodyPr wrap="square" rtlCol="0" anchor="ctr">
            <a:spAutoFit/>
          </a:bodyPr>
          <a:lstStyle>
            <a:defPPr>
              <a:defRPr lang="en-US"/>
            </a:defPPr>
            <a:lvl1pPr algn="l" rtl="0" eaLnBrk="0" fontAlgn="base" hangingPunct="0">
              <a:spcBef>
                <a:spcPct val="0"/>
              </a:spcBef>
              <a:spcAft>
                <a:spcPct val="0"/>
              </a:spcAft>
              <a:defRPr sz="1400" kern="1200">
                <a:solidFill>
                  <a:schemeClr val="tx1"/>
                </a:solidFill>
                <a:latin typeface="Arial" charset="0"/>
                <a:ea typeface="+mn-ea"/>
                <a:cs typeface="+mn-cs"/>
              </a:defRPr>
            </a:lvl1pPr>
            <a:lvl2pPr marL="457200" algn="l" rtl="0" eaLnBrk="0" fontAlgn="base" hangingPunct="0">
              <a:spcBef>
                <a:spcPct val="0"/>
              </a:spcBef>
              <a:spcAft>
                <a:spcPct val="0"/>
              </a:spcAft>
              <a:defRPr sz="1400" kern="1200">
                <a:solidFill>
                  <a:schemeClr val="tx1"/>
                </a:solidFill>
                <a:latin typeface="Arial" charset="0"/>
                <a:ea typeface="+mn-ea"/>
                <a:cs typeface="+mn-cs"/>
              </a:defRPr>
            </a:lvl2pPr>
            <a:lvl3pPr marL="914400" algn="l" rtl="0" eaLnBrk="0" fontAlgn="base" hangingPunct="0">
              <a:spcBef>
                <a:spcPct val="0"/>
              </a:spcBef>
              <a:spcAft>
                <a:spcPct val="0"/>
              </a:spcAft>
              <a:defRPr sz="1400" kern="1200">
                <a:solidFill>
                  <a:schemeClr val="tx1"/>
                </a:solidFill>
                <a:latin typeface="Arial" charset="0"/>
                <a:ea typeface="+mn-ea"/>
                <a:cs typeface="+mn-cs"/>
              </a:defRPr>
            </a:lvl3pPr>
            <a:lvl4pPr marL="1371600" algn="l" rtl="0" eaLnBrk="0" fontAlgn="base" hangingPunct="0">
              <a:spcBef>
                <a:spcPct val="0"/>
              </a:spcBef>
              <a:spcAft>
                <a:spcPct val="0"/>
              </a:spcAft>
              <a:defRPr sz="1400" kern="1200">
                <a:solidFill>
                  <a:schemeClr val="tx1"/>
                </a:solidFill>
                <a:latin typeface="Arial" charset="0"/>
                <a:ea typeface="+mn-ea"/>
                <a:cs typeface="+mn-cs"/>
              </a:defRPr>
            </a:lvl4pPr>
            <a:lvl5pPr marL="1828800" algn="l" rtl="0" eaLnBrk="0" fontAlgn="base" hangingPunct="0">
              <a:spcBef>
                <a:spcPct val="0"/>
              </a:spcBef>
              <a:spcAft>
                <a:spcPct val="0"/>
              </a:spcAft>
              <a:defRPr sz="1400" kern="1200">
                <a:solidFill>
                  <a:schemeClr val="tx1"/>
                </a:solidFill>
                <a:latin typeface="Arial" charset="0"/>
                <a:ea typeface="+mn-ea"/>
                <a:cs typeface="+mn-cs"/>
              </a:defRPr>
            </a:lvl5pPr>
            <a:lvl6pPr marL="2286000" algn="l" defTabSz="914400" rtl="0" eaLnBrk="1" latinLnBrk="0" hangingPunct="1">
              <a:defRPr sz="1400" kern="1200">
                <a:solidFill>
                  <a:schemeClr val="tx1"/>
                </a:solidFill>
                <a:latin typeface="Arial" charset="0"/>
                <a:ea typeface="+mn-ea"/>
                <a:cs typeface="+mn-cs"/>
              </a:defRPr>
            </a:lvl6pPr>
            <a:lvl7pPr marL="2743200" algn="l" defTabSz="914400" rtl="0" eaLnBrk="1" latinLnBrk="0" hangingPunct="1">
              <a:defRPr sz="1400" kern="1200">
                <a:solidFill>
                  <a:schemeClr val="tx1"/>
                </a:solidFill>
                <a:latin typeface="Arial" charset="0"/>
                <a:ea typeface="+mn-ea"/>
                <a:cs typeface="+mn-cs"/>
              </a:defRPr>
            </a:lvl7pPr>
            <a:lvl8pPr marL="3200400" algn="l" defTabSz="914400" rtl="0" eaLnBrk="1" latinLnBrk="0" hangingPunct="1">
              <a:defRPr sz="1400" kern="1200">
                <a:solidFill>
                  <a:schemeClr val="tx1"/>
                </a:solidFill>
                <a:latin typeface="Arial" charset="0"/>
                <a:ea typeface="+mn-ea"/>
                <a:cs typeface="+mn-cs"/>
              </a:defRPr>
            </a:lvl8pPr>
            <a:lvl9pPr marL="3657600" algn="l" defTabSz="914400" rtl="0" eaLnBrk="1" latinLnBrk="0" hangingPunct="1">
              <a:defRPr sz="1400" kern="1200">
                <a:solidFill>
                  <a:schemeClr val="tx1"/>
                </a:solidFill>
                <a:latin typeface="Arial" charset="0"/>
                <a:ea typeface="+mn-ea"/>
                <a:cs typeface="+mn-cs"/>
              </a:defRPr>
            </a:lvl9pPr>
          </a:lstStyle>
          <a:p>
            <a:pPr algn="ctr"/>
            <a:r>
              <a:rPr lang="nl-BE" sz="1600" b="1" dirty="0" err="1">
                <a:solidFill>
                  <a:srgbClr val="FFFFFF"/>
                </a:solidFill>
                <a:latin typeface="Segoe UI"/>
              </a:rPr>
              <a:t>VESSEL</a:t>
            </a:r>
            <a:r>
              <a:rPr lang="nl-BE" sz="1600" b="1" dirty="0">
                <a:solidFill>
                  <a:srgbClr val="FFFFFF"/>
                </a:solidFill>
                <a:latin typeface="Segoe UI"/>
              </a:rPr>
              <a:t> + </a:t>
            </a:r>
            <a:r>
              <a:rPr lang="nl-BE" sz="1600" b="1" dirty="0" err="1">
                <a:solidFill>
                  <a:srgbClr val="FFFFFF"/>
                </a:solidFill>
                <a:latin typeface="Segoe UI"/>
              </a:rPr>
              <a:t>INSULATION</a:t>
            </a:r>
            <a:endParaRPr lang="nl-BE" sz="1600" b="1" dirty="0">
              <a:solidFill>
                <a:srgbClr val="FFFFFF"/>
              </a:solidFill>
              <a:latin typeface="Segoe UI"/>
            </a:endParaRPr>
          </a:p>
        </p:txBody>
      </p:sp>
      <p:sp>
        <p:nvSpPr>
          <p:cNvPr id="17" name="TextBox 20"/>
          <p:cNvSpPr txBox="1"/>
          <p:nvPr/>
        </p:nvSpPr>
        <p:spPr>
          <a:xfrm>
            <a:off x="3177175" y="2569021"/>
            <a:ext cx="2037697" cy="584775"/>
          </a:xfrm>
          <a:prstGeom prst="rect">
            <a:avLst/>
          </a:prstGeom>
          <a:solidFill>
            <a:schemeClr val="tx1">
              <a:lumMod val="85000"/>
              <a:lumOff val="15000"/>
              <a:alpha val="54000"/>
            </a:schemeClr>
          </a:solidFill>
        </p:spPr>
        <p:txBody>
          <a:bodyPr wrap="square" rtlCol="0" anchor="ctr">
            <a:spAutoFit/>
          </a:bodyPr>
          <a:lstStyle>
            <a:defPPr>
              <a:defRPr lang="en-US"/>
            </a:defPPr>
            <a:lvl1pPr algn="l" rtl="0" eaLnBrk="0" fontAlgn="base" hangingPunct="0">
              <a:spcBef>
                <a:spcPct val="0"/>
              </a:spcBef>
              <a:spcAft>
                <a:spcPct val="0"/>
              </a:spcAft>
              <a:defRPr sz="1400" kern="1200">
                <a:solidFill>
                  <a:schemeClr val="tx1"/>
                </a:solidFill>
                <a:latin typeface="Arial" charset="0"/>
                <a:ea typeface="+mn-ea"/>
                <a:cs typeface="+mn-cs"/>
              </a:defRPr>
            </a:lvl1pPr>
            <a:lvl2pPr marL="457200" algn="l" rtl="0" eaLnBrk="0" fontAlgn="base" hangingPunct="0">
              <a:spcBef>
                <a:spcPct val="0"/>
              </a:spcBef>
              <a:spcAft>
                <a:spcPct val="0"/>
              </a:spcAft>
              <a:defRPr sz="1400" kern="1200">
                <a:solidFill>
                  <a:schemeClr val="tx1"/>
                </a:solidFill>
                <a:latin typeface="Arial" charset="0"/>
                <a:ea typeface="+mn-ea"/>
                <a:cs typeface="+mn-cs"/>
              </a:defRPr>
            </a:lvl2pPr>
            <a:lvl3pPr marL="914400" algn="l" rtl="0" eaLnBrk="0" fontAlgn="base" hangingPunct="0">
              <a:spcBef>
                <a:spcPct val="0"/>
              </a:spcBef>
              <a:spcAft>
                <a:spcPct val="0"/>
              </a:spcAft>
              <a:defRPr sz="1400" kern="1200">
                <a:solidFill>
                  <a:schemeClr val="tx1"/>
                </a:solidFill>
                <a:latin typeface="Arial" charset="0"/>
                <a:ea typeface="+mn-ea"/>
                <a:cs typeface="+mn-cs"/>
              </a:defRPr>
            </a:lvl3pPr>
            <a:lvl4pPr marL="1371600" algn="l" rtl="0" eaLnBrk="0" fontAlgn="base" hangingPunct="0">
              <a:spcBef>
                <a:spcPct val="0"/>
              </a:spcBef>
              <a:spcAft>
                <a:spcPct val="0"/>
              </a:spcAft>
              <a:defRPr sz="1400" kern="1200">
                <a:solidFill>
                  <a:schemeClr val="tx1"/>
                </a:solidFill>
                <a:latin typeface="Arial" charset="0"/>
                <a:ea typeface="+mn-ea"/>
                <a:cs typeface="+mn-cs"/>
              </a:defRPr>
            </a:lvl4pPr>
            <a:lvl5pPr marL="1828800" algn="l" rtl="0" eaLnBrk="0" fontAlgn="base" hangingPunct="0">
              <a:spcBef>
                <a:spcPct val="0"/>
              </a:spcBef>
              <a:spcAft>
                <a:spcPct val="0"/>
              </a:spcAft>
              <a:defRPr sz="1400" kern="1200">
                <a:solidFill>
                  <a:schemeClr val="tx1"/>
                </a:solidFill>
                <a:latin typeface="Arial" charset="0"/>
                <a:ea typeface="+mn-ea"/>
                <a:cs typeface="+mn-cs"/>
              </a:defRPr>
            </a:lvl5pPr>
            <a:lvl6pPr marL="2286000" algn="l" defTabSz="914400" rtl="0" eaLnBrk="1" latinLnBrk="0" hangingPunct="1">
              <a:defRPr sz="1400" kern="1200">
                <a:solidFill>
                  <a:schemeClr val="tx1"/>
                </a:solidFill>
                <a:latin typeface="Arial" charset="0"/>
                <a:ea typeface="+mn-ea"/>
                <a:cs typeface="+mn-cs"/>
              </a:defRPr>
            </a:lvl6pPr>
            <a:lvl7pPr marL="2743200" algn="l" defTabSz="914400" rtl="0" eaLnBrk="1" latinLnBrk="0" hangingPunct="1">
              <a:defRPr sz="1400" kern="1200">
                <a:solidFill>
                  <a:schemeClr val="tx1"/>
                </a:solidFill>
                <a:latin typeface="Arial" charset="0"/>
                <a:ea typeface="+mn-ea"/>
                <a:cs typeface="+mn-cs"/>
              </a:defRPr>
            </a:lvl7pPr>
            <a:lvl8pPr marL="3200400" algn="l" defTabSz="914400" rtl="0" eaLnBrk="1" latinLnBrk="0" hangingPunct="1">
              <a:defRPr sz="1400" kern="1200">
                <a:solidFill>
                  <a:schemeClr val="tx1"/>
                </a:solidFill>
                <a:latin typeface="Arial" charset="0"/>
                <a:ea typeface="+mn-ea"/>
                <a:cs typeface="+mn-cs"/>
              </a:defRPr>
            </a:lvl8pPr>
            <a:lvl9pPr marL="3657600" algn="l" defTabSz="914400" rtl="0" eaLnBrk="1" latinLnBrk="0" hangingPunct="1">
              <a:defRPr sz="1400" kern="1200">
                <a:solidFill>
                  <a:schemeClr val="tx1"/>
                </a:solidFill>
                <a:latin typeface="Arial" charset="0"/>
                <a:ea typeface="+mn-ea"/>
                <a:cs typeface="+mn-cs"/>
              </a:defRPr>
            </a:lvl9pPr>
          </a:lstStyle>
          <a:p>
            <a:pPr algn="ctr"/>
            <a:r>
              <a:rPr lang="nl-BE" sz="1600" b="1" dirty="0">
                <a:solidFill>
                  <a:srgbClr val="FFFFFF"/>
                </a:solidFill>
                <a:latin typeface="Segoe UI"/>
              </a:rPr>
              <a:t>PUMP + </a:t>
            </a:r>
            <a:r>
              <a:rPr lang="nl-BE" sz="1600" b="1" dirty="0" err="1">
                <a:solidFill>
                  <a:srgbClr val="FFFFFF"/>
                </a:solidFill>
                <a:latin typeface="Segoe UI"/>
              </a:rPr>
              <a:t>HX</a:t>
            </a:r>
            <a:r>
              <a:rPr lang="nl-BE" sz="1600" b="1" dirty="0">
                <a:solidFill>
                  <a:srgbClr val="FFFFFF"/>
                </a:solidFill>
                <a:latin typeface="Segoe UI"/>
              </a:rPr>
              <a:t> + </a:t>
            </a:r>
            <a:r>
              <a:rPr lang="nl-BE" sz="1600" b="1" dirty="0" err="1">
                <a:solidFill>
                  <a:srgbClr val="FFFFFF"/>
                </a:solidFill>
                <a:latin typeface="Segoe UI"/>
              </a:rPr>
              <a:t>INSTR</a:t>
            </a:r>
            <a:endParaRPr lang="nl-BE" sz="1600" b="1" dirty="0">
              <a:solidFill>
                <a:srgbClr val="FFFFFF"/>
              </a:solidFill>
              <a:latin typeface="Segoe UI"/>
            </a:endParaRPr>
          </a:p>
        </p:txBody>
      </p:sp>
    </p:spTree>
    <p:extLst>
      <p:ext uri="{BB962C8B-B14F-4D97-AF65-F5344CB8AC3E}">
        <p14:creationId xmlns:p14="http://schemas.microsoft.com/office/powerpoint/2010/main" val="39899440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Forced </a:t>
            </a:r>
            <a:r>
              <a:rPr lang="en-US" dirty="0"/>
              <a:t>circulation simulation</a:t>
            </a:r>
          </a:p>
        </p:txBody>
      </p:sp>
      <p:sp>
        <p:nvSpPr>
          <p:cNvPr id="4" name="Slide Number Placeholder 3"/>
          <p:cNvSpPr>
            <a:spLocks noGrp="1"/>
          </p:cNvSpPr>
          <p:nvPr>
            <p:ph type="sldNum" sz="quarter" idx="4294967295"/>
          </p:nvPr>
        </p:nvSpPr>
        <p:spPr/>
        <p:txBody>
          <a:bodyPr/>
          <a:lstStyle/>
          <a:p>
            <a:pPr defTabSz="914400">
              <a:defRPr/>
            </a:pPr>
            <a:fld id="{C795D34B-0000-4401-9708-96760D6E4A55}" type="slidenum">
              <a:rPr lang="en-GB" sz="1800" smtClean="0">
                <a:solidFill>
                  <a:srgbClr val="000000"/>
                </a:solidFill>
              </a:rPr>
              <a:pPr defTabSz="914400">
                <a:defRPr/>
              </a:pPr>
              <a:t>24</a:t>
            </a:fld>
            <a:endParaRPr lang="en-GB" sz="1800" dirty="0">
              <a:solidFill>
                <a:srgbClr val="000000"/>
              </a:solidFill>
            </a:endParaRPr>
          </a:p>
        </p:txBody>
      </p:sp>
      <p:pic>
        <p:nvPicPr>
          <p:cNvPr id="15" name="Picture 12" descr="C:\Users\atoti\AppData\Local\Temp\scp46609\cfdfile5\lusers\antonio\Desktop\13.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0130" t="4989" r="23896" b="21887"/>
          <a:stretch/>
        </p:blipFill>
        <p:spPr bwMode="auto">
          <a:xfrm>
            <a:off x="3515565" y="5076829"/>
            <a:ext cx="816830" cy="112460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4750558" y="1100058"/>
            <a:ext cx="3695551" cy="5179357"/>
            <a:chOff x="4294407" y="1164220"/>
            <a:chExt cx="4548371" cy="5179357"/>
          </a:xfrm>
        </p:grpSpPr>
        <p:pic>
          <p:nvPicPr>
            <p:cNvPr id="18" name="Picture 5" descr="C:\Users\atoti\AppData\Local\Temp\scp26716\cfdfile5\lusers\antonio\Desktop\v_SS2.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3109" r="15742" b="19093"/>
            <a:stretch/>
          </p:blipFill>
          <p:spPr bwMode="auto">
            <a:xfrm>
              <a:off x="4294407" y="1237801"/>
              <a:ext cx="4548371" cy="257395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C:\Users\atoti\AppData\Local\Temp\scp22454\cfdfile5\lusers\antonio\Desktop\T_SS2.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3109" r="15742" b="19093"/>
            <a:stretch/>
          </p:blipFill>
          <p:spPr bwMode="auto">
            <a:xfrm>
              <a:off x="4294407" y="3745435"/>
              <a:ext cx="4548371" cy="257395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C:\Users\atoti\AppData\Local\Temp\scp32287\cfdfile5\lusers\antonio\Desktop\v_SS1.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928" t="13625" r="14374" b="12739"/>
            <a:stretch/>
          </p:blipFill>
          <p:spPr bwMode="auto">
            <a:xfrm>
              <a:off x="5073378" y="1164220"/>
              <a:ext cx="3740662" cy="270187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7" descr="C:\Users\atoti\AppData\Local\Temp\scp31615\cfdfile5\lusers\antonio\Desktop\T_SS1.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811" t="17090" r="14373" b="12739"/>
            <a:stretch/>
          </p:blipFill>
          <p:spPr bwMode="auto">
            <a:xfrm>
              <a:off x="5112019" y="3815899"/>
              <a:ext cx="3627034" cy="2527678"/>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11" name="Content Placeholder 4"/>
          <p:cNvGraphicFramePr>
            <a:graphicFrameLocks/>
          </p:cNvGraphicFramePr>
          <p:nvPr>
            <p:extLst/>
          </p:nvPr>
        </p:nvGraphicFramePr>
        <p:xfrm>
          <a:off x="1405964" y="1689908"/>
          <a:ext cx="2919872" cy="2592207"/>
        </p:xfrm>
        <a:graphic>
          <a:graphicData uri="http://schemas.openxmlformats.org/drawingml/2006/table">
            <a:tbl>
              <a:tblPr firstRow="1" bandRow="1">
                <a:tableStyleId>{69012ECD-51FC-41F1-AA8D-1B2483CD663E}</a:tableStyleId>
              </a:tblPr>
              <a:tblGrid>
                <a:gridCol w="2142526">
                  <a:extLst>
                    <a:ext uri="{9D8B030D-6E8A-4147-A177-3AD203B41FA5}">
                      <a16:colId xmlns:a16="http://schemas.microsoft.com/office/drawing/2014/main" xmlns="" val="20000"/>
                    </a:ext>
                  </a:extLst>
                </a:gridCol>
                <a:gridCol w="777346">
                  <a:extLst>
                    <a:ext uri="{9D8B030D-6E8A-4147-A177-3AD203B41FA5}">
                      <a16:colId xmlns:a16="http://schemas.microsoft.com/office/drawing/2014/main" xmlns="" val="20001"/>
                    </a:ext>
                  </a:extLst>
                </a:gridCol>
              </a:tblGrid>
              <a:tr h="288023">
                <a:tc gridSpan="2">
                  <a:txBody>
                    <a:bodyPr/>
                    <a:lstStyle/>
                    <a:p>
                      <a:pPr algn="ctr"/>
                      <a:r>
                        <a:rPr lang="en-US" sz="1000" dirty="0" smtClean="0"/>
                        <a:t>Forced Circulation </a:t>
                      </a:r>
                      <a:endParaRPr lang="en-US" sz="1000" dirty="0"/>
                    </a:p>
                  </a:txBody>
                  <a:tcPr marL="74295" marR="74295" anchor="ctr"/>
                </a:tc>
                <a:tc hMerge="1">
                  <a:txBody>
                    <a:bodyPr/>
                    <a:lstStyle/>
                    <a:p>
                      <a:pPr algn="ctr"/>
                      <a:endParaRPr lang="en-US" sz="1000" dirty="0"/>
                    </a:p>
                  </a:txBody>
                  <a:tcPr anchor="ctr"/>
                </a:tc>
                <a:extLst>
                  <a:ext uri="{0D108BD9-81ED-4DB2-BD59-A6C34878D82A}">
                    <a16:rowId xmlns:a16="http://schemas.microsoft.com/office/drawing/2014/main" xmlns="" val="10000"/>
                  </a:ext>
                </a:extLst>
              </a:tr>
              <a:tr h="288023">
                <a:tc>
                  <a:txBody>
                    <a:bodyPr/>
                    <a:lstStyle/>
                    <a:p>
                      <a:r>
                        <a:rPr lang="en-US" sz="1000" dirty="0" smtClean="0"/>
                        <a:t>Core power (kW)</a:t>
                      </a:r>
                      <a:endParaRPr lang="en-US" sz="1000" dirty="0"/>
                    </a:p>
                  </a:txBody>
                  <a:tcPr marL="74295" marR="74295" anchor="ctr"/>
                </a:tc>
                <a:tc>
                  <a:txBody>
                    <a:bodyPr/>
                    <a:lstStyle/>
                    <a:p>
                      <a:pPr algn="ctr"/>
                      <a:r>
                        <a:rPr lang="en-US" sz="1000" dirty="0" smtClean="0"/>
                        <a:t>82.9</a:t>
                      </a:r>
                      <a:endParaRPr lang="en-US" sz="1000" dirty="0"/>
                    </a:p>
                  </a:txBody>
                  <a:tcPr marL="74295" marR="74295" anchor="ctr"/>
                </a:tc>
                <a:extLst>
                  <a:ext uri="{0D108BD9-81ED-4DB2-BD59-A6C34878D82A}">
                    <a16:rowId xmlns:a16="http://schemas.microsoft.com/office/drawing/2014/main" xmlns="" val="10001"/>
                  </a:ext>
                </a:extLst>
              </a:tr>
              <a:tr h="288023">
                <a:tc>
                  <a:txBody>
                    <a:bodyPr/>
                    <a:lstStyle/>
                    <a:p>
                      <a:r>
                        <a:rPr lang="en-US" sz="1000" dirty="0" smtClean="0"/>
                        <a:t>Bypass power (kW)</a:t>
                      </a:r>
                      <a:endParaRPr lang="en-US" sz="1000" dirty="0"/>
                    </a:p>
                  </a:txBody>
                  <a:tcPr marL="74295" marR="74295" anchor="ctr"/>
                </a:tc>
                <a:tc>
                  <a:txBody>
                    <a:bodyPr/>
                    <a:lstStyle/>
                    <a:p>
                      <a:pPr algn="ctr"/>
                      <a:r>
                        <a:rPr lang="en-US" sz="1000" dirty="0" smtClean="0"/>
                        <a:t>8.29</a:t>
                      </a:r>
                      <a:endParaRPr lang="en-US" sz="1000" dirty="0"/>
                    </a:p>
                  </a:txBody>
                  <a:tcPr marL="74295" marR="74295" anchor="ctr"/>
                </a:tc>
                <a:extLst>
                  <a:ext uri="{0D108BD9-81ED-4DB2-BD59-A6C34878D82A}">
                    <a16:rowId xmlns:a16="http://schemas.microsoft.com/office/drawing/2014/main" xmlns="" val="10002"/>
                  </a:ext>
                </a:extLst>
              </a:tr>
              <a:tr h="288023">
                <a:tc>
                  <a:txBody>
                    <a:bodyPr/>
                    <a:lstStyle/>
                    <a:p>
                      <a:r>
                        <a:rPr lang="en-US" sz="1000" dirty="0" smtClean="0"/>
                        <a:t>Core mass flow rate (kg/s) </a:t>
                      </a:r>
                      <a:endParaRPr lang="en-US" sz="1000" dirty="0"/>
                    </a:p>
                  </a:txBody>
                  <a:tcPr marL="74295" marR="74295" anchor="ctr"/>
                </a:tc>
                <a:tc>
                  <a:txBody>
                    <a:bodyPr/>
                    <a:lstStyle/>
                    <a:p>
                      <a:pPr algn="ctr"/>
                      <a:r>
                        <a:rPr lang="en-US" sz="1000" dirty="0" smtClean="0"/>
                        <a:t>62.5</a:t>
                      </a:r>
                      <a:endParaRPr lang="en-US" sz="1000" dirty="0"/>
                    </a:p>
                  </a:txBody>
                  <a:tcPr marL="74295" marR="74295" anchor="ctr"/>
                </a:tc>
                <a:extLst>
                  <a:ext uri="{0D108BD9-81ED-4DB2-BD59-A6C34878D82A}">
                    <a16:rowId xmlns:a16="http://schemas.microsoft.com/office/drawing/2014/main" xmlns="" val="10003"/>
                  </a:ext>
                </a:extLst>
              </a:tr>
              <a:tr h="288023">
                <a:tc>
                  <a:txBody>
                    <a:bodyPr/>
                    <a:lstStyle/>
                    <a:p>
                      <a:r>
                        <a:rPr lang="en-US" sz="1000" dirty="0" smtClean="0"/>
                        <a:t>Bypass mass flow rate (kg/s)</a:t>
                      </a:r>
                      <a:endParaRPr lang="en-US" sz="1000" dirty="0"/>
                    </a:p>
                  </a:txBody>
                  <a:tcPr marL="74295" marR="74295"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57.5</a:t>
                      </a:r>
                    </a:p>
                  </a:txBody>
                  <a:tcPr marL="74295" marR="74295" anchor="ctr"/>
                </a:tc>
                <a:extLst>
                  <a:ext uri="{0D108BD9-81ED-4DB2-BD59-A6C34878D82A}">
                    <a16:rowId xmlns:a16="http://schemas.microsoft.com/office/drawing/2014/main" xmlns="" val="10004"/>
                  </a:ext>
                </a:extLst>
              </a:tr>
              <a:tr h="288023">
                <a:tc>
                  <a:txBody>
                    <a:bodyPr/>
                    <a:lstStyle/>
                    <a:p>
                      <a:r>
                        <a:rPr lang="en-US" sz="1000" dirty="0" smtClean="0"/>
                        <a:t>Average</a:t>
                      </a:r>
                      <a:r>
                        <a:rPr lang="en-US" sz="1000" baseline="0" dirty="0" smtClean="0"/>
                        <a:t> </a:t>
                      </a:r>
                      <a:r>
                        <a:rPr lang="en-US" sz="1000" baseline="0" dirty="0" err="1" smtClean="0"/>
                        <a:t>HX</a:t>
                      </a:r>
                      <a:r>
                        <a:rPr lang="en-US" sz="1000" baseline="0" dirty="0" smtClean="0"/>
                        <a:t> mass flow rate </a:t>
                      </a:r>
                      <a:r>
                        <a:rPr lang="en-US" sz="1000" dirty="0" smtClean="0"/>
                        <a:t>(kg/s)</a:t>
                      </a:r>
                      <a:endParaRPr lang="en-US" sz="1000" dirty="0"/>
                    </a:p>
                  </a:txBody>
                  <a:tcPr marL="74295" marR="74295" anchor="ctr"/>
                </a:tc>
                <a:tc>
                  <a:txBody>
                    <a:bodyPr/>
                    <a:lstStyle/>
                    <a:p>
                      <a:pPr algn="ctr"/>
                      <a:r>
                        <a:rPr lang="en-US" sz="1000" dirty="0" smtClean="0"/>
                        <a:t>̴ 30</a:t>
                      </a:r>
                      <a:endParaRPr lang="en-US" sz="1000" dirty="0"/>
                    </a:p>
                  </a:txBody>
                  <a:tcPr marL="74295" marR="74295" anchor="ctr"/>
                </a:tc>
                <a:extLst>
                  <a:ext uri="{0D108BD9-81ED-4DB2-BD59-A6C34878D82A}">
                    <a16:rowId xmlns:a16="http://schemas.microsoft.com/office/drawing/2014/main" xmlns="" val="10005"/>
                  </a:ext>
                </a:extLst>
              </a:tr>
              <a:tr h="288023">
                <a:tc>
                  <a:txBody>
                    <a:bodyPr/>
                    <a:lstStyle/>
                    <a:p>
                      <a:r>
                        <a:rPr lang="en-US" sz="1000" dirty="0" smtClean="0"/>
                        <a:t>Core outlet</a:t>
                      </a:r>
                      <a:r>
                        <a:rPr lang="en-US" sz="1000" baseline="0" dirty="0" smtClean="0"/>
                        <a:t> temperature </a:t>
                      </a:r>
                      <a:r>
                        <a:rPr lang="en-US" sz="1000" dirty="0" smtClean="0"/>
                        <a:t>(˚C)</a:t>
                      </a:r>
                      <a:endParaRPr lang="en-US" sz="1000" dirty="0"/>
                    </a:p>
                  </a:txBody>
                  <a:tcPr marL="74295" marR="74295" anchor="ctr"/>
                </a:tc>
                <a:tc>
                  <a:txBody>
                    <a:bodyPr/>
                    <a:lstStyle/>
                    <a:p>
                      <a:pPr algn="ctr"/>
                      <a:r>
                        <a:rPr lang="en-US" sz="1000" dirty="0" smtClean="0"/>
                        <a:t>208</a:t>
                      </a:r>
                      <a:endParaRPr lang="en-US" sz="1000" dirty="0"/>
                    </a:p>
                  </a:txBody>
                  <a:tcPr marL="74295" marR="74295" anchor="ctr"/>
                </a:tc>
                <a:extLst>
                  <a:ext uri="{0D108BD9-81ED-4DB2-BD59-A6C34878D82A}">
                    <a16:rowId xmlns:a16="http://schemas.microsoft.com/office/drawing/2014/main" xmlns="" val="10006"/>
                  </a:ext>
                </a:extLst>
              </a:tr>
              <a:tr h="28802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t>Core inlet temperature (˚C)</a:t>
                      </a:r>
                    </a:p>
                  </a:txBody>
                  <a:tcPr marL="74295" marR="74295" anchor="ctr"/>
                </a:tc>
                <a:tc>
                  <a:txBody>
                    <a:bodyPr/>
                    <a:lstStyle/>
                    <a:p>
                      <a:pPr algn="ctr"/>
                      <a:r>
                        <a:rPr lang="en-US" sz="1000" dirty="0" smtClean="0"/>
                        <a:t>200</a:t>
                      </a:r>
                      <a:endParaRPr lang="en-US" sz="1000" dirty="0"/>
                    </a:p>
                  </a:txBody>
                  <a:tcPr marL="74295" marR="74295" anchor="ctr"/>
                </a:tc>
                <a:extLst>
                  <a:ext uri="{0D108BD9-81ED-4DB2-BD59-A6C34878D82A}">
                    <a16:rowId xmlns:a16="http://schemas.microsoft.com/office/drawing/2014/main" xmlns="" val="10007"/>
                  </a:ext>
                </a:extLst>
              </a:tr>
              <a:tr h="288023">
                <a:tc>
                  <a:txBody>
                    <a:bodyPr/>
                    <a:lstStyle/>
                    <a:p>
                      <a:r>
                        <a:rPr lang="en-US" sz="1000" dirty="0" smtClean="0"/>
                        <a:t>Average H</a:t>
                      </a:r>
                      <a:r>
                        <a:rPr lang="en-US" sz="1000" baseline="0" dirty="0" smtClean="0"/>
                        <a:t>X </a:t>
                      </a:r>
                      <a:r>
                        <a:rPr lang="en-US" sz="1000" dirty="0" smtClean="0"/>
                        <a:t>inlet</a:t>
                      </a:r>
                      <a:r>
                        <a:rPr lang="en-US" sz="1000" baseline="0" dirty="0" smtClean="0"/>
                        <a:t> temperature</a:t>
                      </a:r>
                      <a:r>
                        <a:rPr lang="en-US" sz="1000" dirty="0" smtClean="0"/>
                        <a:t> (˚C)</a:t>
                      </a:r>
                      <a:endParaRPr lang="en-US" sz="1000" dirty="0"/>
                    </a:p>
                  </a:txBody>
                  <a:tcPr marL="74295" marR="74295" anchor="ctr"/>
                </a:tc>
                <a:tc>
                  <a:txBody>
                    <a:bodyPr/>
                    <a:lstStyle/>
                    <a:p>
                      <a:pPr algn="ctr"/>
                      <a:r>
                        <a:rPr lang="en-US" sz="1000" dirty="0" smtClean="0"/>
                        <a:t>204</a:t>
                      </a:r>
                      <a:endParaRPr lang="en-US" sz="1000" dirty="0"/>
                    </a:p>
                  </a:txBody>
                  <a:tcPr marL="74295" marR="74295" anchor="ctr"/>
                </a:tc>
                <a:extLst>
                  <a:ext uri="{0D108BD9-81ED-4DB2-BD59-A6C34878D82A}">
                    <a16:rowId xmlns:a16="http://schemas.microsoft.com/office/drawing/2014/main" xmlns="" val="10008"/>
                  </a:ext>
                </a:extLst>
              </a:tr>
            </a:tbl>
          </a:graphicData>
        </a:graphic>
      </p:graphicFrame>
    </p:spTree>
    <p:extLst>
      <p:ext uri="{BB962C8B-B14F-4D97-AF65-F5344CB8AC3E}">
        <p14:creationId xmlns:p14="http://schemas.microsoft.com/office/powerpoint/2010/main" val="20927211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p:txBody>
          <a:bodyPr/>
          <a:lstStyle/>
          <a:p>
            <a:r>
              <a:rPr lang="en-US" smtClean="0"/>
              <a:t>CRAFT corrosion/erosion loop </a:t>
            </a:r>
            <a:endParaRPr lang="en-GB" dirty="0"/>
          </a:p>
        </p:txBody>
      </p:sp>
      <p:sp>
        <p:nvSpPr>
          <p:cNvPr id="39940" name="Rounded Rectangle 1"/>
          <p:cNvSpPr>
            <a:spLocks noChangeArrowheads="1"/>
          </p:cNvSpPr>
          <p:nvPr/>
        </p:nvSpPr>
        <p:spPr bwMode="auto">
          <a:xfrm>
            <a:off x="4376746" y="4292600"/>
            <a:ext cx="1081087" cy="459700"/>
          </a:xfrm>
          <a:prstGeom prst="roundRect">
            <a:avLst>
              <a:gd name="adj" fmla="val 16667"/>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pic>
        <p:nvPicPr>
          <p:cNvPr id="8" name="Picture 2" descr="C:\Users\bveelaer\Desktop\CRAFT fotos presentatie\P1040347.JPG"/>
          <p:cNvPicPr>
            <a:picLocks noChangeAspect="1" noChangeArrowheads="1"/>
          </p:cNvPicPr>
          <p:nvPr/>
        </p:nvPicPr>
        <p:blipFill>
          <a:blip r:embed="rId2">
            <a:extLst>
              <a:ext uri="{28A0092B-C50C-407E-A947-70E740481C1C}">
                <a14:useLocalDpi xmlns:a14="http://schemas.microsoft.com/office/drawing/2010/main" val="0"/>
              </a:ext>
            </a:extLst>
          </a:blip>
          <a:srcRect l="17220" t="16621" r="36253" b="10870"/>
          <a:stretch>
            <a:fillRect/>
          </a:stretch>
        </p:blipFill>
        <p:spPr bwMode="auto">
          <a:xfrm>
            <a:off x="5124452" y="1501784"/>
            <a:ext cx="4049713" cy="473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p:cNvPicPr>
            <a:picLocks noChangeAspect="1" noChangeArrowheads="1"/>
          </p:cNvPicPr>
          <p:nvPr/>
        </p:nvPicPr>
        <p:blipFill>
          <a:blip r:embed="rId3">
            <a:extLst>
              <a:ext uri="{28A0092B-C50C-407E-A947-70E740481C1C}">
                <a14:useLocalDpi xmlns:a14="http://schemas.microsoft.com/office/drawing/2010/main" val="0"/>
              </a:ext>
            </a:extLst>
          </a:blip>
          <a:srcRect l="10712" r="7584"/>
          <a:stretch>
            <a:fillRect/>
          </a:stretch>
        </p:blipFill>
        <p:spPr bwMode="auto">
          <a:xfrm>
            <a:off x="744538" y="1476378"/>
            <a:ext cx="4019550" cy="4748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ight Arrow 7"/>
          <p:cNvSpPr>
            <a:spLocks noChangeArrowheads="1"/>
          </p:cNvSpPr>
          <p:nvPr/>
        </p:nvSpPr>
        <p:spPr bwMode="auto">
          <a:xfrm>
            <a:off x="4605346" y="3603625"/>
            <a:ext cx="541337" cy="395288"/>
          </a:xfrm>
          <a:prstGeom prst="rightArrow">
            <a:avLst>
              <a:gd name="adj1" fmla="val 50000"/>
              <a:gd name="adj2" fmla="val 49948"/>
            </a:avLst>
          </a:prstGeom>
          <a:solidFill>
            <a:schemeClr val="accent1"/>
          </a:solidFill>
          <a:ln w="127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US" sz="1400">
              <a:latin typeface="Arial" charset="0"/>
            </a:endParaRPr>
          </a:p>
        </p:txBody>
      </p:sp>
    </p:spTree>
    <p:extLst>
      <p:ext uri="{BB962C8B-B14F-4D97-AF65-F5344CB8AC3E}">
        <p14:creationId xmlns:p14="http://schemas.microsoft.com/office/powerpoint/2010/main" val="33619588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Set-ups for mechanical tests in LBE</a:t>
            </a:r>
            <a:endParaRPr lang="en-US" dirty="0"/>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5959" y="3341619"/>
            <a:ext cx="1802030" cy="2471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51159" y="1822775"/>
            <a:ext cx="1389857" cy="1651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 Box 4"/>
          <p:cNvSpPr txBox="1">
            <a:spLocks noChangeArrowheads="1"/>
          </p:cNvSpPr>
          <p:nvPr/>
        </p:nvSpPr>
        <p:spPr bwMode="auto">
          <a:xfrm>
            <a:off x="3081340" y="1583690"/>
            <a:ext cx="103746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Arial Narrow" pitchFamily="34" charset="0"/>
              </a:defRPr>
            </a:lvl1pPr>
            <a:lvl2pPr marL="742950" indent="-285750">
              <a:defRPr sz="1400">
                <a:solidFill>
                  <a:schemeClr val="tx1"/>
                </a:solidFill>
                <a:latin typeface="Arial Narrow" pitchFamily="34" charset="0"/>
              </a:defRPr>
            </a:lvl2pPr>
            <a:lvl3pPr marL="1143000" indent="-228600">
              <a:defRPr sz="1400">
                <a:solidFill>
                  <a:schemeClr val="tx1"/>
                </a:solidFill>
                <a:latin typeface="Arial Narrow" pitchFamily="34" charset="0"/>
              </a:defRPr>
            </a:lvl3pPr>
            <a:lvl4pPr marL="1600200" indent="-228600">
              <a:defRPr sz="1400">
                <a:solidFill>
                  <a:schemeClr val="tx1"/>
                </a:solidFill>
                <a:latin typeface="Arial Narrow" pitchFamily="34" charset="0"/>
              </a:defRPr>
            </a:lvl4pPr>
            <a:lvl5pPr marL="2057400" indent="-228600">
              <a:defRPr sz="1400">
                <a:solidFill>
                  <a:schemeClr val="tx1"/>
                </a:solidFill>
                <a:latin typeface="Arial Narrow" pitchFamily="34" charset="0"/>
              </a:defRPr>
            </a:lvl5pPr>
            <a:lvl6pPr marL="2514600" indent="-228600" algn="r" eaLnBrk="0" fontAlgn="base" hangingPunct="0">
              <a:spcBef>
                <a:spcPct val="0"/>
              </a:spcBef>
              <a:spcAft>
                <a:spcPct val="0"/>
              </a:spcAft>
              <a:defRPr sz="1400">
                <a:solidFill>
                  <a:schemeClr val="tx1"/>
                </a:solidFill>
                <a:latin typeface="Arial Narrow" pitchFamily="34" charset="0"/>
              </a:defRPr>
            </a:lvl6pPr>
            <a:lvl7pPr marL="2971800" indent="-228600" algn="r" eaLnBrk="0" fontAlgn="base" hangingPunct="0">
              <a:spcBef>
                <a:spcPct val="0"/>
              </a:spcBef>
              <a:spcAft>
                <a:spcPct val="0"/>
              </a:spcAft>
              <a:defRPr sz="1400">
                <a:solidFill>
                  <a:schemeClr val="tx1"/>
                </a:solidFill>
                <a:latin typeface="Arial Narrow" pitchFamily="34" charset="0"/>
              </a:defRPr>
            </a:lvl7pPr>
            <a:lvl8pPr marL="3429000" indent="-228600" algn="r" eaLnBrk="0" fontAlgn="base" hangingPunct="0">
              <a:spcBef>
                <a:spcPct val="0"/>
              </a:spcBef>
              <a:spcAft>
                <a:spcPct val="0"/>
              </a:spcAft>
              <a:defRPr sz="1400">
                <a:solidFill>
                  <a:schemeClr val="tx1"/>
                </a:solidFill>
                <a:latin typeface="Arial Narrow" pitchFamily="34" charset="0"/>
              </a:defRPr>
            </a:lvl8pPr>
            <a:lvl9pPr marL="3886200" indent="-228600" algn="r" eaLnBrk="0" fontAlgn="base" hangingPunct="0">
              <a:spcBef>
                <a:spcPct val="0"/>
              </a:spcBef>
              <a:spcAft>
                <a:spcPct val="0"/>
              </a:spcAft>
              <a:defRPr sz="1400">
                <a:solidFill>
                  <a:schemeClr val="tx1"/>
                </a:solidFill>
                <a:latin typeface="Arial Narrow" pitchFamily="34" charset="0"/>
              </a:defRPr>
            </a:lvl9pPr>
          </a:lstStyle>
          <a:p>
            <a:r>
              <a:rPr lang="en-US" sz="1800" b="1" dirty="0"/>
              <a:t>LIMETS 1</a:t>
            </a:r>
          </a:p>
        </p:txBody>
      </p:sp>
      <p:sp>
        <p:nvSpPr>
          <p:cNvPr id="10" name="Text Box 5"/>
          <p:cNvSpPr txBox="1">
            <a:spLocks noChangeArrowheads="1"/>
          </p:cNvSpPr>
          <p:nvPr/>
        </p:nvSpPr>
        <p:spPr bwMode="auto">
          <a:xfrm>
            <a:off x="5169024" y="4339913"/>
            <a:ext cx="132279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Arial Narrow" pitchFamily="34" charset="0"/>
              </a:defRPr>
            </a:lvl1pPr>
            <a:lvl2pPr marL="742950" indent="-285750">
              <a:defRPr sz="1400">
                <a:solidFill>
                  <a:schemeClr val="tx1"/>
                </a:solidFill>
                <a:latin typeface="Arial Narrow" pitchFamily="34" charset="0"/>
              </a:defRPr>
            </a:lvl2pPr>
            <a:lvl3pPr marL="1143000" indent="-228600">
              <a:defRPr sz="1400">
                <a:solidFill>
                  <a:schemeClr val="tx1"/>
                </a:solidFill>
                <a:latin typeface="Arial Narrow" pitchFamily="34" charset="0"/>
              </a:defRPr>
            </a:lvl3pPr>
            <a:lvl4pPr marL="1600200" indent="-228600">
              <a:defRPr sz="1400">
                <a:solidFill>
                  <a:schemeClr val="tx1"/>
                </a:solidFill>
                <a:latin typeface="Arial Narrow" pitchFamily="34" charset="0"/>
              </a:defRPr>
            </a:lvl4pPr>
            <a:lvl5pPr marL="2057400" indent="-228600">
              <a:defRPr sz="1400">
                <a:solidFill>
                  <a:schemeClr val="tx1"/>
                </a:solidFill>
                <a:latin typeface="Arial Narrow" pitchFamily="34" charset="0"/>
              </a:defRPr>
            </a:lvl5pPr>
            <a:lvl6pPr marL="2514600" indent="-228600" algn="r" eaLnBrk="0" fontAlgn="base" hangingPunct="0">
              <a:spcBef>
                <a:spcPct val="0"/>
              </a:spcBef>
              <a:spcAft>
                <a:spcPct val="0"/>
              </a:spcAft>
              <a:defRPr sz="1400">
                <a:solidFill>
                  <a:schemeClr val="tx1"/>
                </a:solidFill>
                <a:latin typeface="Arial Narrow" pitchFamily="34" charset="0"/>
              </a:defRPr>
            </a:lvl6pPr>
            <a:lvl7pPr marL="2971800" indent="-228600" algn="r" eaLnBrk="0" fontAlgn="base" hangingPunct="0">
              <a:spcBef>
                <a:spcPct val="0"/>
              </a:spcBef>
              <a:spcAft>
                <a:spcPct val="0"/>
              </a:spcAft>
              <a:defRPr sz="1400">
                <a:solidFill>
                  <a:schemeClr val="tx1"/>
                </a:solidFill>
                <a:latin typeface="Arial Narrow" pitchFamily="34" charset="0"/>
              </a:defRPr>
            </a:lvl7pPr>
            <a:lvl8pPr marL="3429000" indent="-228600" algn="r" eaLnBrk="0" fontAlgn="base" hangingPunct="0">
              <a:spcBef>
                <a:spcPct val="0"/>
              </a:spcBef>
              <a:spcAft>
                <a:spcPct val="0"/>
              </a:spcAft>
              <a:defRPr sz="1400">
                <a:solidFill>
                  <a:schemeClr val="tx1"/>
                </a:solidFill>
                <a:latin typeface="Arial Narrow" pitchFamily="34" charset="0"/>
              </a:defRPr>
            </a:lvl8pPr>
            <a:lvl9pPr marL="3886200" indent="-228600" algn="r" eaLnBrk="0" fontAlgn="base" hangingPunct="0">
              <a:spcBef>
                <a:spcPct val="0"/>
              </a:spcBef>
              <a:spcAft>
                <a:spcPct val="0"/>
              </a:spcAft>
              <a:defRPr sz="1400">
                <a:solidFill>
                  <a:schemeClr val="tx1"/>
                </a:solidFill>
                <a:latin typeface="Arial Narrow" pitchFamily="34" charset="0"/>
              </a:defRPr>
            </a:lvl9pPr>
          </a:lstStyle>
          <a:p>
            <a:r>
              <a:rPr lang="en-US" sz="1800" b="1" dirty="0"/>
              <a:t>Hot cell 12 &amp;</a:t>
            </a:r>
          </a:p>
          <a:p>
            <a:r>
              <a:rPr lang="en-US" sz="1800" b="1" dirty="0"/>
              <a:t>LIMETS 2</a:t>
            </a:r>
          </a:p>
        </p:txBody>
      </p:sp>
      <p:sp>
        <p:nvSpPr>
          <p:cNvPr id="11" name="Text Box 6"/>
          <p:cNvSpPr txBox="1">
            <a:spLocks noChangeArrowheads="1"/>
          </p:cNvSpPr>
          <p:nvPr/>
        </p:nvSpPr>
        <p:spPr bwMode="auto">
          <a:xfrm>
            <a:off x="5048447" y="2522483"/>
            <a:ext cx="103746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Arial Narrow" pitchFamily="34" charset="0"/>
              </a:defRPr>
            </a:lvl1pPr>
            <a:lvl2pPr marL="742950" indent="-285750">
              <a:defRPr sz="1400">
                <a:solidFill>
                  <a:schemeClr val="tx1"/>
                </a:solidFill>
                <a:latin typeface="Arial Narrow" pitchFamily="34" charset="0"/>
              </a:defRPr>
            </a:lvl2pPr>
            <a:lvl3pPr marL="1143000" indent="-228600">
              <a:defRPr sz="1400">
                <a:solidFill>
                  <a:schemeClr val="tx1"/>
                </a:solidFill>
                <a:latin typeface="Arial Narrow" pitchFamily="34" charset="0"/>
              </a:defRPr>
            </a:lvl3pPr>
            <a:lvl4pPr marL="1600200" indent="-228600">
              <a:defRPr sz="1400">
                <a:solidFill>
                  <a:schemeClr val="tx1"/>
                </a:solidFill>
                <a:latin typeface="Arial Narrow" pitchFamily="34" charset="0"/>
              </a:defRPr>
            </a:lvl4pPr>
            <a:lvl5pPr marL="2057400" indent="-228600">
              <a:defRPr sz="1400">
                <a:solidFill>
                  <a:schemeClr val="tx1"/>
                </a:solidFill>
                <a:latin typeface="Arial Narrow" pitchFamily="34" charset="0"/>
              </a:defRPr>
            </a:lvl5pPr>
            <a:lvl6pPr marL="2514600" indent="-228600" algn="r" eaLnBrk="0" fontAlgn="base" hangingPunct="0">
              <a:spcBef>
                <a:spcPct val="0"/>
              </a:spcBef>
              <a:spcAft>
                <a:spcPct val="0"/>
              </a:spcAft>
              <a:defRPr sz="1400">
                <a:solidFill>
                  <a:schemeClr val="tx1"/>
                </a:solidFill>
                <a:latin typeface="Arial Narrow" pitchFamily="34" charset="0"/>
              </a:defRPr>
            </a:lvl6pPr>
            <a:lvl7pPr marL="2971800" indent="-228600" algn="r" eaLnBrk="0" fontAlgn="base" hangingPunct="0">
              <a:spcBef>
                <a:spcPct val="0"/>
              </a:spcBef>
              <a:spcAft>
                <a:spcPct val="0"/>
              </a:spcAft>
              <a:defRPr sz="1400">
                <a:solidFill>
                  <a:schemeClr val="tx1"/>
                </a:solidFill>
                <a:latin typeface="Arial Narrow" pitchFamily="34" charset="0"/>
              </a:defRPr>
            </a:lvl7pPr>
            <a:lvl8pPr marL="3429000" indent="-228600" algn="r" eaLnBrk="0" fontAlgn="base" hangingPunct="0">
              <a:spcBef>
                <a:spcPct val="0"/>
              </a:spcBef>
              <a:spcAft>
                <a:spcPct val="0"/>
              </a:spcAft>
              <a:defRPr sz="1400">
                <a:solidFill>
                  <a:schemeClr val="tx1"/>
                </a:solidFill>
                <a:latin typeface="Arial Narrow" pitchFamily="34" charset="0"/>
              </a:defRPr>
            </a:lvl8pPr>
            <a:lvl9pPr marL="3886200" indent="-228600" algn="r" eaLnBrk="0" fontAlgn="base" hangingPunct="0">
              <a:spcBef>
                <a:spcPct val="0"/>
              </a:spcBef>
              <a:spcAft>
                <a:spcPct val="0"/>
              </a:spcAft>
              <a:defRPr sz="1400">
                <a:solidFill>
                  <a:schemeClr val="tx1"/>
                </a:solidFill>
                <a:latin typeface="Arial Narrow" pitchFamily="34" charset="0"/>
              </a:defRPr>
            </a:lvl9pPr>
          </a:lstStyle>
          <a:p>
            <a:r>
              <a:rPr lang="en-US" sz="1800" b="1" dirty="0"/>
              <a:t>LIMETS 3</a:t>
            </a:r>
          </a:p>
        </p:txBody>
      </p:sp>
      <p:sp>
        <p:nvSpPr>
          <p:cNvPr id="14" name="Rectangle 10"/>
          <p:cNvSpPr>
            <a:spLocks noChangeArrowheads="1"/>
          </p:cNvSpPr>
          <p:nvPr/>
        </p:nvSpPr>
        <p:spPr bwMode="auto">
          <a:xfrm>
            <a:off x="381008" y="935251"/>
            <a:ext cx="184731"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pic>
        <p:nvPicPr>
          <p:cNvPr id="16"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61303" y="4332188"/>
            <a:ext cx="2779713" cy="208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3540" y="1575377"/>
            <a:ext cx="2303462" cy="155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Box 4"/>
          <p:cNvSpPr txBox="1">
            <a:spLocks noChangeArrowheads="1"/>
          </p:cNvSpPr>
          <p:nvPr/>
        </p:nvSpPr>
        <p:spPr bwMode="auto">
          <a:xfrm>
            <a:off x="3925160" y="3429754"/>
            <a:ext cx="103746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Arial Narrow" pitchFamily="34" charset="0"/>
              </a:defRPr>
            </a:lvl1pPr>
            <a:lvl2pPr marL="742950" indent="-285750">
              <a:defRPr sz="1400">
                <a:solidFill>
                  <a:schemeClr val="tx1"/>
                </a:solidFill>
                <a:latin typeface="Arial Narrow" pitchFamily="34" charset="0"/>
              </a:defRPr>
            </a:lvl2pPr>
            <a:lvl3pPr marL="1143000" indent="-228600">
              <a:defRPr sz="1400">
                <a:solidFill>
                  <a:schemeClr val="tx1"/>
                </a:solidFill>
                <a:latin typeface="Arial Narrow" pitchFamily="34" charset="0"/>
              </a:defRPr>
            </a:lvl3pPr>
            <a:lvl4pPr marL="1600200" indent="-228600">
              <a:defRPr sz="1400">
                <a:solidFill>
                  <a:schemeClr val="tx1"/>
                </a:solidFill>
                <a:latin typeface="Arial Narrow" pitchFamily="34" charset="0"/>
              </a:defRPr>
            </a:lvl4pPr>
            <a:lvl5pPr marL="2057400" indent="-228600">
              <a:defRPr sz="1400">
                <a:solidFill>
                  <a:schemeClr val="tx1"/>
                </a:solidFill>
                <a:latin typeface="Arial Narrow" pitchFamily="34" charset="0"/>
              </a:defRPr>
            </a:lvl5pPr>
            <a:lvl6pPr marL="2514600" indent="-228600" algn="r" eaLnBrk="0" fontAlgn="base" hangingPunct="0">
              <a:spcBef>
                <a:spcPct val="0"/>
              </a:spcBef>
              <a:spcAft>
                <a:spcPct val="0"/>
              </a:spcAft>
              <a:defRPr sz="1400">
                <a:solidFill>
                  <a:schemeClr val="tx1"/>
                </a:solidFill>
                <a:latin typeface="Arial Narrow" pitchFamily="34" charset="0"/>
              </a:defRPr>
            </a:lvl6pPr>
            <a:lvl7pPr marL="2971800" indent="-228600" algn="r" eaLnBrk="0" fontAlgn="base" hangingPunct="0">
              <a:spcBef>
                <a:spcPct val="0"/>
              </a:spcBef>
              <a:spcAft>
                <a:spcPct val="0"/>
              </a:spcAft>
              <a:defRPr sz="1400">
                <a:solidFill>
                  <a:schemeClr val="tx1"/>
                </a:solidFill>
                <a:latin typeface="Arial Narrow" pitchFamily="34" charset="0"/>
              </a:defRPr>
            </a:lvl7pPr>
            <a:lvl8pPr marL="3429000" indent="-228600" algn="r" eaLnBrk="0" fontAlgn="base" hangingPunct="0">
              <a:spcBef>
                <a:spcPct val="0"/>
              </a:spcBef>
              <a:spcAft>
                <a:spcPct val="0"/>
              </a:spcAft>
              <a:defRPr sz="1400">
                <a:solidFill>
                  <a:schemeClr val="tx1"/>
                </a:solidFill>
                <a:latin typeface="Arial Narrow" pitchFamily="34" charset="0"/>
              </a:defRPr>
            </a:lvl8pPr>
            <a:lvl9pPr marL="3886200" indent="-228600" algn="r" eaLnBrk="0" fontAlgn="base" hangingPunct="0">
              <a:spcBef>
                <a:spcPct val="0"/>
              </a:spcBef>
              <a:spcAft>
                <a:spcPct val="0"/>
              </a:spcAft>
              <a:defRPr sz="1400">
                <a:solidFill>
                  <a:schemeClr val="tx1"/>
                </a:solidFill>
                <a:latin typeface="Arial Narrow" pitchFamily="34" charset="0"/>
              </a:defRPr>
            </a:lvl9pPr>
          </a:lstStyle>
          <a:p>
            <a:r>
              <a:rPr lang="en-US" sz="1800" b="1" dirty="0"/>
              <a:t>LIMETS 4</a:t>
            </a:r>
          </a:p>
        </p:txBody>
      </p:sp>
      <p:sp>
        <p:nvSpPr>
          <p:cNvPr id="3" name="TextBox 2"/>
          <p:cNvSpPr txBox="1"/>
          <p:nvPr/>
        </p:nvSpPr>
        <p:spPr>
          <a:xfrm>
            <a:off x="3897283" y="3703985"/>
            <a:ext cx="2194560" cy="1200329"/>
          </a:xfrm>
          <a:prstGeom prst="rect">
            <a:avLst/>
          </a:prstGeom>
          <a:noFill/>
        </p:spPr>
        <p:txBody>
          <a:bodyPr wrap="square" rtlCol="0">
            <a:spAutoFit/>
          </a:bodyPr>
          <a:lstStyle/>
          <a:p>
            <a:r>
              <a:rPr lang="en-US" sz="1800" dirty="0"/>
              <a:t>Tensile &amp; Fracture toughness tests in LBE</a:t>
            </a:r>
          </a:p>
          <a:p>
            <a:endParaRPr lang="en-US" sz="1800" dirty="0"/>
          </a:p>
        </p:txBody>
      </p:sp>
      <p:sp>
        <p:nvSpPr>
          <p:cNvPr id="17" name="TextBox 16"/>
          <p:cNvSpPr txBox="1"/>
          <p:nvPr/>
        </p:nvSpPr>
        <p:spPr>
          <a:xfrm>
            <a:off x="4356466" y="2773566"/>
            <a:ext cx="1923318" cy="923330"/>
          </a:xfrm>
          <a:prstGeom prst="rect">
            <a:avLst/>
          </a:prstGeom>
          <a:noFill/>
        </p:spPr>
        <p:txBody>
          <a:bodyPr wrap="square" rtlCol="0">
            <a:spAutoFit/>
          </a:bodyPr>
          <a:lstStyle/>
          <a:p>
            <a:r>
              <a:rPr lang="en-US" sz="1800" dirty="0"/>
              <a:t>Fatigue tests in LBE</a:t>
            </a:r>
          </a:p>
          <a:p>
            <a:endParaRPr lang="en-US" sz="1800" dirty="0"/>
          </a:p>
        </p:txBody>
      </p:sp>
      <p:sp>
        <p:nvSpPr>
          <p:cNvPr id="19" name="TextBox 18"/>
          <p:cNvSpPr txBox="1"/>
          <p:nvPr/>
        </p:nvSpPr>
        <p:spPr>
          <a:xfrm>
            <a:off x="4118803" y="4954109"/>
            <a:ext cx="2442495" cy="1354217"/>
          </a:xfrm>
          <a:prstGeom prst="rect">
            <a:avLst/>
          </a:prstGeom>
          <a:noFill/>
        </p:spPr>
        <p:txBody>
          <a:bodyPr wrap="square" rtlCol="0">
            <a:spAutoFit/>
          </a:bodyPr>
          <a:lstStyle/>
          <a:p>
            <a:r>
              <a:rPr lang="en-US" sz="1800" dirty="0"/>
              <a:t>Tensile and FT tests of irradiated* steels in liquid metal</a:t>
            </a:r>
          </a:p>
          <a:p>
            <a:r>
              <a:rPr lang="en-US" sz="1400" dirty="0" smtClean="0"/>
              <a:t>*</a:t>
            </a:r>
            <a:r>
              <a:rPr lang="en-US" sz="1400" dirty="0"/>
              <a:t>Licensed for α (Po) contaminated specimens</a:t>
            </a:r>
          </a:p>
        </p:txBody>
      </p:sp>
      <p:sp>
        <p:nvSpPr>
          <p:cNvPr id="21" name="TextBox 20"/>
          <p:cNvSpPr txBox="1"/>
          <p:nvPr/>
        </p:nvSpPr>
        <p:spPr>
          <a:xfrm>
            <a:off x="3076172" y="1895071"/>
            <a:ext cx="2007224" cy="1200329"/>
          </a:xfrm>
          <a:prstGeom prst="rect">
            <a:avLst/>
          </a:prstGeom>
          <a:noFill/>
        </p:spPr>
        <p:txBody>
          <a:bodyPr wrap="square" rtlCol="0">
            <a:spAutoFit/>
          </a:bodyPr>
          <a:lstStyle/>
          <a:p>
            <a:r>
              <a:rPr lang="en-US" sz="1800" dirty="0"/>
              <a:t>Tensile &amp; Fracture toughness tests in LBE</a:t>
            </a:r>
          </a:p>
          <a:p>
            <a:endParaRPr lang="en-US" sz="1800" dirty="0"/>
          </a:p>
        </p:txBody>
      </p:sp>
      <p:pic>
        <p:nvPicPr>
          <p:cNvPr id="5" name="Picture 2" descr="C:\Users\sgavrilo\Desktop\Pictures\IMG_080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74835" y="3429754"/>
            <a:ext cx="1647225" cy="21963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LIMETS4_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91846" y="1832742"/>
            <a:ext cx="1811997" cy="1633314"/>
          </a:xfrm>
          <a:prstGeom prst="rect">
            <a:avLst/>
          </a:prstGeom>
          <a:noFill/>
          <a:ln>
            <a:noFill/>
          </a:ln>
        </p:spPr>
      </p:pic>
    </p:spTree>
    <p:extLst>
      <p:ext uri="{BB962C8B-B14F-4D97-AF65-F5344CB8AC3E}">
        <p14:creationId xmlns:p14="http://schemas.microsoft.com/office/powerpoint/2010/main" val="3984232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1136653" y="200025"/>
            <a:ext cx="8113713" cy="457200"/>
          </a:xfrm>
        </p:spPr>
        <p:txBody>
          <a:bodyPr/>
          <a:lstStyle/>
          <a:p>
            <a:pPr eaLnBrk="1" hangingPunct="1"/>
            <a:r>
              <a:rPr lang="nl-BE" dirty="0" err="1" smtClean="0"/>
              <a:t>Irradiation</a:t>
            </a:r>
            <a:r>
              <a:rPr lang="nl-BE" dirty="0" smtClean="0"/>
              <a:t> of </a:t>
            </a:r>
            <a:r>
              <a:rPr lang="nl-BE" dirty="0" err="1" smtClean="0"/>
              <a:t>materials</a:t>
            </a:r>
            <a:endParaRPr lang="nl-BE" dirty="0" smtClean="0"/>
          </a:p>
        </p:txBody>
      </p:sp>
      <p:pic>
        <p:nvPicPr>
          <p:cNvPr id="17411" name="Picture 2" descr="Чертеж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6789" y="1557341"/>
            <a:ext cx="6724650"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3" descr="Чертеж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8850" y="2281238"/>
            <a:ext cx="67246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4" descr="Чертеж36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8751" y="2921000"/>
            <a:ext cx="1030288"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5" descr="Чертеж"/>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7845" y="3089275"/>
            <a:ext cx="2797175"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6" descr="Чертеж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49538" y="4868878"/>
            <a:ext cx="1289050"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7" descr="Чертеж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11439" y="5800740"/>
            <a:ext cx="147796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7" name="Picture 8" descr="Кассета"/>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37051" y="4360863"/>
            <a:ext cx="903288" cy="218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8" name="Picture 9" descr="Кассета2,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51538" y="4316413"/>
            <a:ext cx="817562"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9" name="Picture 10" descr="Чертеж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21513" y="4437063"/>
            <a:ext cx="1922462"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0" name="Text Box 11"/>
          <p:cNvSpPr txBox="1">
            <a:spLocks noChangeArrowheads="1"/>
          </p:cNvSpPr>
          <p:nvPr/>
        </p:nvSpPr>
        <p:spPr bwMode="auto">
          <a:xfrm>
            <a:off x="7794626" y="1628777"/>
            <a:ext cx="1410964" cy="400110"/>
          </a:xfrm>
          <a:prstGeom prst="rect">
            <a:avLst/>
          </a:prstGeom>
          <a:noFill/>
          <a:ln>
            <a:noFill/>
          </a:ln>
          <a:effectLst/>
          <a:extLst>
            <a:ext uri="{909E8E84-426E-40DD-AFC4-6F175D3DCCD1}">
              <a14:hiddenFill xmlns:a14="http://schemas.microsoft.com/office/drawing/2010/main">
                <a:solidFill>
                  <a:srgbClr val="618FFD"/>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600">
                <a:solidFill>
                  <a:schemeClr val="tx2"/>
                </a:solidFill>
                <a:latin typeface="Times New Roman" pitchFamily="18" charset="0"/>
                <a:cs typeface="Arial" charset="0"/>
              </a:defRPr>
            </a:lvl1pPr>
            <a:lvl2pPr marL="742950" indent="-285750" eaLnBrk="0" hangingPunct="0">
              <a:defRPr sz="3600">
                <a:solidFill>
                  <a:schemeClr val="tx2"/>
                </a:solidFill>
                <a:latin typeface="Times New Roman" pitchFamily="18" charset="0"/>
                <a:cs typeface="Arial" charset="0"/>
              </a:defRPr>
            </a:lvl2pPr>
            <a:lvl3pPr marL="1143000" indent="-228600" eaLnBrk="0" hangingPunct="0">
              <a:defRPr sz="3600">
                <a:solidFill>
                  <a:schemeClr val="tx2"/>
                </a:solidFill>
                <a:latin typeface="Times New Roman" pitchFamily="18" charset="0"/>
                <a:cs typeface="Arial" charset="0"/>
              </a:defRPr>
            </a:lvl3pPr>
            <a:lvl4pPr marL="1600200" indent="-228600" eaLnBrk="0" hangingPunct="0">
              <a:defRPr sz="3600">
                <a:solidFill>
                  <a:schemeClr val="tx2"/>
                </a:solidFill>
                <a:latin typeface="Times New Roman" pitchFamily="18" charset="0"/>
                <a:cs typeface="Arial" charset="0"/>
              </a:defRPr>
            </a:lvl4pPr>
            <a:lvl5pPr marL="2057400" indent="-228600" eaLnBrk="0" hangingPunct="0">
              <a:defRPr sz="3600">
                <a:solidFill>
                  <a:schemeClr val="tx2"/>
                </a:solidFill>
                <a:latin typeface="Times New Roman" pitchFamily="18" charset="0"/>
                <a:cs typeface="Arial" charset="0"/>
              </a:defRPr>
            </a:lvl5pPr>
            <a:lvl6pPr marL="2514600" indent="-228600" eaLnBrk="0" fontAlgn="base" hangingPunct="0">
              <a:spcBef>
                <a:spcPct val="0"/>
              </a:spcBef>
              <a:spcAft>
                <a:spcPct val="0"/>
              </a:spcAft>
              <a:defRPr sz="3600">
                <a:solidFill>
                  <a:schemeClr val="tx2"/>
                </a:solidFill>
                <a:latin typeface="Times New Roman" pitchFamily="18" charset="0"/>
                <a:cs typeface="Arial" charset="0"/>
              </a:defRPr>
            </a:lvl6pPr>
            <a:lvl7pPr marL="2971800" indent="-228600" eaLnBrk="0" fontAlgn="base" hangingPunct="0">
              <a:spcBef>
                <a:spcPct val="0"/>
              </a:spcBef>
              <a:spcAft>
                <a:spcPct val="0"/>
              </a:spcAft>
              <a:defRPr sz="3600">
                <a:solidFill>
                  <a:schemeClr val="tx2"/>
                </a:solidFill>
                <a:latin typeface="Times New Roman" pitchFamily="18" charset="0"/>
                <a:cs typeface="Arial" charset="0"/>
              </a:defRPr>
            </a:lvl7pPr>
            <a:lvl8pPr marL="3429000" indent="-228600" eaLnBrk="0" fontAlgn="base" hangingPunct="0">
              <a:spcBef>
                <a:spcPct val="0"/>
              </a:spcBef>
              <a:spcAft>
                <a:spcPct val="0"/>
              </a:spcAft>
              <a:defRPr sz="3600">
                <a:solidFill>
                  <a:schemeClr val="tx2"/>
                </a:solidFill>
                <a:latin typeface="Times New Roman" pitchFamily="18" charset="0"/>
                <a:cs typeface="Arial" charset="0"/>
              </a:defRPr>
            </a:lvl8pPr>
            <a:lvl9pPr marL="3886200" indent="-228600" eaLnBrk="0" fontAlgn="base" hangingPunct="0">
              <a:spcBef>
                <a:spcPct val="0"/>
              </a:spcBef>
              <a:spcAft>
                <a:spcPct val="0"/>
              </a:spcAft>
              <a:defRPr sz="3600">
                <a:solidFill>
                  <a:schemeClr val="tx2"/>
                </a:solidFill>
                <a:latin typeface="Times New Roman" pitchFamily="18" charset="0"/>
                <a:cs typeface="Arial" charset="0"/>
              </a:defRPr>
            </a:lvl9pPr>
          </a:lstStyle>
          <a:p>
            <a:r>
              <a:rPr lang="en-US" sz="2000">
                <a:solidFill>
                  <a:srgbClr val="000000"/>
                </a:solidFill>
                <a:latin typeface="Arial Narrow" pitchFamily="34" charset="0"/>
              </a:rPr>
              <a:t>Irradiation rig</a:t>
            </a:r>
          </a:p>
        </p:txBody>
      </p:sp>
      <p:sp>
        <p:nvSpPr>
          <p:cNvPr id="17421" name="Text Box 12"/>
          <p:cNvSpPr txBox="1">
            <a:spLocks noChangeArrowheads="1"/>
          </p:cNvSpPr>
          <p:nvPr/>
        </p:nvSpPr>
        <p:spPr bwMode="auto">
          <a:xfrm>
            <a:off x="7772403" y="2414588"/>
            <a:ext cx="1608133" cy="369332"/>
          </a:xfrm>
          <a:prstGeom prst="rect">
            <a:avLst/>
          </a:prstGeom>
          <a:noFill/>
          <a:ln>
            <a:noFill/>
          </a:ln>
          <a:effectLst/>
          <a:extLst>
            <a:ext uri="{909E8E84-426E-40DD-AFC4-6F175D3DCCD1}">
              <a14:hiddenFill xmlns:a14="http://schemas.microsoft.com/office/drawing/2010/main">
                <a:solidFill>
                  <a:srgbClr val="618FFD"/>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600">
                <a:solidFill>
                  <a:schemeClr val="tx2"/>
                </a:solidFill>
                <a:latin typeface="Times New Roman" pitchFamily="18" charset="0"/>
                <a:cs typeface="Arial" charset="0"/>
              </a:defRPr>
            </a:lvl1pPr>
            <a:lvl2pPr marL="742950" indent="-285750" eaLnBrk="0" hangingPunct="0">
              <a:defRPr sz="3600">
                <a:solidFill>
                  <a:schemeClr val="tx2"/>
                </a:solidFill>
                <a:latin typeface="Times New Roman" pitchFamily="18" charset="0"/>
                <a:cs typeface="Arial" charset="0"/>
              </a:defRPr>
            </a:lvl2pPr>
            <a:lvl3pPr marL="1143000" indent="-228600" eaLnBrk="0" hangingPunct="0">
              <a:defRPr sz="3600">
                <a:solidFill>
                  <a:schemeClr val="tx2"/>
                </a:solidFill>
                <a:latin typeface="Times New Roman" pitchFamily="18" charset="0"/>
                <a:cs typeface="Arial" charset="0"/>
              </a:defRPr>
            </a:lvl3pPr>
            <a:lvl4pPr marL="1600200" indent="-228600" eaLnBrk="0" hangingPunct="0">
              <a:defRPr sz="3600">
                <a:solidFill>
                  <a:schemeClr val="tx2"/>
                </a:solidFill>
                <a:latin typeface="Times New Roman" pitchFamily="18" charset="0"/>
                <a:cs typeface="Arial" charset="0"/>
              </a:defRPr>
            </a:lvl4pPr>
            <a:lvl5pPr marL="2057400" indent="-228600" eaLnBrk="0" hangingPunct="0">
              <a:defRPr sz="3600">
                <a:solidFill>
                  <a:schemeClr val="tx2"/>
                </a:solidFill>
                <a:latin typeface="Times New Roman" pitchFamily="18" charset="0"/>
                <a:cs typeface="Arial" charset="0"/>
              </a:defRPr>
            </a:lvl5pPr>
            <a:lvl6pPr marL="2514600" indent="-228600" eaLnBrk="0" fontAlgn="base" hangingPunct="0">
              <a:spcBef>
                <a:spcPct val="0"/>
              </a:spcBef>
              <a:spcAft>
                <a:spcPct val="0"/>
              </a:spcAft>
              <a:defRPr sz="3600">
                <a:solidFill>
                  <a:schemeClr val="tx2"/>
                </a:solidFill>
                <a:latin typeface="Times New Roman" pitchFamily="18" charset="0"/>
                <a:cs typeface="Arial" charset="0"/>
              </a:defRPr>
            </a:lvl6pPr>
            <a:lvl7pPr marL="2971800" indent="-228600" eaLnBrk="0" fontAlgn="base" hangingPunct="0">
              <a:spcBef>
                <a:spcPct val="0"/>
              </a:spcBef>
              <a:spcAft>
                <a:spcPct val="0"/>
              </a:spcAft>
              <a:defRPr sz="3600">
                <a:solidFill>
                  <a:schemeClr val="tx2"/>
                </a:solidFill>
                <a:latin typeface="Times New Roman" pitchFamily="18" charset="0"/>
                <a:cs typeface="Arial" charset="0"/>
              </a:defRPr>
            </a:lvl7pPr>
            <a:lvl8pPr marL="3429000" indent="-228600" eaLnBrk="0" fontAlgn="base" hangingPunct="0">
              <a:spcBef>
                <a:spcPct val="0"/>
              </a:spcBef>
              <a:spcAft>
                <a:spcPct val="0"/>
              </a:spcAft>
              <a:defRPr sz="3600">
                <a:solidFill>
                  <a:schemeClr val="tx2"/>
                </a:solidFill>
                <a:latin typeface="Times New Roman" pitchFamily="18" charset="0"/>
                <a:cs typeface="Arial" charset="0"/>
              </a:defRPr>
            </a:lvl8pPr>
            <a:lvl9pPr marL="3886200" indent="-228600" eaLnBrk="0" fontAlgn="base" hangingPunct="0">
              <a:spcBef>
                <a:spcPct val="0"/>
              </a:spcBef>
              <a:spcAft>
                <a:spcPct val="0"/>
              </a:spcAft>
              <a:defRPr sz="3600">
                <a:solidFill>
                  <a:schemeClr val="tx2"/>
                </a:solidFill>
                <a:latin typeface="Times New Roman" pitchFamily="18" charset="0"/>
                <a:cs typeface="Arial" charset="0"/>
              </a:defRPr>
            </a:lvl9pPr>
          </a:lstStyle>
          <a:p>
            <a:r>
              <a:rPr lang="en-US" sz="1800">
                <a:solidFill>
                  <a:srgbClr val="000000"/>
                </a:solidFill>
                <a:latin typeface="Arial Narrow" pitchFamily="34" charset="0"/>
              </a:rPr>
              <a:t>Capsules holder </a:t>
            </a:r>
          </a:p>
        </p:txBody>
      </p:sp>
      <p:sp>
        <p:nvSpPr>
          <p:cNvPr id="17422" name="Text Box 13"/>
          <p:cNvSpPr txBox="1">
            <a:spLocks noChangeArrowheads="1"/>
          </p:cNvSpPr>
          <p:nvPr/>
        </p:nvSpPr>
        <p:spPr bwMode="auto">
          <a:xfrm>
            <a:off x="920750" y="4941903"/>
            <a:ext cx="1584088" cy="246221"/>
          </a:xfrm>
          <a:prstGeom prst="rect">
            <a:avLst/>
          </a:prstGeom>
          <a:noFill/>
          <a:ln>
            <a:noFill/>
          </a:ln>
          <a:effectLst/>
          <a:extLst>
            <a:ext uri="{909E8E84-426E-40DD-AFC4-6F175D3DCCD1}">
              <a14:hiddenFill xmlns:a14="http://schemas.microsoft.com/office/drawing/2010/main">
                <a:solidFill>
                  <a:srgbClr val="618FFD"/>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600">
                <a:solidFill>
                  <a:schemeClr val="tx2"/>
                </a:solidFill>
                <a:latin typeface="Times New Roman" pitchFamily="18" charset="0"/>
                <a:cs typeface="Arial" charset="0"/>
              </a:defRPr>
            </a:lvl1pPr>
            <a:lvl2pPr marL="742950" indent="-285750" eaLnBrk="0" hangingPunct="0">
              <a:defRPr sz="3600">
                <a:solidFill>
                  <a:schemeClr val="tx2"/>
                </a:solidFill>
                <a:latin typeface="Times New Roman" pitchFamily="18" charset="0"/>
                <a:cs typeface="Arial" charset="0"/>
              </a:defRPr>
            </a:lvl2pPr>
            <a:lvl3pPr marL="1143000" indent="-228600" eaLnBrk="0" hangingPunct="0">
              <a:defRPr sz="3600">
                <a:solidFill>
                  <a:schemeClr val="tx2"/>
                </a:solidFill>
                <a:latin typeface="Times New Roman" pitchFamily="18" charset="0"/>
                <a:cs typeface="Arial" charset="0"/>
              </a:defRPr>
            </a:lvl3pPr>
            <a:lvl4pPr marL="1600200" indent="-228600" eaLnBrk="0" hangingPunct="0">
              <a:defRPr sz="3600">
                <a:solidFill>
                  <a:schemeClr val="tx2"/>
                </a:solidFill>
                <a:latin typeface="Times New Roman" pitchFamily="18" charset="0"/>
                <a:cs typeface="Arial" charset="0"/>
              </a:defRPr>
            </a:lvl4pPr>
            <a:lvl5pPr marL="2057400" indent="-228600" eaLnBrk="0" hangingPunct="0">
              <a:defRPr sz="3600">
                <a:solidFill>
                  <a:schemeClr val="tx2"/>
                </a:solidFill>
                <a:latin typeface="Times New Roman" pitchFamily="18" charset="0"/>
                <a:cs typeface="Arial" charset="0"/>
              </a:defRPr>
            </a:lvl5pPr>
            <a:lvl6pPr marL="2514600" indent="-228600" eaLnBrk="0" fontAlgn="base" hangingPunct="0">
              <a:spcBef>
                <a:spcPct val="0"/>
              </a:spcBef>
              <a:spcAft>
                <a:spcPct val="0"/>
              </a:spcAft>
              <a:defRPr sz="3600">
                <a:solidFill>
                  <a:schemeClr val="tx2"/>
                </a:solidFill>
                <a:latin typeface="Times New Roman" pitchFamily="18" charset="0"/>
                <a:cs typeface="Arial" charset="0"/>
              </a:defRPr>
            </a:lvl6pPr>
            <a:lvl7pPr marL="2971800" indent="-228600" eaLnBrk="0" fontAlgn="base" hangingPunct="0">
              <a:spcBef>
                <a:spcPct val="0"/>
              </a:spcBef>
              <a:spcAft>
                <a:spcPct val="0"/>
              </a:spcAft>
              <a:defRPr sz="3600">
                <a:solidFill>
                  <a:schemeClr val="tx2"/>
                </a:solidFill>
                <a:latin typeface="Times New Roman" pitchFamily="18" charset="0"/>
                <a:cs typeface="Arial" charset="0"/>
              </a:defRPr>
            </a:lvl7pPr>
            <a:lvl8pPr marL="3429000" indent="-228600" eaLnBrk="0" fontAlgn="base" hangingPunct="0">
              <a:spcBef>
                <a:spcPct val="0"/>
              </a:spcBef>
              <a:spcAft>
                <a:spcPct val="0"/>
              </a:spcAft>
              <a:defRPr sz="3600">
                <a:solidFill>
                  <a:schemeClr val="tx2"/>
                </a:solidFill>
                <a:latin typeface="Times New Roman" pitchFamily="18" charset="0"/>
                <a:cs typeface="Arial" charset="0"/>
              </a:defRPr>
            </a:lvl8pPr>
            <a:lvl9pPr marL="3886200" indent="-228600" eaLnBrk="0" fontAlgn="base" hangingPunct="0">
              <a:spcBef>
                <a:spcPct val="0"/>
              </a:spcBef>
              <a:spcAft>
                <a:spcPct val="0"/>
              </a:spcAft>
              <a:defRPr sz="3600">
                <a:solidFill>
                  <a:schemeClr val="tx2"/>
                </a:solidFill>
                <a:latin typeface="Times New Roman" pitchFamily="18" charset="0"/>
                <a:cs typeface="Arial" charset="0"/>
              </a:defRPr>
            </a:lvl9pPr>
          </a:lstStyle>
          <a:p>
            <a:r>
              <a:rPr lang="en-US" sz="1000">
                <a:solidFill>
                  <a:srgbClr val="000000"/>
                </a:solidFill>
                <a:latin typeface="Arial Narrow" pitchFamily="34" charset="0"/>
              </a:rPr>
              <a:t>Capsule with pressurized tube</a:t>
            </a:r>
          </a:p>
        </p:txBody>
      </p:sp>
      <p:sp>
        <p:nvSpPr>
          <p:cNvPr id="17423" name="Text Box 14"/>
          <p:cNvSpPr txBox="1">
            <a:spLocks noChangeArrowheads="1"/>
          </p:cNvSpPr>
          <p:nvPr/>
        </p:nvSpPr>
        <p:spPr bwMode="auto">
          <a:xfrm>
            <a:off x="776289" y="5805503"/>
            <a:ext cx="1802096" cy="246221"/>
          </a:xfrm>
          <a:prstGeom prst="rect">
            <a:avLst/>
          </a:prstGeom>
          <a:noFill/>
          <a:ln>
            <a:noFill/>
          </a:ln>
          <a:effectLst/>
          <a:extLst>
            <a:ext uri="{909E8E84-426E-40DD-AFC4-6F175D3DCCD1}">
              <a14:hiddenFill xmlns:a14="http://schemas.microsoft.com/office/drawing/2010/main">
                <a:solidFill>
                  <a:srgbClr val="618FFD"/>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600">
                <a:solidFill>
                  <a:schemeClr val="tx2"/>
                </a:solidFill>
                <a:latin typeface="Times New Roman" pitchFamily="18" charset="0"/>
                <a:cs typeface="Arial" charset="0"/>
              </a:defRPr>
            </a:lvl1pPr>
            <a:lvl2pPr marL="742950" indent="-285750" eaLnBrk="0" hangingPunct="0">
              <a:defRPr sz="3600">
                <a:solidFill>
                  <a:schemeClr val="tx2"/>
                </a:solidFill>
                <a:latin typeface="Times New Roman" pitchFamily="18" charset="0"/>
                <a:cs typeface="Arial" charset="0"/>
              </a:defRPr>
            </a:lvl2pPr>
            <a:lvl3pPr marL="1143000" indent="-228600" eaLnBrk="0" hangingPunct="0">
              <a:defRPr sz="3600">
                <a:solidFill>
                  <a:schemeClr val="tx2"/>
                </a:solidFill>
                <a:latin typeface="Times New Roman" pitchFamily="18" charset="0"/>
                <a:cs typeface="Arial" charset="0"/>
              </a:defRPr>
            </a:lvl3pPr>
            <a:lvl4pPr marL="1600200" indent="-228600" eaLnBrk="0" hangingPunct="0">
              <a:defRPr sz="3600">
                <a:solidFill>
                  <a:schemeClr val="tx2"/>
                </a:solidFill>
                <a:latin typeface="Times New Roman" pitchFamily="18" charset="0"/>
                <a:cs typeface="Arial" charset="0"/>
              </a:defRPr>
            </a:lvl4pPr>
            <a:lvl5pPr marL="2057400" indent="-228600" eaLnBrk="0" hangingPunct="0">
              <a:defRPr sz="3600">
                <a:solidFill>
                  <a:schemeClr val="tx2"/>
                </a:solidFill>
                <a:latin typeface="Times New Roman" pitchFamily="18" charset="0"/>
                <a:cs typeface="Arial" charset="0"/>
              </a:defRPr>
            </a:lvl5pPr>
            <a:lvl6pPr marL="2514600" indent="-228600" eaLnBrk="0" fontAlgn="base" hangingPunct="0">
              <a:spcBef>
                <a:spcPct val="0"/>
              </a:spcBef>
              <a:spcAft>
                <a:spcPct val="0"/>
              </a:spcAft>
              <a:defRPr sz="3600">
                <a:solidFill>
                  <a:schemeClr val="tx2"/>
                </a:solidFill>
                <a:latin typeface="Times New Roman" pitchFamily="18" charset="0"/>
                <a:cs typeface="Arial" charset="0"/>
              </a:defRPr>
            </a:lvl6pPr>
            <a:lvl7pPr marL="2971800" indent="-228600" eaLnBrk="0" fontAlgn="base" hangingPunct="0">
              <a:spcBef>
                <a:spcPct val="0"/>
              </a:spcBef>
              <a:spcAft>
                <a:spcPct val="0"/>
              </a:spcAft>
              <a:defRPr sz="3600">
                <a:solidFill>
                  <a:schemeClr val="tx2"/>
                </a:solidFill>
                <a:latin typeface="Times New Roman" pitchFamily="18" charset="0"/>
                <a:cs typeface="Arial" charset="0"/>
              </a:defRPr>
            </a:lvl7pPr>
            <a:lvl8pPr marL="3429000" indent="-228600" eaLnBrk="0" fontAlgn="base" hangingPunct="0">
              <a:spcBef>
                <a:spcPct val="0"/>
              </a:spcBef>
              <a:spcAft>
                <a:spcPct val="0"/>
              </a:spcAft>
              <a:defRPr sz="3600">
                <a:solidFill>
                  <a:schemeClr val="tx2"/>
                </a:solidFill>
                <a:latin typeface="Times New Roman" pitchFamily="18" charset="0"/>
                <a:cs typeface="Arial" charset="0"/>
              </a:defRPr>
            </a:lvl8pPr>
            <a:lvl9pPr marL="3886200" indent="-228600" eaLnBrk="0" fontAlgn="base" hangingPunct="0">
              <a:spcBef>
                <a:spcPct val="0"/>
              </a:spcBef>
              <a:spcAft>
                <a:spcPct val="0"/>
              </a:spcAft>
              <a:defRPr sz="3600">
                <a:solidFill>
                  <a:schemeClr val="tx2"/>
                </a:solidFill>
                <a:latin typeface="Times New Roman" pitchFamily="18" charset="0"/>
                <a:cs typeface="Arial" charset="0"/>
              </a:defRPr>
            </a:lvl9pPr>
          </a:lstStyle>
          <a:p>
            <a:r>
              <a:rPr lang="en-US" sz="1000">
                <a:solidFill>
                  <a:srgbClr val="000000"/>
                </a:solidFill>
                <a:latin typeface="Arial Narrow" pitchFamily="34" charset="0"/>
              </a:rPr>
              <a:t>Capsule with corrosion specimens </a:t>
            </a:r>
          </a:p>
        </p:txBody>
      </p:sp>
      <p:sp>
        <p:nvSpPr>
          <p:cNvPr id="17424" name="Text Box 15"/>
          <p:cNvSpPr txBox="1">
            <a:spLocks noChangeArrowheads="1"/>
          </p:cNvSpPr>
          <p:nvPr/>
        </p:nvSpPr>
        <p:spPr bwMode="auto">
          <a:xfrm>
            <a:off x="7161221" y="3000390"/>
            <a:ext cx="2154237" cy="581025"/>
          </a:xfrm>
          <a:prstGeom prst="rect">
            <a:avLst/>
          </a:prstGeom>
          <a:noFill/>
          <a:ln>
            <a:noFill/>
          </a:ln>
          <a:effectLst/>
          <a:extLst>
            <a:ext uri="{909E8E84-426E-40DD-AFC4-6F175D3DCCD1}">
              <a14:hiddenFill xmlns:a14="http://schemas.microsoft.com/office/drawing/2010/main">
                <a:solidFill>
                  <a:srgbClr val="618FFD"/>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600">
                <a:solidFill>
                  <a:schemeClr val="tx2"/>
                </a:solidFill>
                <a:latin typeface="Times New Roman" pitchFamily="18" charset="0"/>
                <a:cs typeface="Arial" charset="0"/>
              </a:defRPr>
            </a:lvl1pPr>
            <a:lvl2pPr marL="742950" indent="-285750" eaLnBrk="0" hangingPunct="0">
              <a:defRPr sz="3600">
                <a:solidFill>
                  <a:schemeClr val="tx2"/>
                </a:solidFill>
                <a:latin typeface="Times New Roman" pitchFamily="18" charset="0"/>
                <a:cs typeface="Arial" charset="0"/>
              </a:defRPr>
            </a:lvl2pPr>
            <a:lvl3pPr marL="1143000" indent="-228600" eaLnBrk="0" hangingPunct="0">
              <a:defRPr sz="3600">
                <a:solidFill>
                  <a:schemeClr val="tx2"/>
                </a:solidFill>
                <a:latin typeface="Times New Roman" pitchFamily="18" charset="0"/>
                <a:cs typeface="Arial" charset="0"/>
              </a:defRPr>
            </a:lvl3pPr>
            <a:lvl4pPr marL="1600200" indent="-228600" eaLnBrk="0" hangingPunct="0">
              <a:defRPr sz="3600">
                <a:solidFill>
                  <a:schemeClr val="tx2"/>
                </a:solidFill>
                <a:latin typeface="Times New Roman" pitchFamily="18" charset="0"/>
                <a:cs typeface="Arial" charset="0"/>
              </a:defRPr>
            </a:lvl4pPr>
            <a:lvl5pPr marL="2057400" indent="-228600" eaLnBrk="0" hangingPunct="0">
              <a:defRPr sz="3600">
                <a:solidFill>
                  <a:schemeClr val="tx2"/>
                </a:solidFill>
                <a:latin typeface="Times New Roman" pitchFamily="18" charset="0"/>
                <a:cs typeface="Arial" charset="0"/>
              </a:defRPr>
            </a:lvl5pPr>
            <a:lvl6pPr marL="2514600" indent="-228600" eaLnBrk="0" fontAlgn="base" hangingPunct="0">
              <a:spcBef>
                <a:spcPct val="0"/>
              </a:spcBef>
              <a:spcAft>
                <a:spcPct val="0"/>
              </a:spcAft>
              <a:defRPr sz="3600">
                <a:solidFill>
                  <a:schemeClr val="tx2"/>
                </a:solidFill>
                <a:latin typeface="Times New Roman" pitchFamily="18" charset="0"/>
                <a:cs typeface="Arial" charset="0"/>
              </a:defRPr>
            </a:lvl6pPr>
            <a:lvl7pPr marL="2971800" indent="-228600" eaLnBrk="0" fontAlgn="base" hangingPunct="0">
              <a:spcBef>
                <a:spcPct val="0"/>
              </a:spcBef>
              <a:spcAft>
                <a:spcPct val="0"/>
              </a:spcAft>
              <a:defRPr sz="3600">
                <a:solidFill>
                  <a:schemeClr val="tx2"/>
                </a:solidFill>
                <a:latin typeface="Times New Roman" pitchFamily="18" charset="0"/>
                <a:cs typeface="Arial" charset="0"/>
              </a:defRPr>
            </a:lvl7pPr>
            <a:lvl8pPr marL="3429000" indent="-228600" eaLnBrk="0" fontAlgn="base" hangingPunct="0">
              <a:spcBef>
                <a:spcPct val="0"/>
              </a:spcBef>
              <a:spcAft>
                <a:spcPct val="0"/>
              </a:spcAft>
              <a:defRPr sz="3600">
                <a:solidFill>
                  <a:schemeClr val="tx2"/>
                </a:solidFill>
                <a:latin typeface="Times New Roman" pitchFamily="18" charset="0"/>
                <a:cs typeface="Arial" charset="0"/>
              </a:defRPr>
            </a:lvl8pPr>
            <a:lvl9pPr marL="3886200" indent="-228600" eaLnBrk="0" fontAlgn="base" hangingPunct="0">
              <a:spcBef>
                <a:spcPct val="0"/>
              </a:spcBef>
              <a:spcAft>
                <a:spcPct val="0"/>
              </a:spcAft>
              <a:defRPr sz="3600">
                <a:solidFill>
                  <a:schemeClr val="tx2"/>
                </a:solidFill>
                <a:latin typeface="Times New Roman" pitchFamily="18" charset="0"/>
                <a:cs typeface="Arial" charset="0"/>
              </a:defRPr>
            </a:lvl9pPr>
          </a:lstStyle>
          <a:p>
            <a:r>
              <a:rPr lang="en-US" sz="1600">
                <a:solidFill>
                  <a:srgbClr val="000000"/>
                </a:solidFill>
                <a:latin typeface="Arial Narrow" pitchFamily="34" charset="0"/>
              </a:rPr>
              <a:t>Capsule with specimens for mechanical tests </a:t>
            </a:r>
          </a:p>
        </p:txBody>
      </p:sp>
      <p:sp>
        <p:nvSpPr>
          <p:cNvPr id="17425" name="Line 16"/>
          <p:cNvSpPr>
            <a:spLocks noChangeShapeType="1"/>
          </p:cNvSpPr>
          <p:nvPr/>
        </p:nvSpPr>
        <p:spPr bwMode="auto">
          <a:xfrm>
            <a:off x="2792421" y="1844675"/>
            <a:ext cx="1762125" cy="503238"/>
          </a:xfrm>
          <a:prstGeom prst="line">
            <a:avLst/>
          </a:prstGeom>
          <a:noFill/>
          <a:ln w="127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7426" name="Line 17"/>
          <p:cNvSpPr>
            <a:spLocks noChangeShapeType="1"/>
          </p:cNvSpPr>
          <p:nvPr/>
        </p:nvSpPr>
        <p:spPr bwMode="auto">
          <a:xfrm flipH="1">
            <a:off x="2892425" y="2778140"/>
            <a:ext cx="1588" cy="347663"/>
          </a:xfrm>
          <a:prstGeom prst="line">
            <a:avLst/>
          </a:prstGeom>
          <a:noFill/>
          <a:ln w="127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7427" name="Line 18"/>
          <p:cNvSpPr>
            <a:spLocks noChangeShapeType="1"/>
          </p:cNvSpPr>
          <p:nvPr/>
        </p:nvSpPr>
        <p:spPr bwMode="auto">
          <a:xfrm>
            <a:off x="4906965" y="2686050"/>
            <a:ext cx="566737" cy="427038"/>
          </a:xfrm>
          <a:prstGeom prst="line">
            <a:avLst/>
          </a:prstGeom>
          <a:noFill/>
          <a:ln w="127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7428" name="Line 19"/>
          <p:cNvSpPr>
            <a:spLocks noChangeShapeType="1"/>
          </p:cNvSpPr>
          <p:nvPr/>
        </p:nvSpPr>
        <p:spPr bwMode="auto">
          <a:xfrm flipH="1">
            <a:off x="5556257" y="2709863"/>
            <a:ext cx="531813" cy="392112"/>
          </a:xfrm>
          <a:prstGeom prst="line">
            <a:avLst/>
          </a:prstGeom>
          <a:noFill/>
          <a:ln w="127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7429" name="Line 20"/>
          <p:cNvSpPr>
            <a:spLocks noChangeShapeType="1"/>
          </p:cNvSpPr>
          <p:nvPr/>
        </p:nvSpPr>
        <p:spPr bwMode="auto">
          <a:xfrm flipH="1">
            <a:off x="4721233" y="3830643"/>
            <a:ext cx="220663" cy="638175"/>
          </a:xfrm>
          <a:prstGeom prst="line">
            <a:avLst/>
          </a:prstGeom>
          <a:noFill/>
          <a:ln w="127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7430" name="Line 21"/>
          <p:cNvSpPr>
            <a:spLocks noChangeShapeType="1"/>
          </p:cNvSpPr>
          <p:nvPr/>
        </p:nvSpPr>
        <p:spPr bwMode="auto">
          <a:xfrm>
            <a:off x="5613402" y="3830642"/>
            <a:ext cx="369888" cy="579437"/>
          </a:xfrm>
          <a:prstGeom prst="line">
            <a:avLst/>
          </a:prstGeom>
          <a:noFill/>
          <a:ln w="127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7431" name="Line 22"/>
          <p:cNvSpPr>
            <a:spLocks noChangeShapeType="1"/>
          </p:cNvSpPr>
          <p:nvPr/>
        </p:nvSpPr>
        <p:spPr bwMode="auto">
          <a:xfrm>
            <a:off x="6480175" y="3819527"/>
            <a:ext cx="1320800" cy="682625"/>
          </a:xfrm>
          <a:prstGeom prst="line">
            <a:avLst/>
          </a:prstGeom>
          <a:noFill/>
          <a:ln w="127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7432" name="Text Box 23"/>
          <p:cNvSpPr txBox="1">
            <a:spLocks noChangeArrowheads="1"/>
          </p:cNvSpPr>
          <p:nvPr/>
        </p:nvSpPr>
        <p:spPr bwMode="auto">
          <a:xfrm>
            <a:off x="381000" y="3092457"/>
            <a:ext cx="1873250" cy="1069975"/>
          </a:xfrm>
          <a:prstGeom prst="rect">
            <a:avLst/>
          </a:prstGeom>
          <a:noFill/>
          <a:ln>
            <a:noFill/>
          </a:ln>
          <a:effectLst/>
          <a:extLst>
            <a:ext uri="{909E8E84-426E-40DD-AFC4-6F175D3DCCD1}">
              <a14:hiddenFill xmlns:a14="http://schemas.microsoft.com/office/drawing/2010/main">
                <a:solidFill>
                  <a:srgbClr val="618FFD"/>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600">
                <a:solidFill>
                  <a:schemeClr val="tx2"/>
                </a:solidFill>
                <a:latin typeface="Times New Roman" pitchFamily="18" charset="0"/>
                <a:cs typeface="Arial" charset="0"/>
              </a:defRPr>
            </a:lvl1pPr>
            <a:lvl2pPr marL="742950" indent="-285750" eaLnBrk="0" hangingPunct="0">
              <a:defRPr sz="3600">
                <a:solidFill>
                  <a:schemeClr val="tx2"/>
                </a:solidFill>
                <a:latin typeface="Times New Roman" pitchFamily="18" charset="0"/>
                <a:cs typeface="Arial" charset="0"/>
              </a:defRPr>
            </a:lvl2pPr>
            <a:lvl3pPr marL="1143000" indent="-228600" eaLnBrk="0" hangingPunct="0">
              <a:defRPr sz="3600">
                <a:solidFill>
                  <a:schemeClr val="tx2"/>
                </a:solidFill>
                <a:latin typeface="Times New Roman" pitchFamily="18" charset="0"/>
                <a:cs typeface="Arial" charset="0"/>
              </a:defRPr>
            </a:lvl3pPr>
            <a:lvl4pPr marL="1600200" indent="-228600" eaLnBrk="0" hangingPunct="0">
              <a:defRPr sz="3600">
                <a:solidFill>
                  <a:schemeClr val="tx2"/>
                </a:solidFill>
                <a:latin typeface="Times New Roman" pitchFamily="18" charset="0"/>
                <a:cs typeface="Arial" charset="0"/>
              </a:defRPr>
            </a:lvl4pPr>
            <a:lvl5pPr marL="2057400" indent="-228600" eaLnBrk="0" hangingPunct="0">
              <a:defRPr sz="3600">
                <a:solidFill>
                  <a:schemeClr val="tx2"/>
                </a:solidFill>
                <a:latin typeface="Times New Roman" pitchFamily="18" charset="0"/>
                <a:cs typeface="Arial" charset="0"/>
              </a:defRPr>
            </a:lvl5pPr>
            <a:lvl6pPr marL="2514600" indent="-228600" eaLnBrk="0" fontAlgn="base" hangingPunct="0">
              <a:spcBef>
                <a:spcPct val="0"/>
              </a:spcBef>
              <a:spcAft>
                <a:spcPct val="0"/>
              </a:spcAft>
              <a:defRPr sz="3600">
                <a:solidFill>
                  <a:schemeClr val="tx2"/>
                </a:solidFill>
                <a:latin typeface="Times New Roman" pitchFamily="18" charset="0"/>
                <a:cs typeface="Arial" charset="0"/>
              </a:defRPr>
            </a:lvl6pPr>
            <a:lvl7pPr marL="2971800" indent="-228600" eaLnBrk="0" fontAlgn="base" hangingPunct="0">
              <a:spcBef>
                <a:spcPct val="0"/>
              </a:spcBef>
              <a:spcAft>
                <a:spcPct val="0"/>
              </a:spcAft>
              <a:defRPr sz="3600">
                <a:solidFill>
                  <a:schemeClr val="tx2"/>
                </a:solidFill>
                <a:latin typeface="Times New Roman" pitchFamily="18" charset="0"/>
                <a:cs typeface="Arial" charset="0"/>
              </a:defRPr>
            </a:lvl7pPr>
            <a:lvl8pPr marL="3429000" indent="-228600" eaLnBrk="0" fontAlgn="base" hangingPunct="0">
              <a:spcBef>
                <a:spcPct val="0"/>
              </a:spcBef>
              <a:spcAft>
                <a:spcPct val="0"/>
              </a:spcAft>
              <a:defRPr sz="3600">
                <a:solidFill>
                  <a:schemeClr val="tx2"/>
                </a:solidFill>
                <a:latin typeface="Times New Roman" pitchFamily="18" charset="0"/>
                <a:cs typeface="Arial" charset="0"/>
              </a:defRPr>
            </a:lvl8pPr>
            <a:lvl9pPr marL="3886200" indent="-228600" eaLnBrk="0" fontAlgn="base" hangingPunct="0">
              <a:spcBef>
                <a:spcPct val="0"/>
              </a:spcBef>
              <a:spcAft>
                <a:spcPct val="0"/>
              </a:spcAft>
              <a:defRPr sz="3600">
                <a:solidFill>
                  <a:schemeClr val="tx2"/>
                </a:solidFill>
                <a:latin typeface="Times New Roman" pitchFamily="18" charset="0"/>
                <a:cs typeface="Arial" charset="0"/>
              </a:defRPr>
            </a:lvl9pPr>
          </a:lstStyle>
          <a:p>
            <a:r>
              <a:rPr lang="en-US" sz="1600">
                <a:solidFill>
                  <a:srgbClr val="000000"/>
                </a:solidFill>
                <a:latin typeface="Arial Narrow" pitchFamily="34" charset="0"/>
              </a:rPr>
              <a:t>Holder with</a:t>
            </a:r>
          </a:p>
          <a:p>
            <a:r>
              <a:rPr lang="en-US" sz="1600">
                <a:solidFill>
                  <a:srgbClr val="000000"/>
                </a:solidFill>
                <a:latin typeface="Arial Narrow" pitchFamily="34" charset="0"/>
              </a:rPr>
              <a:t>pressurized tubes &amp;</a:t>
            </a:r>
          </a:p>
          <a:p>
            <a:r>
              <a:rPr lang="en-US" sz="1600">
                <a:solidFill>
                  <a:srgbClr val="000000"/>
                </a:solidFill>
                <a:latin typeface="Arial Narrow" pitchFamily="34" charset="0"/>
              </a:rPr>
              <a:t>corrosion specimens capsules </a:t>
            </a:r>
          </a:p>
        </p:txBody>
      </p:sp>
      <p:sp>
        <p:nvSpPr>
          <p:cNvPr id="17433" name="Rectangle 26"/>
          <p:cNvSpPr>
            <a:spLocks noChangeArrowheads="1"/>
          </p:cNvSpPr>
          <p:nvPr/>
        </p:nvSpPr>
        <p:spPr bwMode="auto">
          <a:xfrm>
            <a:off x="2000672" y="1131902"/>
            <a:ext cx="67548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US" sz="1800" dirty="0">
                <a:solidFill>
                  <a:srgbClr val="000000"/>
                </a:solidFill>
                <a:latin typeface="Arial" charset="0"/>
              </a:rPr>
              <a:t>Irradiation of MYRRHA candidate materials in </a:t>
            </a:r>
            <a:r>
              <a:rPr lang="en-US" sz="1800" dirty="0" err="1">
                <a:solidFill>
                  <a:srgbClr val="000000"/>
                </a:solidFill>
                <a:latin typeface="Arial" charset="0"/>
              </a:rPr>
              <a:t>LBE</a:t>
            </a:r>
            <a:r>
              <a:rPr lang="en-US" sz="1800" dirty="0">
                <a:solidFill>
                  <a:srgbClr val="000000"/>
                </a:solidFill>
                <a:latin typeface="Arial" charset="0"/>
              </a:rPr>
              <a:t> environment</a:t>
            </a:r>
          </a:p>
        </p:txBody>
      </p:sp>
    </p:spTree>
    <p:extLst>
      <p:ext uri="{BB962C8B-B14F-4D97-AF65-F5344CB8AC3E}">
        <p14:creationId xmlns:p14="http://schemas.microsoft.com/office/powerpoint/2010/main" val="33927231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prstGeom prst="rect">
            <a:avLst/>
          </a:prstGeom>
        </p:spPr>
        <p:txBody>
          <a:bodyPr/>
          <a:lstStyle/>
          <a:p>
            <a:r>
              <a:rPr lang="en-US" dirty="0" smtClean="0"/>
              <a:t>Heavy Metal lab</a:t>
            </a:r>
          </a:p>
        </p:txBody>
      </p:sp>
      <p:pic>
        <p:nvPicPr>
          <p:cNvPr id="3" name="Content Placeholder 2"/>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0520" t="13790" r="12597" b="15224"/>
          <a:stretch/>
        </p:blipFill>
        <p:spPr>
          <a:xfrm>
            <a:off x="1433627" y="1244009"/>
            <a:ext cx="7070651" cy="4896174"/>
          </a:xfrm>
        </p:spPr>
      </p:pic>
    </p:spTree>
    <p:extLst>
      <p:ext uri="{BB962C8B-B14F-4D97-AF65-F5344CB8AC3E}">
        <p14:creationId xmlns:p14="http://schemas.microsoft.com/office/powerpoint/2010/main" val="21189466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prstGeom prst="rect">
            <a:avLst/>
          </a:prstGeom>
        </p:spPr>
        <p:txBody>
          <a:bodyPr/>
          <a:lstStyle/>
          <a:p>
            <a:r>
              <a:rPr lang="en-US" dirty="0" smtClean="0"/>
              <a:t>Heavy Metal lab</a:t>
            </a:r>
          </a:p>
        </p:txBody>
      </p:sp>
      <p:pic>
        <p:nvPicPr>
          <p:cNvPr id="3" name="Content Placeholder 2"/>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0520" t="13790" r="12597" b="15224"/>
          <a:stretch/>
        </p:blipFill>
        <p:spPr>
          <a:xfrm>
            <a:off x="1401728" y="1239453"/>
            <a:ext cx="7057659" cy="4874268"/>
          </a:xfrm>
        </p:spPr>
      </p:pic>
      <p:sp>
        <p:nvSpPr>
          <p:cNvPr id="5" name="Rectangle 4"/>
          <p:cNvSpPr/>
          <p:nvPr/>
        </p:nvSpPr>
        <p:spPr bwMode="auto">
          <a:xfrm>
            <a:off x="1401728" y="1244009"/>
            <a:ext cx="7060019" cy="4869712"/>
          </a:xfrm>
          <a:prstGeom prst="rect">
            <a:avLst/>
          </a:prstGeom>
          <a:solidFill>
            <a:srgbClr val="FFFFFF">
              <a:alpha val="80000"/>
            </a:srgbClr>
          </a:solidFill>
          <a:ln w="127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309563" indent="-309563" defTabSz="685800">
              <a:lnSpc>
                <a:spcPct val="150000"/>
              </a:lnSpc>
              <a:spcBef>
                <a:spcPct val="20000"/>
              </a:spcBef>
              <a:buClr>
                <a:srgbClr val="007DC3"/>
              </a:buClr>
              <a:buSzPct val="100000"/>
              <a:buFont typeface="Wingdings" pitchFamily="2" charset="2"/>
              <a:buChar char="l"/>
            </a:pPr>
            <a:endParaRPr lang="nl-BE" sz="2400" dirty="0"/>
          </a:p>
          <a:p>
            <a:pPr marL="309563" indent="-309563" defTabSz="685800">
              <a:lnSpc>
                <a:spcPct val="150000"/>
              </a:lnSpc>
              <a:spcBef>
                <a:spcPct val="20000"/>
              </a:spcBef>
              <a:buClr>
                <a:srgbClr val="007DC3"/>
              </a:buClr>
              <a:buSzPct val="100000"/>
              <a:buFont typeface="Wingdings" pitchFamily="2" charset="2"/>
              <a:buChar char="l"/>
            </a:pPr>
            <a:r>
              <a:rPr lang="nl-BE" sz="2400" dirty="0">
                <a:latin typeface="+mj-lt"/>
              </a:rPr>
              <a:t>R&amp;D </a:t>
            </a:r>
            <a:r>
              <a:rPr lang="nl-BE" sz="2400" dirty="0" err="1">
                <a:latin typeface="+mj-lt"/>
              </a:rPr>
              <a:t>activities</a:t>
            </a:r>
            <a:r>
              <a:rPr lang="nl-BE" sz="2400" dirty="0">
                <a:latin typeface="+mj-lt"/>
              </a:rPr>
              <a:t> on </a:t>
            </a:r>
            <a:r>
              <a:rPr lang="nl-BE" sz="2400" dirty="0" err="1">
                <a:latin typeface="+mj-lt"/>
              </a:rPr>
              <a:t>chemistry</a:t>
            </a:r>
            <a:r>
              <a:rPr lang="nl-BE" sz="2400" dirty="0">
                <a:latin typeface="+mj-lt"/>
              </a:rPr>
              <a:t> in LBE</a:t>
            </a:r>
          </a:p>
          <a:p>
            <a:pPr marL="766763" lvl="1" indent="-309563" defTabSz="685800">
              <a:lnSpc>
                <a:spcPct val="150000"/>
              </a:lnSpc>
              <a:spcBef>
                <a:spcPct val="20000"/>
              </a:spcBef>
              <a:buClr>
                <a:srgbClr val="007DC3"/>
              </a:buClr>
              <a:buSzPct val="100000"/>
              <a:buFont typeface="Wingdings" pitchFamily="2" charset="2"/>
              <a:buChar char="l"/>
            </a:pPr>
            <a:r>
              <a:rPr lang="nl-BE" sz="2200" kern="0" dirty="0" err="1">
                <a:solidFill>
                  <a:srgbClr val="000000"/>
                </a:solidFill>
                <a:latin typeface="Segoe UI" pitchFamily="34" charset="0"/>
                <a:ea typeface="Segoe UI" pitchFamily="34" charset="0"/>
                <a:cs typeface="Segoe UI" pitchFamily="34" charset="0"/>
              </a:rPr>
              <a:t>chemistry</a:t>
            </a:r>
            <a:r>
              <a:rPr lang="nl-BE" sz="2200" kern="0" dirty="0">
                <a:solidFill>
                  <a:srgbClr val="000000"/>
                </a:solidFill>
                <a:latin typeface="Segoe UI" pitchFamily="34" charset="0"/>
                <a:ea typeface="Segoe UI" pitchFamily="34" charset="0"/>
                <a:cs typeface="Segoe UI" pitchFamily="34" charset="0"/>
              </a:rPr>
              <a:t> </a:t>
            </a:r>
            <a:r>
              <a:rPr lang="nl-BE" sz="2200" kern="0" dirty="0" err="1">
                <a:solidFill>
                  <a:srgbClr val="000000"/>
                </a:solidFill>
                <a:latin typeface="Segoe UI" pitchFamily="34" charset="0"/>
                <a:ea typeface="Segoe UI" pitchFamily="34" charset="0"/>
                <a:cs typeface="Segoe UI" pitchFamily="34" charset="0"/>
              </a:rPr>
              <a:t>and</a:t>
            </a:r>
            <a:r>
              <a:rPr lang="nl-BE" sz="2200" kern="0" dirty="0">
                <a:solidFill>
                  <a:srgbClr val="000000"/>
                </a:solidFill>
                <a:latin typeface="Segoe UI" pitchFamily="34" charset="0"/>
                <a:ea typeface="Segoe UI" pitchFamily="34" charset="0"/>
                <a:cs typeface="Segoe UI" pitchFamily="34" charset="0"/>
              </a:rPr>
              <a:t> control of </a:t>
            </a:r>
            <a:r>
              <a:rPr lang="nl-BE" sz="2200" kern="0" dirty="0" err="1">
                <a:solidFill>
                  <a:srgbClr val="000000"/>
                </a:solidFill>
                <a:latin typeface="Segoe UI" pitchFamily="34" charset="0"/>
                <a:ea typeface="Segoe UI" pitchFamily="34" charset="0"/>
                <a:cs typeface="Segoe UI" pitchFamily="34" charset="0"/>
              </a:rPr>
              <a:t>dissolved</a:t>
            </a:r>
            <a:r>
              <a:rPr lang="nl-BE" sz="2200" kern="0" dirty="0">
                <a:solidFill>
                  <a:srgbClr val="000000"/>
                </a:solidFill>
                <a:latin typeface="Segoe UI" pitchFamily="34" charset="0"/>
                <a:ea typeface="Segoe UI" pitchFamily="34" charset="0"/>
                <a:cs typeface="Segoe UI" pitchFamily="34" charset="0"/>
              </a:rPr>
              <a:t> </a:t>
            </a:r>
            <a:r>
              <a:rPr lang="nl-BE" sz="2200" kern="0" dirty="0" err="1">
                <a:solidFill>
                  <a:srgbClr val="000000"/>
                </a:solidFill>
                <a:latin typeface="Segoe UI" pitchFamily="34" charset="0"/>
                <a:ea typeface="Segoe UI" pitchFamily="34" charset="0"/>
                <a:cs typeface="Segoe UI" pitchFamily="34" charset="0"/>
              </a:rPr>
              <a:t>oxygen</a:t>
            </a:r>
            <a:r>
              <a:rPr lang="nl-BE" sz="2200" kern="0" dirty="0">
                <a:solidFill>
                  <a:srgbClr val="000000"/>
                </a:solidFill>
                <a:latin typeface="Segoe UI" pitchFamily="34" charset="0"/>
                <a:ea typeface="Segoe UI" pitchFamily="34" charset="0"/>
                <a:cs typeface="Segoe UI" pitchFamily="34" charset="0"/>
              </a:rPr>
              <a:t> in LBE</a:t>
            </a:r>
          </a:p>
          <a:p>
            <a:pPr marL="766763" lvl="1" indent="-309563" defTabSz="685800">
              <a:lnSpc>
                <a:spcPct val="150000"/>
              </a:lnSpc>
              <a:spcBef>
                <a:spcPct val="20000"/>
              </a:spcBef>
              <a:buClr>
                <a:srgbClr val="007DC3"/>
              </a:buClr>
              <a:buSzPct val="100000"/>
              <a:buFont typeface="Wingdings" pitchFamily="2" charset="2"/>
              <a:buChar char="l"/>
            </a:pPr>
            <a:r>
              <a:rPr lang="nl-BE" sz="2200" kern="0" dirty="0" err="1">
                <a:solidFill>
                  <a:srgbClr val="000000"/>
                </a:solidFill>
                <a:latin typeface="Segoe UI" pitchFamily="34" charset="0"/>
                <a:ea typeface="Segoe UI" pitchFamily="34" charset="0"/>
                <a:cs typeface="Segoe UI" pitchFamily="34" charset="0"/>
              </a:rPr>
              <a:t>oxygen</a:t>
            </a:r>
            <a:r>
              <a:rPr lang="nl-BE" sz="2200" kern="0" dirty="0">
                <a:solidFill>
                  <a:srgbClr val="000000"/>
                </a:solidFill>
                <a:latin typeface="Segoe UI" pitchFamily="34" charset="0"/>
                <a:ea typeface="Segoe UI" pitchFamily="34" charset="0"/>
                <a:cs typeface="Segoe UI" pitchFamily="34" charset="0"/>
              </a:rPr>
              <a:t> sensor </a:t>
            </a:r>
            <a:r>
              <a:rPr lang="nl-BE" sz="2200" kern="0" dirty="0" err="1">
                <a:solidFill>
                  <a:srgbClr val="000000"/>
                </a:solidFill>
                <a:latin typeface="Segoe UI" pitchFamily="34" charset="0"/>
                <a:ea typeface="Segoe UI" pitchFamily="34" charset="0"/>
                <a:cs typeface="Segoe UI" pitchFamily="34" charset="0"/>
              </a:rPr>
              <a:t>development</a:t>
            </a:r>
            <a:endParaRPr lang="nl-BE" sz="2200" kern="0" dirty="0">
              <a:solidFill>
                <a:srgbClr val="000000"/>
              </a:solidFill>
              <a:latin typeface="Segoe UI" pitchFamily="34" charset="0"/>
              <a:ea typeface="Segoe UI" pitchFamily="34" charset="0"/>
              <a:cs typeface="Segoe UI" pitchFamily="34" charset="0"/>
            </a:endParaRPr>
          </a:p>
          <a:p>
            <a:pPr marL="766763" lvl="1" indent="-309563" defTabSz="685800">
              <a:lnSpc>
                <a:spcPct val="150000"/>
              </a:lnSpc>
              <a:spcBef>
                <a:spcPct val="20000"/>
              </a:spcBef>
              <a:buClr>
                <a:srgbClr val="007DC3"/>
              </a:buClr>
              <a:buSzPct val="100000"/>
              <a:buFont typeface="Wingdings" pitchFamily="2" charset="2"/>
              <a:buChar char="l"/>
            </a:pPr>
            <a:r>
              <a:rPr lang="nl-BE" sz="2200" kern="0" dirty="0" err="1">
                <a:solidFill>
                  <a:srgbClr val="000000"/>
                </a:solidFill>
                <a:latin typeface="Segoe UI" pitchFamily="34" charset="0"/>
                <a:ea typeface="Segoe UI" pitchFamily="34" charset="0"/>
                <a:cs typeface="Segoe UI" pitchFamily="34" charset="0"/>
              </a:rPr>
              <a:t>evaporation</a:t>
            </a:r>
            <a:r>
              <a:rPr lang="nl-BE" sz="2200" kern="0" dirty="0">
                <a:solidFill>
                  <a:srgbClr val="000000"/>
                </a:solidFill>
                <a:latin typeface="Segoe UI" pitchFamily="34" charset="0"/>
                <a:ea typeface="Segoe UI" pitchFamily="34" charset="0"/>
                <a:cs typeface="Segoe UI" pitchFamily="34" charset="0"/>
              </a:rPr>
              <a:t> </a:t>
            </a:r>
            <a:r>
              <a:rPr lang="nl-BE" sz="2200" kern="0" dirty="0" err="1">
                <a:solidFill>
                  <a:srgbClr val="000000"/>
                </a:solidFill>
                <a:latin typeface="Segoe UI" pitchFamily="34" charset="0"/>
                <a:ea typeface="Segoe UI" pitchFamily="34" charset="0"/>
                <a:cs typeface="Segoe UI" pitchFamily="34" charset="0"/>
              </a:rPr>
              <a:t>spallation</a:t>
            </a:r>
            <a:r>
              <a:rPr lang="nl-BE" sz="2200" kern="0" dirty="0">
                <a:solidFill>
                  <a:srgbClr val="000000"/>
                </a:solidFill>
                <a:latin typeface="Segoe UI" pitchFamily="34" charset="0"/>
                <a:ea typeface="Segoe UI" pitchFamily="34" charset="0"/>
                <a:cs typeface="Segoe UI" pitchFamily="34" charset="0"/>
              </a:rPr>
              <a:t> </a:t>
            </a:r>
            <a:r>
              <a:rPr lang="nl-BE" sz="2200" kern="0" dirty="0" err="1">
                <a:solidFill>
                  <a:srgbClr val="000000"/>
                </a:solidFill>
                <a:latin typeface="Segoe UI" pitchFamily="34" charset="0"/>
                <a:ea typeface="Segoe UI" pitchFamily="34" charset="0"/>
                <a:cs typeface="Segoe UI" pitchFamily="34" charset="0"/>
              </a:rPr>
              <a:t>and</a:t>
            </a:r>
            <a:r>
              <a:rPr lang="nl-BE" sz="2200" kern="0" dirty="0">
                <a:solidFill>
                  <a:srgbClr val="000000"/>
                </a:solidFill>
                <a:latin typeface="Segoe UI" pitchFamily="34" charset="0"/>
                <a:ea typeface="Segoe UI" pitchFamily="34" charset="0"/>
                <a:cs typeface="Segoe UI" pitchFamily="34" charset="0"/>
              </a:rPr>
              <a:t> </a:t>
            </a:r>
            <a:r>
              <a:rPr lang="nl-BE" sz="2200" kern="0" dirty="0" err="1">
                <a:solidFill>
                  <a:srgbClr val="000000"/>
                </a:solidFill>
                <a:latin typeface="Segoe UI" pitchFamily="34" charset="0"/>
                <a:ea typeface="Segoe UI" pitchFamily="34" charset="0"/>
                <a:cs typeface="Segoe UI" pitchFamily="34" charset="0"/>
              </a:rPr>
              <a:t>fission</a:t>
            </a:r>
            <a:r>
              <a:rPr lang="nl-BE" sz="2200" kern="0" dirty="0">
                <a:solidFill>
                  <a:srgbClr val="000000"/>
                </a:solidFill>
                <a:latin typeface="Segoe UI" pitchFamily="34" charset="0"/>
                <a:ea typeface="Segoe UI" pitchFamily="34" charset="0"/>
                <a:cs typeface="Segoe UI" pitchFamily="34" charset="0"/>
              </a:rPr>
              <a:t> </a:t>
            </a:r>
            <a:r>
              <a:rPr lang="nl-BE" sz="2200" kern="0" dirty="0" err="1">
                <a:solidFill>
                  <a:srgbClr val="000000"/>
                </a:solidFill>
                <a:latin typeface="Segoe UI" pitchFamily="34" charset="0"/>
                <a:ea typeface="Segoe UI" pitchFamily="34" charset="0"/>
                <a:cs typeface="Segoe UI" pitchFamily="34" charset="0"/>
              </a:rPr>
              <a:t>products</a:t>
            </a:r>
            <a:r>
              <a:rPr lang="nl-BE" sz="2200" kern="0" dirty="0">
                <a:solidFill>
                  <a:srgbClr val="000000"/>
                </a:solidFill>
                <a:latin typeface="Segoe UI" pitchFamily="34" charset="0"/>
                <a:ea typeface="Segoe UI" pitchFamily="34" charset="0"/>
                <a:cs typeface="Segoe UI" pitchFamily="34" charset="0"/>
              </a:rPr>
              <a:t> </a:t>
            </a:r>
            <a:r>
              <a:rPr lang="nl-BE" sz="2200" kern="0" dirty="0" err="1">
                <a:solidFill>
                  <a:srgbClr val="000000"/>
                </a:solidFill>
                <a:latin typeface="Segoe UI" pitchFamily="34" charset="0"/>
                <a:ea typeface="Segoe UI" pitchFamily="34" charset="0"/>
                <a:cs typeface="Segoe UI" pitchFamily="34" charset="0"/>
              </a:rPr>
              <a:t>from</a:t>
            </a:r>
            <a:r>
              <a:rPr lang="nl-BE" sz="2200" kern="0" dirty="0">
                <a:solidFill>
                  <a:srgbClr val="000000"/>
                </a:solidFill>
                <a:latin typeface="Segoe UI" pitchFamily="34" charset="0"/>
                <a:ea typeface="Segoe UI" pitchFamily="34" charset="0"/>
                <a:cs typeface="Segoe UI" pitchFamily="34" charset="0"/>
              </a:rPr>
              <a:t> </a:t>
            </a:r>
            <a:r>
              <a:rPr lang="nl-BE" sz="2200" kern="0" dirty="0" err="1">
                <a:solidFill>
                  <a:srgbClr val="000000"/>
                </a:solidFill>
                <a:latin typeface="Segoe UI" pitchFamily="34" charset="0"/>
                <a:ea typeface="Segoe UI" pitchFamily="34" charset="0"/>
                <a:cs typeface="Segoe UI" pitchFamily="34" charset="0"/>
              </a:rPr>
              <a:t>LBE</a:t>
            </a:r>
            <a:endParaRPr lang="nl-BE" sz="2200" kern="0" dirty="0">
              <a:solidFill>
                <a:srgbClr val="000000"/>
              </a:solidFill>
              <a:latin typeface="Segoe UI" pitchFamily="34" charset="0"/>
              <a:ea typeface="Segoe UI" pitchFamily="34" charset="0"/>
              <a:cs typeface="Segoe UI" pitchFamily="34" charset="0"/>
            </a:endParaRPr>
          </a:p>
          <a:p>
            <a:pPr marL="766763" lvl="1" indent="-309563" defTabSz="685800">
              <a:lnSpc>
                <a:spcPct val="150000"/>
              </a:lnSpc>
              <a:spcBef>
                <a:spcPct val="20000"/>
              </a:spcBef>
              <a:buClr>
                <a:srgbClr val="007DC3"/>
              </a:buClr>
              <a:buSzPct val="100000"/>
              <a:buFont typeface="Wingdings" pitchFamily="2" charset="2"/>
              <a:buChar char="l"/>
            </a:pPr>
            <a:r>
              <a:rPr lang="nl-BE" sz="2200" kern="0" dirty="0" err="1">
                <a:solidFill>
                  <a:srgbClr val="000000"/>
                </a:solidFill>
                <a:latin typeface="Segoe UI" pitchFamily="34" charset="0"/>
                <a:ea typeface="Segoe UI" pitchFamily="34" charset="0"/>
                <a:cs typeface="Segoe UI" pitchFamily="34" charset="0"/>
              </a:rPr>
              <a:t>Capture</a:t>
            </a:r>
            <a:r>
              <a:rPr lang="nl-BE" sz="2000" dirty="0"/>
              <a:t> </a:t>
            </a:r>
            <a:r>
              <a:rPr lang="nl-BE" sz="2200" kern="0" dirty="0">
                <a:solidFill>
                  <a:srgbClr val="000000"/>
                </a:solidFill>
                <a:latin typeface="Segoe UI" pitchFamily="34" charset="0"/>
                <a:ea typeface="Segoe UI" pitchFamily="34" charset="0"/>
                <a:cs typeface="Segoe UI" pitchFamily="34" charset="0"/>
              </a:rPr>
              <a:t>of </a:t>
            </a:r>
            <a:r>
              <a:rPr lang="nl-BE" sz="2200" kern="0" dirty="0" err="1">
                <a:solidFill>
                  <a:srgbClr val="000000"/>
                </a:solidFill>
                <a:latin typeface="Segoe UI" pitchFamily="34" charset="0"/>
                <a:ea typeface="Segoe UI" pitchFamily="34" charset="0"/>
                <a:cs typeface="Segoe UI" pitchFamily="34" charset="0"/>
              </a:rPr>
              <a:t>spallation</a:t>
            </a:r>
            <a:r>
              <a:rPr lang="nl-BE" sz="2200" kern="0" dirty="0">
                <a:solidFill>
                  <a:srgbClr val="000000"/>
                </a:solidFill>
                <a:latin typeface="Segoe UI" pitchFamily="34" charset="0"/>
                <a:ea typeface="Segoe UI" pitchFamily="34" charset="0"/>
                <a:cs typeface="Segoe UI" pitchFamily="34" charset="0"/>
              </a:rPr>
              <a:t> </a:t>
            </a:r>
            <a:r>
              <a:rPr lang="nl-BE" sz="2200" kern="0" dirty="0" err="1">
                <a:solidFill>
                  <a:srgbClr val="000000"/>
                </a:solidFill>
                <a:latin typeface="Segoe UI" pitchFamily="34" charset="0"/>
                <a:ea typeface="Segoe UI" pitchFamily="34" charset="0"/>
                <a:cs typeface="Segoe UI" pitchFamily="34" charset="0"/>
              </a:rPr>
              <a:t>and</a:t>
            </a:r>
            <a:r>
              <a:rPr lang="nl-BE" sz="2200" kern="0" dirty="0">
                <a:solidFill>
                  <a:srgbClr val="000000"/>
                </a:solidFill>
                <a:latin typeface="Segoe UI" pitchFamily="34" charset="0"/>
                <a:ea typeface="Segoe UI" pitchFamily="34" charset="0"/>
                <a:cs typeface="Segoe UI" pitchFamily="34" charset="0"/>
              </a:rPr>
              <a:t> </a:t>
            </a:r>
            <a:r>
              <a:rPr lang="nl-BE" sz="2200" kern="0" dirty="0" err="1">
                <a:solidFill>
                  <a:srgbClr val="000000"/>
                </a:solidFill>
                <a:latin typeface="Segoe UI" pitchFamily="34" charset="0"/>
                <a:ea typeface="Segoe UI" pitchFamily="34" charset="0"/>
                <a:cs typeface="Segoe UI" pitchFamily="34" charset="0"/>
              </a:rPr>
              <a:t>fission</a:t>
            </a:r>
            <a:r>
              <a:rPr lang="nl-BE" sz="2200" kern="0" dirty="0">
                <a:solidFill>
                  <a:srgbClr val="000000"/>
                </a:solidFill>
                <a:latin typeface="Segoe UI" pitchFamily="34" charset="0"/>
                <a:ea typeface="Segoe UI" pitchFamily="34" charset="0"/>
                <a:cs typeface="Segoe UI" pitchFamily="34" charset="0"/>
              </a:rPr>
              <a:t> </a:t>
            </a:r>
            <a:r>
              <a:rPr lang="nl-BE" sz="2200" kern="0" dirty="0" err="1">
                <a:solidFill>
                  <a:srgbClr val="000000"/>
                </a:solidFill>
                <a:latin typeface="Segoe UI" pitchFamily="34" charset="0"/>
                <a:ea typeface="Segoe UI" pitchFamily="34" charset="0"/>
                <a:cs typeface="Segoe UI" pitchFamily="34" charset="0"/>
              </a:rPr>
              <a:t>products</a:t>
            </a:r>
            <a:endParaRPr lang="nl-BE" sz="2000" dirty="0"/>
          </a:p>
        </p:txBody>
      </p:sp>
    </p:spTree>
    <p:extLst>
      <p:ext uri="{BB962C8B-B14F-4D97-AF65-F5344CB8AC3E}">
        <p14:creationId xmlns:p14="http://schemas.microsoft.com/office/powerpoint/2010/main" val="33803250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p:cNvGrpSpPr/>
          <p:nvPr/>
        </p:nvGrpSpPr>
        <p:grpSpPr>
          <a:xfrm>
            <a:off x="2706000" y="3004746"/>
            <a:ext cx="7200000" cy="3350393"/>
            <a:chOff x="221132" y="2923510"/>
            <a:chExt cx="8855938" cy="3350393"/>
          </a:xfrm>
        </p:grpSpPr>
        <p:pic>
          <p:nvPicPr>
            <p:cNvPr id="3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52772" y="4143978"/>
              <a:ext cx="1824298" cy="2129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417" b="39170"/>
            <a:stretch/>
          </p:blipFill>
          <p:spPr bwMode="auto">
            <a:xfrm>
              <a:off x="7219457" y="3543302"/>
              <a:ext cx="1141324" cy="6145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 name="Picture 3" descr="C:\Users\rfernand\Documents\Nurer\Injector.png"/>
            <p:cNvPicPr>
              <a:picLocks noChangeAspect="1" noChangeArrowheads="1"/>
            </p:cNvPicPr>
            <p:nvPr/>
          </p:nvPicPr>
          <p:blipFill rotWithShape="1">
            <a:blip r:embed="rId5">
              <a:extLst>
                <a:ext uri="{28A0092B-C50C-407E-A947-70E740481C1C}">
                  <a14:useLocalDpi xmlns:a14="http://schemas.microsoft.com/office/drawing/2010/main" val="0"/>
                </a:ext>
              </a:extLst>
            </a:blip>
            <a:srcRect r="7240"/>
            <a:stretch/>
          </p:blipFill>
          <p:spPr bwMode="auto">
            <a:xfrm>
              <a:off x="221132" y="2923510"/>
              <a:ext cx="3470034" cy="147775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C:\Users\rfernand\Documents\Nurer\Cavities1.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20894"/>
            <a:stretch/>
          </p:blipFill>
          <p:spPr bwMode="auto">
            <a:xfrm>
              <a:off x="3691166" y="3471054"/>
              <a:ext cx="680111" cy="28408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5" descr="C:\Users\rfernand\Documents\Nurer\Cavities2.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1068"/>
            <a:stretch/>
          </p:blipFill>
          <p:spPr bwMode="auto">
            <a:xfrm>
              <a:off x="4371277" y="3449742"/>
              <a:ext cx="2881633" cy="273764"/>
            </a:xfrm>
            <a:prstGeom prst="rect">
              <a:avLst/>
            </a:prstGeom>
            <a:noFill/>
            <a:extLst>
              <a:ext uri="{909E8E84-426E-40DD-AFC4-6F175D3DCCD1}">
                <a14:hiddenFill xmlns:a14="http://schemas.microsoft.com/office/drawing/2010/main">
                  <a:solidFill>
                    <a:srgbClr val="FFFFFF"/>
                  </a:solidFill>
                </a14:hiddenFill>
              </a:ext>
            </a:extLst>
          </p:spPr>
        </p:pic>
      </p:grpSp>
      <p:sp>
        <p:nvSpPr>
          <p:cNvPr id="58" name="Content Placeholder 2"/>
          <p:cNvSpPr txBox="1">
            <a:spLocks/>
          </p:cNvSpPr>
          <p:nvPr/>
        </p:nvSpPr>
        <p:spPr>
          <a:xfrm>
            <a:off x="550334" y="1192423"/>
            <a:ext cx="2473060" cy="4995592"/>
          </a:xfrm>
          <a:prstGeom prst="rect">
            <a:avLst/>
          </a:prstGeom>
        </p:spPr>
        <p:txBody>
          <a:bodyPr lIns="107287" tIns="53643" rIns="107287" bIns="53643"/>
          <a:lstStyle>
            <a:lvl1pPr marL="309563" indent="-309563" algn="l" defTabSz="685800" rtl="0" eaLnBrk="1" fontAlgn="base" hangingPunct="1">
              <a:spcBef>
                <a:spcPct val="20000"/>
              </a:spcBef>
              <a:spcAft>
                <a:spcPct val="0"/>
              </a:spcAft>
              <a:buClr>
                <a:srgbClr val="007DC3"/>
              </a:buClr>
              <a:buSzPct val="100000"/>
              <a:buFont typeface="Wingdings" pitchFamily="2" charset="2"/>
              <a:buChar char="l"/>
              <a:defRPr sz="2200">
                <a:solidFill>
                  <a:schemeClr val="tx1"/>
                </a:solidFill>
                <a:latin typeface="Segoe UI" pitchFamily="34" charset="0"/>
                <a:ea typeface="Segoe UI" pitchFamily="34" charset="0"/>
                <a:cs typeface="Segoe UI" pitchFamily="34" charset="0"/>
              </a:defRPr>
            </a:lvl1pPr>
            <a:lvl2pPr marL="666750" indent="-244475" algn="l" defTabSz="685800" rtl="0" eaLnBrk="1" fontAlgn="base" hangingPunct="1">
              <a:spcBef>
                <a:spcPct val="20000"/>
              </a:spcBef>
              <a:spcAft>
                <a:spcPct val="0"/>
              </a:spcAft>
              <a:buClr>
                <a:srgbClr val="11AAFF"/>
              </a:buClr>
              <a:buSzPct val="100000"/>
              <a:buFont typeface="Wingdings" pitchFamily="2" charset="2"/>
              <a:buChar char="l"/>
              <a:defRPr sz="2000">
                <a:solidFill>
                  <a:schemeClr val="tx1"/>
                </a:solidFill>
                <a:latin typeface="Segoe UI" pitchFamily="34" charset="0"/>
                <a:ea typeface="Segoe UI" pitchFamily="34" charset="0"/>
                <a:cs typeface="Segoe UI" pitchFamily="34" charset="0"/>
              </a:defRPr>
            </a:lvl2pPr>
            <a:lvl3pPr marL="1028700" indent="-206375" algn="l" defTabSz="685800" rtl="0" eaLnBrk="1" fontAlgn="base" hangingPunct="1">
              <a:spcBef>
                <a:spcPct val="20000"/>
              </a:spcBef>
              <a:spcAft>
                <a:spcPct val="0"/>
              </a:spcAft>
              <a:buClr>
                <a:srgbClr val="8FD7FF"/>
              </a:buClr>
              <a:buSzPct val="100000"/>
              <a:buFont typeface="Wingdings" pitchFamily="2" charset="2"/>
              <a:buChar char="l"/>
              <a:defRPr>
                <a:solidFill>
                  <a:schemeClr val="tx1"/>
                </a:solidFill>
                <a:latin typeface="Segoe UI" pitchFamily="34" charset="0"/>
                <a:ea typeface="Segoe UI" pitchFamily="34" charset="0"/>
                <a:cs typeface="Segoe UI" pitchFamily="34" charset="0"/>
              </a:defRPr>
            </a:lvl3pPr>
            <a:lvl4pPr marL="1439863" indent="-204788" algn="l" defTabSz="685800" rtl="0" eaLnBrk="1" fontAlgn="base" hangingPunct="1">
              <a:spcBef>
                <a:spcPct val="20000"/>
              </a:spcBef>
              <a:spcAft>
                <a:spcPct val="0"/>
              </a:spcAft>
              <a:buChar char="–"/>
              <a:defRPr sz="1900">
                <a:solidFill>
                  <a:schemeClr val="tx1"/>
                </a:solidFill>
                <a:latin typeface="Times New Roman" pitchFamily="18" charset="0"/>
              </a:defRPr>
            </a:lvl4pPr>
            <a:lvl5pPr marL="1852613" indent="-206375" algn="l" defTabSz="685800" rtl="0" eaLnBrk="1" fontAlgn="base" hangingPunct="1">
              <a:spcBef>
                <a:spcPct val="20000"/>
              </a:spcBef>
              <a:spcAft>
                <a:spcPct val="0"/>
              </a:spcAft>
              <a:buChar char="»"/>
              <a:defRPr sz="1900">
                <a:solidFill>
                  <a:schemeClr val="tx1"/>
                </a:solidFill>
                <a:latin typeface="Times New Roman" pitchFamily="18" charset="0"/>
              </a:defRPr>
            </a:lvl5pPr>
            <a:lvl6pPr marL="2309813" indent="-206375" algn="l" defTabSz="685800" rtl="0" eaLnBrk="1" fontAlgn="base" hangingPunct="1">
              <a:spcBef>
                <a:spcPct val="20000"/>
              </a:spcBef>
              <a:spcAft>
                <a:spcPct val="0"/>
              </a:spcAft>
              <a:buChar char="»"/>
              <a:defRPr sz="1900">
                <a:solidFill>
                  <a:schemeClr val="tx1"/>
                </a:solidFill>
                <a:latin typeface="Times New Roman" pitchFamily="18" charset="0"/>
              </a:defRPr>
            </a:lvl6pPr>
            <a:lvl7pPr marL="2767013" indent="-206375" algn="l" defTabSz="685800" rtl="0" eaLnBrk="1" fontAlgn="base" hangingPunct="1">
              <a:spcBef>
                <a:spcPct val="20000"/>
              </a:spcBef>
              <a:spcAft>
                <a:spcPct val="0"/>
              </a:spcAft>
              <a:buChar char="»"/>
              <a:defRPr sz="1900">
                <a:solidFill>
                  <a:schemeClr val="tx1"/>
                </a:solidFill>
                <a:latin typeface="Times New Roman" pitchFamily="18" charset="0"/>
              </a:defRPr>
            </a:lvl7pPr>
            <a:lvl8pPr marL="3224213" indent="-206375" algn="l" defTabSz="685800" rtl="0" eaLnBrk="1" fontAlgn="base" hangingPunct="1">
              <a:spcBef>
                <a:spcPct val="20000"/>
              </a:spcBef>
              <a:spcAft>
                <a:spcPct val="0"/>
              </a:spcAft>
              <a:buChar char="»"/>
              <a:defRPr sz="1900">
                <a:solidFill>
                  <a:schemeClr val="tx1"/>
                </a:solidFill>
                <a:latin typeface="Times New Roman" pitchFamily="18" charset="0"/>
              </a:defRPr>
            </a:lvl8pPr>
            <a:lvl9pPr marL="3681413" indent="-206375" algn="l" defTabSz="685800" rtl="0" eaLnBrk="1" fontAlgn="base" hangingPunct="1">
              <a:spcBef>
                <a:spcPct val="20000"/>
              </a:spcBef>
              <a:spcAft>
                <a:spcPct val="0"/>
              </a:spcAft>
              <a:buChar char="»"/>
              <a:defRPr sz="1900">
                <a:solidFill>
                  <a:schemeClr val="tx1"/>
                </a:solidFill>
                <a:latin typeface="Times New Roman" pitchFamily="18" charset="0"/>
              </a:defRPr>
            </a:lvl9pPr>
          </a:lstStyle>
          <a:p>
            <a:pPr marL="0" indent="0">
              <a:buNone/>
            </a:pPr>
            <a:r>
              <a:rPr lang="en-GB" sz="1900" b="1" kern="0" dirty="0"/>
              <a:t>Construction of an Accelerator-Driven System (ADS) consisting of</a:t>
            </a:r>
          </a:p>
          <a:p>
            <a:pPr marL="0" indent="0">
              <a:buNone/>
            </a:pPr>
            <a:endParaRPr lang="en-GB" sz="1600" b="1" kern="0" dirty="0"/>
          </a:p>
          <a:p>
            <a:r>
              <a:rPr lang="en-GB" sz="1400" kern="0" dirty="0"/>
              <a:t>A 600 MeV – 2,5 </a:t>
            </a:r>
            <a:r>
              <a:rPr lang="en-GB" sz="1400" kern="0" dirty="0" smtClean="0"/>
              <a:t>mA to 4,0 mA </a:t>
            </a:r>
            <a:r>
              <a:rPr lang="en-GB" sz="1400" kern="0" dirty="0"/>
              <a:t>proton linear accelerator</a:t>
            </a:r>
          </a:p>
          <a:p>
            <a:endParaRPr lang="en-GB" sz="1400" kern="0" dirty="0"/>
          </a:p>
          <a:p>
            <a:r>
              <a:rPr lang="en-GB" sz="1400" kern="0" dirty="0"/>
              <a:t>A spallation target/source</a:t>
            </a:r>
          </a:p>
          <a:p>
            <a:endParaRPr lang="en-GB" sz="1400" kern="0" dirty="0"/>
          </a:p>
          <a:p>
            <a:r>
              <a:rPr lang="en-GB" sz="1400" kern="0" dirty="0"/>
              <a:t>A lead-Bismuth Eutectic (</a:t>
            </a:r>
            <a:r>
              <a:rPr lang="en-GB" sz="1400" kern="0" dirty="0" err="1"/>
              <a:t>LBE</a:t>
            </a:r>
            <a:r>
              <a:rPr lang="en-GB" sz="1400" kern="0" dirty="0"/>
              <a:t>) cooled reactor able to operate in subcritical &amp; critical mode</a:t>
            </a:r>
          </a:p>
          <a:p>
            <a:pPr lvl="1"/>
            <a:endParaRPr lang="en-GB" sz="1400" kern="0" dirty="0"/>
          </a:p>
        </p:txBody>
      </p:sp>
      <p:sp>
        <p:nvSpPr>
          <p:cNvPr id="27" name="Footer Placeholder 5"/>
          <p:cNvSpPr txBox="1">
            <a:spLocks/>
          </p:cNvSpPr>
          <p:nvPr/>
        </p:nvSpPr>
        <p:spPr>
          <a:xfrm>
            <a:off x="428499" y="6355125"/>
            <a:ext cx="8053200" cy="434248"/>
          </a:xfrm>
          <a:prstGeom prst="rect">
            <a:avLst/>
          </a:prstGeom>
        </p:spPr>
        <p:txBody>
          <a:bodyPr vert="horz" lIns="107287" tIns="53643" rIns="107287" bIns="53643" rtlCol="0" anchor="b"/>
          <a:lstStyle>
            <a:defPPr>
              <a:defRPr lang="nl-BE"/>
            </a:defPPr>
            <a:lvl1pPr>
              <a:defRPr sz="700" i="1">
                <a:solidFill>
                  <a:schemeClr val="tx1">
                    <a:tint val="75000"/>
                  </a:schemeClr>
                </a:solidFill>
              </a:defRPr>
            </a:lvl1pPr>
          </a:lstStyle>
          <a:p>
            <a:r>
              <a:rPr lang="nl-BE" dirty="0"/>
              <a:t>Source: </a:t>
            </a:r>
            <a:r>
              <a:rPr lang="en-US" dirty="0" err="1"/>
              <a:t>SCK•CEN</a:t>
            </a:r>
            <a:r>
              <a:rPr lang="en-US" dirty="0"/>
              <a:t> </a:t>
            </a:r>
            <a:r>
              <a:rPr lang="nl-BE" dirty="0" err="1"/>
              <a:t>MYRRHA</a:t>
            </a:r>
            <a:r>
              <a:rPr lang="nl-BE" dirty="0"/>
              <a:t> Project Team</a:t>
            </a:r>
          </a:p>
        </p:txBody>
      </p:sp>
      <p:sp>
        <p:nvSpPr>
          <p:cNvPr id="5" name="Title 4"/>
          <p:cNvSpPr>
            <a:spLocks noGrp="1"/>
          </p:cNvSpPr>
          <p:nvPr>
            <p:ph type="title"/>
          </p:nvPr>
        </p:nvSpPr>
        <p:spPr/>
        <p:txBody>
          <a:bodyPr/>
          <a:lstStyle/>
          <a:p>
            <a:r>
              <a:rPr lang="en-US" dirty="0"/>
              <a:t>Key technical objective of the </a:t>
            </a:r>
            <a:r>
              <a:rPr lang="en-US" dirty="0" err="1" smtClean="0"/>
              <a:t>MYRRHA</a:t>
            </a:r>
            <a:r>
              <a:rPr lang="en-US" dirty="0" smtClean="0"/>
              <a:t>-project: </a:t>
            </a:r>
            <a:br>
              <a:rPr lang="en-US" dirty="0" smtClean="0"/>
            </a:br>
            <a:r>
              <a:rPr lang="en-US" dirty="0" smtClean="0"/>
              <a:t>an Accelerator Driven System</a:t>
            </a:r>
            <a:endParaRPr lang="en-GB" dirty="0"/>
          </a:p>
        </p:txBody>
      </p:sp>
      <p:graphicFrame>
        <p:nvGraphicFramePr>
          <p:cNvPr id="39" name="Table 38"/>
          <p:cNvGraphicFramePr>
            <a:graphicFrameLocks noGrp="1"/>
          </p:cNvGraphicFramePr>
          <p:nvPr>
            <p:extLst>
              <p:ext uri="{D42A27DB-BD31-4B8C-83A1-F6EECF244321}">
                <p14:modId xmlns:p14="http://schemas.microsoft.com/office/powerpoint/2010/main" val="2344089452"/>
              </p:ext>
            </p:extLst>
          </p:nvPr>
        </p:nvGraphicFramePr>
        <p:xfrm>
          <a:off x="3296818" y="1375355"/>
          <a:ext cx="2586812" cy="1219200"/>
        </p:xfrm>
        <a:graphic>
          <a:graphicData uri="http://schemas.openxmlformats.org/drawingml/2006/table">
            <a:tbl>
              <a:tblPr firstRow="1" bandRow="1">
                <a:effectLst>
                  <a:outerShdw blurRad="50800" dist="38100" dir="8100000" algn="tr" rotWithShape="0">
                    <a:prstClr val="black">
                      <a:alpha val="40000"/>
                    </a:prstClr>
                  </a:outerShdw>
                </a:effectLst>
                <a:tableStyleId>{21E4AEA4-8DFA-4A89-87EB-49C32662AFE0}</a:tableStyleId>
              </a:tblPr>
              <a:tblGrid>
                <a:gridCol w="1293406">
                  <a:extLst>
                    <a:ext uri="{9D8B030D-6E8A-4147-A177-3AD203B41FA5}">
                      <a16:colId xmlns="" xmlns:a16="http://schemas.microsoft.com/office/drawing/2014/main" val="20000"/>
                    </a:ext>
                  </a:extLst>
                </a:gridCol>
                <a:gridCol w="1293406">
                  <a:extLst>
                    <a:ext uri="{9D8B030D-6E8A-4147-A177-3AD203B41FA5}">
                      <a16:colId xmlns="" xmlns:a16="http://schemas.microsoft.com/office/drawing/2014/main" val="20001"/>
                    </a:ext>
                  </a:extLst>
                </a:gridCol>
              </a:tblGrid>
              <a:tr h="186134">
                <a:tc gridSpan="2">
                  <a:txBody>
                    <a:bodyPr/>
                    <a:lstStyle/>
                    <a:p>
                      <a:pPr algn="ctr"/>
                      <a:r>
                        <a:rPr lang="nl-BE" sz="1400" baseline="0" dirty="0" smtClean="0"/>
                        <a:t>Accelerator</a:t>
                      </a:r>
                      <a:endParaRPr lang="nl-BE" sz="1400" dirty="0"/>
                    </a:p>
                  </a:txBody>
                  <a:tcPr/>
                </a:tc>
                <a:tc hMerge="1">
                  <a:txBody>
                    <a:bodyPr/>
                    <a:lstStyle/>
                    <a:p>
                      <a:endParaRPr lang="nl-BE" dirty="0"/>
                    </a:p>
                  </a:txBody>
                  <a:tcPr/>
                </a:tc>
                <a:extLst>
                  <a:ext uri="{0D108BD9-81ED-4DB2-BD59-A6C34878D82A}">
                    <a16:rowId xmlns="" xmlns:a16="http://schemas.microsoft.com/office/drawing/2014/main" val="10000"/>
                  </a:ext>
                </a:extLst>
              </a:tr>
              <a:tr h="186134">
                <a:tc>
                  <a:txBody>
                    <a:bodyPr/>
                    <a:lstStyle/>
                    <a:p>
                      <a:r>
                        <a:rPr lang="en-US" sz="1400" i="1" dirty="0" smtClean="0"/>
                        <a:t>particles</a:t>
                      </a:r>
                      <a:endParaRPr lang="nl-BE" sz="1400" i="1" dirty="0"/>
                    </a:p>
                  </a:txBody>
                  <a:tcPr anchor="b"/>
                </a:tc>
                <a:tc>
                  <a:txBody>
                    <a:bodyPr/>
                    <a:lstStyle/>
                    <a:p>
                      <a:r>
                        <a:rPr lang="en-US" sz="1400" dirty="0" smtClean="0"/>
                        <a:t>protons</a:t>
                      </a:r>
                      <a:endParaRPr lang="nl-BE" sz="1400" dirty="0"/>
                    </a:p>
                  </a:txBody>
                  <a:tcPr anchor="b"/>
                </a:tc>
                <a:extLst>
                  <a:ext uri="{0D108BD9-81ED-4DB2-BD59-A6C34878D82A}">
                    <a16:rowId xmlns="" xmlns:a16="http://schemas.microsoft.com/office/drawing/2014/main" val="10001"/>
                  </a:ext>
                </a:extLst>
              </a:tr>
              <a:tr h="186134">
                <a:tc>
                  <a:txBody>
                    <a:bodyPr/>
                    <a:lstStyle/>
                    <a:p>
                      <a:r>
                        <a:rPr lang="en-US" sz="1400" i="1" dirty="0" smtClean="0"/>
                        <a:t>beam</a:t>
                      </a:r>
                      <a:r>
                        <a:rPr lang="en-US" sz="1400" i="1" baseline="0" dirty="0" smtClean="0"/>
                        <a:t> energy</a:t>
                      </a:r>
                      <a:endParaRPr lang="nl-BE" sz="1400" i="1" dirty="0"/>
                    </a:p>
                  </a:txBody>
                  <a:tcPr anchor="b"/>
                </a:tc>
                <a:tc>
                  <a:txBody>
                    <a:bodyPr/>
                    <a:lstStyle/>
                    <a:p>
                      <a:r>
                        <a:rPr lang="nl-BE" sz="1400" dirty="0" smtClean="0"/>
                        <a:t>600 </a:t>
                      </a:r>
                      <a:r>
                        <a:rPr lang="nl-BE" sz="1400" dirty="0" err="1" smtClean="0"/>
                        <a:t>MeV</a:t>
                      </a:r>
                      <a:endParaRPr lang="nl-BE" sz="1400" dirty="0"/>
                    </a:p>
                  </a:txBody>
                  <a:tcPr anchor="b"/>
                </a:tc>
                <a:extLst>
                  <a:ext uri="{0D108BD9-81ED-4DB2-BD59-A6C34878D82A}">
                    <a16:rowId xmlns="" xmlns:a16="http://schemas.microsoft.com/office/drawing/2014/main" val="10002"/>
                  </a:ext>
                </a:extLst>
              </a:tr>
              <a:tr h="186134">
                <a:tc>
                  <a:txBody>
                    <a:bodyPr/>
                    <a:lstStyle/>
                    <a:p>
                      <a:r>
                        <a:rPr lang="en-US" sz="1400" i="1" dirty="0" smtClean="0"/>
                        <a:t>beam</a:t>
                      </a:r>
                      <a:r>
                        <a:rPr lang="en-US" sz="1400" i="1" baseline="0" dirty="0" smtClean="0"/>
                        <a:t> current</a:t>
                      </a:r>
                      <a:endParaRPr lang="nl-BE" sz="1400" i="1" dirty="0"/>
                    </a:p>
                  </a:txBody>
                  <a:tcPr anchor="b"/>
                </a:tc>
                <a:tc>
                  <a:txBody>
                    <a:bodyPr/>
                    <a:lstStyle/>
                    <a:p>
                      <a:r>
                        <a:rPr lang="nl-BE" sz="1400" dirty="0" smtClean="0"/>
                        <a:t>2.4 to 4 mA</a:t>
                      </a:r>
                      <a:endParaRPr lang="nl-BE" sz="1400" dirty="0"/>
                    </a:p>
                  </a:txBody>
                  <a:tcPr anchor="b"/>
                </a:tc>
                <a:extLst>
                  <a:ext uri="{0D108BD9-81ED-4DB2-BD59-A6C34878D82A}">
                    <a16:rowId xmlns="" xmlns:a16="http://schemas.microsoft.com/office/drawing/2014/main" val="10003"/>
                  </a:ext>
                </a:extLst>
              </a:tr>
            </a:tbl>
          </a:graphicData>
        </a:graphic>
      </p:graphicFrame>
      <p:graphicFrame>
        <p:nvGraphicFramePr>
          <p:cNvPr id="40" name="Table 39"/>
          <p:cNvGraphicFramePr>
            <a:graphicFrameLocks noGrp="1"/>
          </p:cNvGraphicFramePr>
          <p:nvPr>
            <p:extLst>
              <p:ext uri="{D42A27DB-BD31-4B8C-83A1-F6EECF244321}">
                <p14:modId xmlns:p14="http://schemas.microsoft.com/office/powerpoint/2010/main" val="739329652"/>
              </p:ext>
            </p:extLst>
          </p:nvPr>
        </p:nvGraphicFramePr>
        <p:xfrm>
          <a:off x="5406033" y="4669740"/>
          <a:ext cx="2444218" cy="1524000"/>
        </p:xfrm>
        <a:graphic>
          <a:graphicData uri="http://schemas.openxmlformats.org/drawingml/2006/table">
            <a:tbl>
              <a:tblPr firstRow="1" bandRow="1">
                <a:effectLst>
                  <a:outerShdw blurRad="50800" dist="38100" dir="8100000" algn="tr" rotWithShape="0">
                    <a:prstClr val="black">
                      <a:alpha val="40000"/>
                    </a:prstClr>
                  </a:outerShdw>
                </a:effectLst>
                <a:tableStyleId>{21E4AEA4-8DFA-4A89-87EB-49C32662AFE0}</a:tableStyleId>
              </a:tblPr>
              <a:tblGrid>
                <a:gridCol w="982870">
                  <a:extLst>
                    <a:ext uri="{9D8B030D-6E8A-4147-A177-3AD203B41FA5}">
                      <a16:colId xmlns="" xmlns:a16="http://schemas.microsoft.com/office/drawing/2014/main" val="20000"/>
                    </a:ext>
                  </a:extLst>
                </a:gridCol>
                <a:gridCol w="1461348">
                  <a:extLst>
                    <a:ext uri="{9D8B030D-6E8A-4147-A177-3AD203B41FA5}">
                      <a16:colId xmlns="" xmlns:a16="http://schemas.microsoft.com/office/drawing/2014/main" val="20001"/>
                    </a:ext>
                  </a:extLst>
                </a:gridCol>
              </a:tblGrid>
              <a:tr h="163324">
                <a:tc gridSpan="2">
                  <a:txBody>
                    <a:bodyPr/>
                    <a:lstStyle/>
                    <a:p>
                      <a:pPr algn="ctr"/>
                      <a:r>
                        <a:rPr lang="nl-BE" sz="1400" baseline="0" dirty="0" smtClean="0"/>
                        <a:t>Reactor</a:t>
                      </a:r>
                      <a:endParaRPr lang="nl-BE" sz="1400" dirty="0"/>
                    </a:p>
                  </a:txBody>
                  <a:tcPr/>
                </a:tc>
                <a:tc hMerge="1">
                  <a:txBody>
                    <a:bodyPr/>
                    <a:lstStyle/>
                    <a:p>
                      <a:endParaRPr lang="nl-BE" dirty="0"/>
                    </a:p>
                  </a:txBody>
                  <a:tcPr/>
                </a:tc>
                <a:extLst>
                  <a:ext uri="{0D108BD9-81ED-4DB2-BD59-A6C34878D82A}">
                    <a16:rowId xmlns="" xmlns:a16="http://schemas.microsoft.com/office/drawing/2014/main" val="10000"/>
                  </a:ext>
                </a:extLst>
              </a:tr>
              <a:tr h="163324">
                <a:tc>
                  <a:txBody>
                    <a:bodyPr/>
                    <a:lstStyle/>
                    <a:p>
                      <a:pPr marL="0" algn="l" defTabSz="914400" rtl="0" eaLnBrk="1" latinLnBrk="0" hangingPunct="1"/>
                      <a:r>
                        <a:rPr lang="en-US" sz="1400" i="1" kern="1200" dirty="0" smtClean="0">
                          <a:solidFill>
                            <a:schemeClr val="dk1"/>
                          </a:solidFill>
                          <a:latin typeface="+mn-lt"/>
                          <a:ea typeface="+mn-ea"/>
                          <a:cs typeface="+mn-cs"/>
                        </a:rPr>
                        <a:t>power</a:t>
                      </a:r>
                      <a:endParaRPr lang="nl-BE" sz="1400" i="1" kern="1200" dirty="0">
                        <a:solidFill>
                          <a:schemeClr val="dk1"/>
                        </a:solidFill>
                        <a:latin typeface="+mn-lt"/>
                        <a:ea typeface="+mn-ea"/>
                        <a:cs typeface="+mn-cs"/>
                      </a:endParaRPr>
                    </a:p>
                  </a:txBody>
                  <a:tcPr/>
                </a:tc>
                <a:tc>
                  <a:txBody>
                    <a:bodyPr/>
                    <a:lstStyle/>
                    <a:p>
                      <a:pPr marL="0" algn="l" defTabSz="914400" rtl="0" eaLnBrk="1" latinLnBrk="0" hangingPunct="1"/>
                      <a:r>
                        <a:rPr lang="it-IT" sz="1400" kern="1200" dirty="0" smtClean="0">
                          <a:solidFill>
                            <a:schemeClr val="dk1"/>
                          </a:solidFill>
                          <a:latin typeface="+mn-lt"/>
                          <a:ea typeface="+mn-ea"/>
                          <a:cs typeface="+mn-cs"/>
                        </a:rPr>
                        <a:t>65</a:t>
                      </a:r>
                      <a:r>
                        <a:rPr lang="it-IT" sz="1400" kern="1200" baseline="0" dirty="0" smtClean="0">
                          <a:solidFill>
                            <a:schemeClr val="dk1"/>
                          </a:solidFill>
                          <a:latin typeface="+mn-lt"/>
                          <a:ea typeface="+mn-ea"/>
                          <a:cs typeface="+mn-cs"/>
                        </a:rPr>
                        <a:t> to </a:t>
                      </a:r>
                      <a:r>
                        <a:rPr lang="it-IT" sz="1400" kern="1200" dirty="0" smtClean="0">
                          <a:solidFill>
                            <a:schemeClr val="dk1"/>
                          </a:solidFill>
                          <a:latin typeface="+mn-lt"/>
                          <a:ea typeface="+mn-ea"/>
                          <a:cs typeface="+mn-cs"/>
                        </a:rPr>
                        <a:t>100 MW</a:t>
                      </a:r>
                      <a:r>
                        <a:rPr lang="it-IT" sz="1400" kern="1200" baseline="-25000" dirty="0" smtClean="0">
                          <a:solidFill>
                            <a:schemeClr val="dk1"/>
                          </a:solidFill>
                          <a:latin typeface="+mn-lt"/>
                          <a:ea typeface="+mn-ea"/>
                          <a:cs typeface="+mn-cs"/>
                        </a:rPr>
                        <a:t>th</a:t>
                      </a:r>
                      <a:endParaRPr lang="nl-BE" sz="1400" kern="1200" baseline="-25000" dirty="0">
                        <a:solidFill>
                          <a:schemeClr val="dk1"/>
                        </a:solidFill>
                        <a:latin typeface="+mn-lt"/>
                        <a:ea typeface="+mn-ea"/>
                        <a:cs typeface="+mn-cs"/>
                      </a:endParaRPr>
                    </a:p>
                  </a:txBody>
                  <a:tcPr/>
                </a:tc>
                <a:extLst>
                  <a:ext uri="{0D108BD9-81ED-4DB2-BD59-A6C34878D82A}">
                    <a16:rowId xmlns="" xmlns:a16="http://schemas.microsoft.com/office/drawing/2014/main" val="10001"/>
                  </a:ext>
                </a:extLst>
              </a:tr>
              <a:tr h="163324">
                <a:tc>
                  <a:txBody>
                    <a:bodyPr/>
                    <a:lstStyle/>
                    <a:p>
                      <a:pPr marL="0" algn="l" defTabSz="914400" rtl="0" eaLnBrk="1" latinLnBrk="0" hangingPunct="1"/>
                      <a:r>
                        <a:rPr lang="nl-BE" sz="1400" i="1" kern="1200" dirty="0" smtClean="0">
                          <a:solidFill>
                            <a:schemeClr val="dk1"/>
                          </a:solidFill>
                          <a:latin typeface="+mn-lt"/>
                          <a:ea typeface="+mn-ea"/>
                          <a:cs typeface="+mn-cs"/>
                        </a:rPr>
                        <a:t>k</a:t>
                      </a:r>
                      <a:r>
                        <a:rPr lang="nl-BE" sz="1400" i="1" kern="1200" baseline="-25000" dirty="0" smtClean="0">
                          <a:solidFill>
                            <a:schemeClr val="dk1"/>
                          </a:solidFill>
                          <a:latin typeface="+mn-lt"/>
                          <a:ea typeface="+mn-ea"/>
                          <a:cs typeface="+mn-cs"/>
                        </a:rPr>
                        <a:t>eff</a:t>
                      </a:r>
                      <a:endParaRPr lang="nl-BE" sz="1400" i="1" kern="1200" baseline="-25000" dirty="0">
                        <a:solidFill>
                          <a:schemeClr val="dk1"/>
                        </a:solidFill>
                        <a:latin typeface="+mn-lt"/>
                        <a:ea typeface="+mn-ea"/>
                        <a:cs typeface="+mn-cs"/>
                      </a:endParaRPr>
                    </a:p>
                  </a:txBody>
                  <a:tcPr/>
                </a:tc>
                <a:tc>
                  <a:txBody>
                    <a:bodyPr/>
                    <a:lstStyle/>
                    <a:p>
                      <a:pPr marL="0" algn="l" defTabSz="914400" rtl="0" eaLnBrk="1" latinLnBrk="0" hangingPunct="1"/>
                      <a:r>
                        <a:rPr lang="nl-BE" sz="1400" kern="1200" dirty="0" smtClean="0">
                          <a:solidFill>
                            <a:schemeClr val="dk1"/>
                          </a:solidFill>
                          <a:latin typeface="+mn-lt"/>
                          <a:ea typeface="+mn-ea"/>
                          <a:cs typeface="+mn-cs"/>
                        </a:rPr>
                        <a:t>0,95</a:t>
                      </a:r>
                      <a:endParaRPr lang="nl-BE" sz="1400" kern="1200" dirty="0">
                        <a:solidFill>
                          <a:schemeClr val="dk1"/>
                        </a:solidFill>
                        <a:latin typeface="+mn-lt"/>
                        <a:ea typeface="+mn-ea"/>
                        <a:cs typeface="+mn-cs"/>
                      </a:endParaRPr>
                    </a:p>
                  </a:txBody>
                  <a:tcPr/>
                </a:tc>
                <a:extLst>
                  <a:ext uri="{0D108BD9-81ED-4DB2-BD59-A6C34878D82A}">
                    <a16:rowId xmlns="" xmlns:a16="http://schemas.microsoft.com/office/drawing/2014/main" val="10002"/>
                  </a:ext>
                </a:extLst>
              </a:tr>
              <a:tr h="163324">
                <a:tc>
                  <a:txBody>
                    <a:bodyPr/>
                    <a:lstStyle/>
                    <a:p>
                      <a:pPr marL="0" algn="l" defTabSz="914400" rtl="0" eaLnBrk="1" latinLnBrk="0" hangingPunct="1"/>
                      <a:r>
                        <a:rPr lang="en-US" sz="1400" i="1" kern="1200" dirty="0" smtClean="0">
                          <a:solidFill>
                            <a:schemeClr val="dk1"/>
                          </a:solidFill>
                          <a:latin typeface="+mn-lt"/>
                          <a:ea typeface="+mn-ea"/>
                          <a:cs typeface="+mn-cs"/>
                        </a:rPr>
                        <a:t>spectrum</a:t>
                      </a:r>
                      <a:endParaRPr lang="nl-BE" sz="1400" i="1" kern="1200" dirty="0">
                        <a:solidFill>
                          <a:schemeClr val="dk1"/>
                        </a:solidFill>
                        <a:latin typeface="+mn-lt"/>
                        <a:ea typeface="+mn-ea"/>
                        <a:cs typeface="+mn-cs"/>
                      </a:endParaRPr>
                    </a:p>
                  </a:txBody>
                  <a:tcPr/>
                </a:tc>
                <a:tc>
                  <a:txBody>
                    <a:bodyPr/>
                    <a:lstStyle/>
                    <a:p>
                      <a:pPr marL="0" algn="l" defTabSz="914400" rtl="0" eaLnBrk="1" latinLnBrk="0" hangingPunct="1"/>
                      <a:r>
                        <a:rPr lang="it-IT" sz="1400" kern="1200" dirty="0" smtClean="0">
                          <a:solidFill>
                            <a:schemeClr val="dk1"/>
                          </a:solidFill>
                          <a:latin typeface="+mn-lt"/>
                          <a:ea typeface="+mn-ea"/>
                          <a:cs typeface="+mn-cs"/>
                        </a:rPr>
                        <a:t>fast </a:t>
                      </a:r>
                      <a:endParaRPr lang="nl-BE" sz="1400" kern="1200" dirty="0">
                        <a:solidFill>
                          <a:schemeClr val="dk1"/>
                        </a:solidFill>
                        <a:latin typeface="+mn-lt"/>
                        <a:ea typeface="+mn-ea"/>
                        <a:cs typeface="+mn-cs"/>
                      </a:endParaRPr>
                    </a:p>
                  </a:txBody>
                  <a:tcPr/>
                </a:tc>
                <a:extLst>
                  <a:ext uri="{0D108BD9-81ED-4DB2-BD59-A6C34878D82A}">
                    <a16:rowId xmlns="" xmlns:a16="http://schemas.microsoft.com/office/drawing/2014/main" val="10003"/>
                  </a:ext>
                </a:extLst>
              </a:tr>
              <a:tr h="163324">
                <a:tc>
                  <a:txBody>
                    <a:bodyPr/>
                    <a:lstStyle/>
                    <a:p>
                      <a:pPr marL="0" algn="l" defTabSz="914400" rtl="0" eaLnBrk="1" latinLnBrk="0" hangingPunct="1"/>
                      <a:r>
                        <a:rPr lang="nl-BE" sz="1400" i="1" kern="1200" dirty="0" err="1" smtClean="0">
                          <a:solidFill>
                            <a:schemeClr val="dk1"/>
                          </a:solidFill>
                          <a:latin typeface="+mn-lt"/>
                          <a:ea typeface="+mn-ea"/>
                          <a:cs typeface="+mn-cs"/>
                        </a:rPr>
                        <a:t>coolant</a:t>
                      </a:r>
                      <a:endParaRPr lang="nl-BE" sz="1400" i="1" kern="1200" dirty="0">
                        <a:solidFill>
                          <a:schemeClr val="dk1"/>
                        </a:solidFill>
                        <a:latin typeface="+mn-lt"/>
                        <a:ea typeface="+mn-ea"/>
                        <a:cs typeface="+mn-cs"/>
                      </a:endParaRPr>
                    </a:p>
                  </a:txBody>
                  <a:tcPr/>
                </a:tc>
                <a:tc>
                  <a:txBody>
                    <a:bodyPr/>
                    <a:lstStyle/>
                    <a:p>
                      <a:pPr marL="0" algn="l" defTabSz="914400" rtl="0" eaLnBrk="1" latinLnBrk="0" hangingPunct="1"/>
                      <a:r>
                        <a:rPr lang="nl-BE" sz="1400" kern="1200" dirty="0" err="1" smtClean="0">
                          <a:solidFill>
                            <a:schemeClr val="dk1"/>
                          </a:solidFill>
                          <a:latin typeface="+mn-lt"/>
                          <a:ea typeface="+mn-ea"/>
                          <a:cs typeface="+mn-cs"/>
                        </a:rPr>
                        <a:t>LBE</a:t>
                      </a:r>
                      <a:endParaRPr lang="nl-BE" sz="1400" kern="1200" dirty="0">
                        <a:solidFill>
                          <a:schemeClr val="dk1"/>
                        </a:solidFill>
                        <a:latin typeface="+mn-lt"/>
                        <a:ea typeface="+mn-ea"/>
                        <a:cs typeface="+mn-cs"/>
                      </a:endParaRPr>
                    </a:p>
                  </a:txBody>
                  <a:tcPr/>
                </a:tc>
                <a:extLst>
                  <a:ext uri="{0D108BD9-81ED-4DB2-BD59-A6C34878D82A}">
                    <a16:rowId xmlns="" xmlns:a16="http://schemas.microsoft.com/office/drawing/2014/main" val="10004"/>
                  </a:ext>
                </a:extLst>
              </a:tr>
            </a:tbl>
          </a:graphicData>
        </a:graphic>
      </p:graphicFrame>
      <p:graphicFrame>
        <p:nvGraphicFramePr>
          <p:cNvPr id="41" name="Table 40"/>
          <p:cNvGraphicFramePr>
            <a:graphicFrameLocks noGrp="1"/>
          </p:cNvGraphicFramePr>
          <p:nvPr>
            <p:extLst>
              <p:ext uri="{D42A27DB-BD31-4B8C-83A1-F6EECF244321}">
                <p14:modId xmlns:p14="http://schemas.microsoft.com/office/powerpoint/2010/main" val="2604778328"/>
              </p:ext>
            </p:extLst>
          </p:nvPr>
        </p:nvGraphicFramePr>
        <p:xfrm>
          <a:off x="6672189" y="1958654"/>
          <a:ext cx="2651459" cy="1219200"/>
        </p:xfrm>
        <a:graphic>
          <a:graphicData uri="http://schemas.openxmlformats.org/drawingml/2006/table">
            <a:tbl>
              <a:tblPr firstRow="1" bandRow="1">
                <a:effectLst>
                  <a:outerShdw blurRad="50800" dist="38100" dir="8100000" algn="tr" rotWithShape="0">
                    <a:prstClr val="black">
                      <a:alpha val="40000"/>
                    </a:prstClr>
                  </a:outerShdw>
                </a:effectLst>
                <a:tableStyleId>{21E4AEA4-8DFA-4A89-87EB-49C32662AFE0}</a:tableStyleId>
              </a:tblPr>
              <a:tblGrid>
                <a:gridCol w="1302719">
                  <a:extLst>
                    <a:ext uri="{9D8B030D-6E8A-4147-A177-3AD203B41FA5}">
                      <a16:colId xmlns="" xmlns:a16="http://schemas.microsoft.com/office/drawing/2014/main" val="20000"/>
                    </a:ext>
                  </a:extLst>
                </a:gridCol>
                <a:gridCol w="1348740">
                  <a:extLst>
                    <a:ext uri="{9D8B030D-6E8A-4147-A177-3AD203B41FA5}">
                      <a16:colId xmlns="" xmlns:a16="http://schemas.microsoft.com/office/drawing/2014/main" val="20001"/>
                    </a:ext>
                  </a:extLst>
                </a:gridCol>
              </a:tblGrid>
              <a:tr h="221471">
                <a:tc gridSpan="2">
                  <a:txBody>
                    <a:bodyPr/>
                    <a:lstStyle/>
                    <a:p>
                      <a:pPr algn="ctr"/>
                      <a:r>
                        <a:rPr lang="nl-BE" sz="1400" baseline="0" dirty="0" smtClean="0"/>
                        <a:t>Target</a:t>
                      </a:r>
                      <a:endParaRPr lang="nl-BE" sz="1400" dirty="0"/>
                    </a:p>
                  </a:txBody>
                  <a:tcPr/>
                </a:tc>
                <a:tc hMerge="1">
                  <a:txBody>
                    <a:bodyPr/>
                    <a:lstStyle/>
                    <a:p>
                      <a:endParaRPr lang="nl-BE" dirty="0"/>
                    </a:p>
                  </a:txBody>
                  <a:tcPr/>
                </a:tc>
                <a:extLst>
                  <a:ext uri="{0D108BD9-81ED-4DB2-BD59-A6C34878D82A}">
                    <a16:rowId xmlns="" xmlns:a16="http://schemas.microsoft.com/office/drawing/2014/main" val="10000"/>
                  </a:ext>
                </a:extLst>
              </a:tr>
              <a:tr h="221471">
                <a:tc>
                  <a:txBody>
                    <a:bodyPr/>
                    <a:lstStyle/>
                    <a:p>
                      <a:r>
                        <a:rPr lang="en-US" sz="1400" i="1" dirty="0" smtClean="0"/>
                        <a:t>main reaction</a:t>
                      </a:r>
                      <a:endParaRPr lang="nl-BE" sz="1400" i="1" dirty="0"/>
                    </a:p>
                  </a:txBody>
                  <a:tcPr/>
                </a:tc>
                <a:tc>
                  <a:txBody>
                    <a:bodyPr/>
                    <a:lstStyle/>
                    <a:p>
                      <a:r>
                        <a:rPr lang="it-IT" sz="1400" dirty="0" smtClean="0"/>
                        <a:t>spallation</a:t>
                      </a:r>
                      <a:endParaRPr lang="nl-BE" sz="1400" dirty="0"/>
                    </a:p>
                  </a:txBody>
                  <a:tcPr/>
                </a:tc>
                <a:extLst>
                  <a:ext uri="{0D108BD9-81ED-4DB2-BD59-A6C34878D82A}">
                    <a16:rowId xmlns="" xmlns:a16="http://schemas.microsoft.com/office/drawing/2014/main" val="10001"/>
                  </a:ext>
                </a:extLst>
              </a:tr>
              <a:tr h="221471">
                <a:tc>
                  <a:txBody>
                    <a:bodyPr/>
                    <a:lstStyle/>
                    <a:p>
                      <a:r>
                        <a:rPr lang="nl-BE" sz="1400" i="1" dirty="0" smtClean="0"/>
                        <a:t>output</a:t>
                      </a:r>
                      <a:endParaRPr lang="nl-BE" sz="1400" i="1" baseline="-25000" dirty="0"/>
                    </a:p>
                  </a:txBody>
                  <a:tcPr/>
                </a:tc>
                <a:tc>
                  <a:txBody>
                    <a:bodyPr/>
                    <a:lstStyle/>
                    <a:p>
                      <a:r>
                        <a:rPr lang="nl-BE" sz="1400" dirty="0" smtClean="0"/>
                        <a:t>2·10</a:t>
                      </a:r>
                      <a:r>
                        <a:rPr lang="nl-BE" sz="1400" baseline="30000" dirty="0" smtClean="0"/>
                        <a:t>17</a:t>
                      </a:r>
                      <a:r>
                        <a:rPr lang="nl-BE" sz="1400" dirty="0" smtClean="0"/>
                        <a:t> n/s</a:t>
                      </a:r>
                      <a:endParaRPr lang="nl-BE" sz="1400" dirty="0"/>
                    </a:p>
                  </a:txBody>
                  <a:tcPr/>
                </a:tc>
                <a:extLst>
                  <a:ext uri="{0D108BD9-81ED-4DB2-BD59-A6C34878D82A}">
                    <a16:rowId xmlns="" xmlns:a16="http://schemas.microsoft.com/office/drawing/2014/main" val="10002"/>
                  </a:ext>
                </a:extLst>
              </a:tr>
              <a:tr h="221471">
                <a:tc>
                  <a:txBody>
                    <a:bodyPr/>
                    <a:lstStyle/>
                    <a:p>
                      <a:r>
                        <a:rPr lang="en-US" sz="1400" i="1" dirty="0" smtClean="0"/>
                        <a:t>material</a:t>
                      </a:r>
                      <a:endParaRPr lang="nl-BE" sz="1400" i="1" dirty="0"/>
                    </a:p>
                  </a:txBody>
                  <a:tcPr/>
                </a:tc>
                <a:tc>
                  <a:txBody>
                    <a:bodyPr/>
                    <a:lstStyle/>
                    <a:p>
                      <a:r>
                        <a:rPr lang="it-IT" sz="1400" dirty="0" smtClean="0"/>
                        <a:t>LBE (coolant)</a:t>
                      </a:r>
                      <a:endParaRPr lang="nl-BE" sz="1400" dirty="0"/>
                    </a:p>
                  </a:txBody>
                  <a:tcPr/>
                </a:tc>
                <a:extLst>
                  <a:ext uri="{0D108BD9-81ED-4DB2-BD59-A6C34878D82A}">
                    <a16:rowId xmlns="" xmlns:a16="http://schemas.microsoft.com/office/drawing/2014/main" val="10003"/>
                  </a:ext>
                </a:extLst>
              </a:tr>
            </a:tbl>
          </a:graphicData>
        </a:graphic>
      </p:graphicFrame>
      <p:cxnSp>
        <p:nvCxnSpPr>
          <p:cNvPr id="42" name="Straight Arrow Connector 41"/>
          <p:cNvCxnSpPr>
            <a:stCxn id="41" idx="2"/>
          </p:cNvCxnSpPr>
          <p:nvPr/>
        </p:nvCxnSpPr>
        <p:spPr bwMode="auto">
          <a:xfrm>
            <a:off x="7997920" y="3177854"/>
            <a:ext cx="1178063" cy="2411386"/>
          </a:xfrm>
          <a:prstGeom prst="straightConnector1">
            <a:avLst/>
          </a:prstGeom>
          <a:solidFill>
            <a:schemeClr val="accent1"/>
          </a:solidFill>
          <a:ln w="19050" cap="flat" cmpd="sng" algn="ctr">
            <a:solidFill>
              <a:schemeClr val="accent1">
                <a:lumMod val="20000"/>
                <a:lumOff val="80000"/>
              </a:schemeClr>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783541150"/>
      </p:ext>
    </p:extLst>
  </p:cSld>
  <p:clrMapOvr>
    <a:masterClrMapping/>
  </p:clrMapOvr>
  <p:transition spd="slow">
    <p:push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nl-BE" dirty="0" smtClean="0"/>
              <a:t>Heavy metal lab -  R&amp;D</a:t>
            </a:r>
            <a:endParaRPr lang="nl-BE" dirty="0"/>
          </a:p>
        </p:txBody>
      </p:sp>
      <p:pic>
        <p:nvPicPr>
          <p:cNvPr id="2" name="Content Placeholder 1"/>
          <p:cNvPicPr>
            <a:picLocks noGrp="1" noChangeAspect="1"/>
          </p:cNvPicPr>
          <p:nvPr>
            <p:ph idx="1"/>
          </p:nvPr>
        </p:nvPicPr>
        <p:blipFill rotWithShape="1">
          <a:blip r:embed="rId2">
            <a:extLst>
              <a:ext uri="{28A0092B-C50C-407E-A947-70E740481C1C}">
                <a14:useLocalDpi xmlns:a14="http://schemas.microsoft.com/office/drawing/2010/main" val="0"/>
              </a:ext>
            </a:extLst>
          </a:blip>
          <a:srcRect l="6333" t="3524" r="7978" b="2738"/>
          <a:stretch/>
        </p:blipFill>
        <p:spPr>
          <a:xfrm>
            <a:off x="381001" y="1267031"/>
            <a:ext cx="9144000" cy="4949141"/>
          </a:xfrm>
        </p:spPr>
      </p:pic>
      <p:sp>
        <p:nvSpPr>
          <p:cNvPr id="3" name="Down Arrow 2"/>
          <p:cNvSpPr/>
          <p:nvPr/>
        </p:nvSpPr>
        <p:spPr bwMode="auto">
          <a:xfrm>
            <a:off x="1757916" y="1775645"/>
            <a:ext cx="180754" cy="499730"/>
          </a:xfrm>
          <a:prstGeom prst="downArrow">
            <a:avLst/>
          </a:prstGeom>
          <a:ln>
            <a:headEnd type="none" w="med" len="med"/>
            <a:tailEnd type="none" w="med" len="med"/>
          </a:ln>
          <a:extLst/>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nl-BE" sz="1400">
              <a:solidFill>
                <a:schemeClr val="tx1"/>
              </a:solidFill>
              <a:latin typeface="Arial" charset="0"/>
            </a:endParaRPr>
          </a:p>
        </p:txBody>
      </p:sp>
      <p:sp>
        <p:nvSpPr>
          <p:cNvPr id="16" name="Rounded Rectangle 15"/>
          <p:cNvSpPr/>
          <p:nvPr/>
        </p:nvSpPr>
        <p:spPr bwMode="auto">
          <a:xfrm>
            <a:off x="1114649" y="1382236"/>
            <a:ext cx="1477925" cy="614924"/>
          </a:xfrm>
          <a:prstGeom prst="roundRect">
            <a:avLst/>
          </a:prstGeom>
          <a:ln>
            <a:headEnd type="none" w="med" len="med"/>
            <a:tailEnd type="none" w="med" len="med"/>
          </a:ln>
          <a:extLst/>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algn="ctr" defTabSz="914400" eaLnBrk="0" fontAlgn="base" hangingPunct="0">
              <a:spcBef>
                <a:spcPct val="0"/>
              </a:spcBef>
              <a:spcAft>
                <a:spcPct val="0"/>
              </a:spcAft>
            </a:pPr>
            <a:r>
              <a:rPr lang="nl-BE" sz="1600" dirty="0">
                <a:solidFill>
                  <a:schemeClr val="bg2"/>
                </a:solidFill>
                <a:latin typeface="Arial" charset="0"/>
              </a:rPr>
              <a:t>contaminant </a:t>
            </a:r>
            <a:r>
              <a:rPr lang="nl-BE" sz="1600" dirty="0" err="1">
                <a:solidFill>
                  <a:schemeClr val="bg2"/>
                </a:solidFill>
                <a:latin typeface="Arial" charset="0"/>
              </a:rPr>
              <a:t>evaporation</a:t>
            </a:r>
            <a:endParaRPr lang="nl-BE" sz="1600" dirty="0">
              <a:solidFill>
                <a:schemeClr val="bg2"/>
              </a:solidFill>
              <a:latin typeface="Arial" charset="0"/>
            </a:endParaRPr>
          </a:p>
        </p:txBody>
      </p:sp>
      <p:sp>
        <p:nvSpPr>
          <p:cNvPr id="17" name="Down Arrow 16"/>
          <p:cNvSpPr/>
          <p:nvPr/>
        </p:nvSpPr>
        <p:spPr bwMode="auto">
          <a:xfrm>
            <a:off x="4313267" y="2314804"/>
            <a:ext cx="180754" cy="499730"/>
          </a:xfrm>
          <a:prstGeom prst="downArrow">
            <a:avLst/>
          </a:prstGeom>
          <a:ln>
            <a:headEnd type="none" w="med" len="med"/>
            <a:tailEnd type="none" w="med" len="med"/>
          </a:ln>
          <a:extLst/>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nl-BE" sz="1400">
              <a:solidFill>
                <a:schemeClr val="tx1"/>
              </a:solidFill>
              <a:latin typeface="Arial" charset="0"/>
            </a:endParaRPr>
          </a:p>
        </p:txBody>
      </p:sp>
      <p:sp>
        <p:nvSpPr>
          <p:cNvPr id="18" name="Rounded Rectangle 17"/>
          <p:cNvSpPr/>
          <p:nvPr/>
        </p:nvSpPr>
        <p:spPr bwMode="auto">
          <a:xfrm>
            <a:off x="3836585" y="1690366"/>
            <a:ext cx="1148310" cy="613595"/>
          </a:xfrm>
          <a:prstGeom prst="roundRect">
            <a:avLst/>
          </a:prstGeom>
          <a:ln>
            <a:headEnd type="none" w="med" len="med"/>
            <a:tailEnd type="none" w="med" len="med"/>
          </a:ln>
          <a:extLst/>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algn="ctr" defTabSz="914400" eaLnBrk="0" fontAlgn="base" hangingPunct="0">
              <a:spcBef>
                <a:spcPct val="0"/>
              </a:spcBef>
              <a:spcAft>
                <a:spcPct val="0"/>
              </a:spcAft>
            </a:pPr>
            <a:r>
              <a:rPr lang="nl-BE" sz="1600" dirty="0" err="1">
                <a:solidFill>
                  <a:schemeClr val="bg2"/>
                </a:solidFill>
                <a:latin typeface="Arial" charset="0"/>
              </a:rPr>
              <a:t>oxygen</a:t>
            </a:r>
            <a:r>
              <a:rPr lang="nl-BE" sz="1600" dirty="0">
                <a:solidFill>
                  <a:schemeClr val="bg2"/>
                </a:solidFill>
                <a:latin typeface="Arial" charset="0"/>
              </a:rPr>
              <a:t> </a:t>
            </a:r>
          </a:p>
          <a:p>
            <a:pPr algn="ctr" defTabSz="914400" eaLnBrk="0" fontAlgn="base" hangingPunct="0">
              <a:spcBef>
                <a:spcPct val="0"/>
              </a:spcBef>
              <a:spcAft>
                <a:spcPct val="0"/>
              </a:spcAft>
            </a:pPr>
            <a:r>
              <a:rPr lang="nl-BE" sz="1600" dirty="0" err="1">
                <a:solidFill>
                  <a:schemeClr val="bg2"/>
                </a:solidFill>
                <a:latin typeface="Arial" charset="0"/>
              </a:rPr>
              <a:t>chemistry</a:t>
            </a:r>
            <a:endParaRPr lang="nl-BE" sz="1600" dirty="0">
              <a:solidFill>
                <a:schemeClr val="bg2"/>
              </a:solidFill>
              <a:latin typeface="Arial" charset="0"/>
            </a:endParaRPr>
          </a:p>
        </p:txBody>
      </p:sp>
      <p:sp>
        <p:nvSpPr>
          <p:cNvPr id="20" name="Down Arrow 19"/>
          <p:cNvSpPr/>
          <p:nvPr/>
        </p:nvSpPr>
        <p:spPr bwMode="auto">
          <a:xfrm>
            <a:off x="5544971" y="2045923"/>
            <a:ext cx="180754" cy="783685"/>
          </a:xfrm>
          <a:prstGeom prst="downArrow">
            <a:avLst/>
          </a:prstGeom>
          <a:ln>
            <a:headEnd type="none" w="med" len="med"/>
            <a:tailEnd type="none" w="med" len="med"/>
          </a:ln>
          <a:extLst/>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nl-BE" sz="1400">
              <a:solidFill>
                <a:schemeClr val="tx1"/>
              </a:solidFill>
              <a:latin typeface="Arial" charset="0"/>
            </a:endParaRPr>
          </a:p>
        </p:txBody>
      </p:sp>
      <p:sp>
        <p:nvSpPr>
          <p:cNvPr id="21" name="Rounded Rectangle 20"/>
          <p:cNvSpPr/>
          <p:nvPr/>
        </p:nvSpPr>
        <p:spPr bwMode="auto">
          <a:xfrm>
            <a:off x="4949547" y="1382236"/>
            <a:ext cx="1360978" cy="871642"/>
          </a:xfrm>
          <a:prstGeom prst="roundRect">
            <a:avLst/>
          </a:prstGeom>
          <a:ln>
            <a:headEnd type="none" w="med" len="med"/>
            <a:tailEnd type="none" w="med" len="med"/>
          </a:ln>
          <a:extLst/>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algn="ctr" defTabSz="914400" eaLnBrk="0" fontAlgn="base" hangingPunct="0">
              <a:spcBef>
                <a:spcPct val="0"/>
              </a:spcBef>
              <a:spcAft>
                <a:spcPct val="0"/>
              </a:spcAft>
            </a:pPr>
            <a:r>
              <a:rPr lang="nl-BE" sz="1600" dirty="0" err="1">
                <a:solidFill>
                  <a:schemeClr val="bg2"/>
                </a:solidFill>
                <a:latin typeface="Arial" charset="0"/>
              </a:rPr>
              <a:t>mercury</a:t>
            </a:r>
            <a:endParaRPr lang="nl-BE" sz="1600" dirty="0">
              <a:solidFill>
                <a:schemeClr val="bg2"/>
              </a:solidFill>
              <a:latin typeface="Arial" charset="0"/>
            </a:endParaRPr>
          </a:p>
          <a:p>
            <a:pPr algn="ctr" defTabSz="914400" eaLnBrk="0" fontAlgn="base" hangingPunct="0">
              <a:spcBef>
                <a:spcPct val="0"/>
              </a:spcBef>
              <a:spcAft>
                <a:spcPct val="0"/>
              </a:spcAft>
            </a:pPr>
            <a:r>
              <a:rPr lang="nl-BE" sz="1600" dirty="0" err="1">
                <a:solidFill>
                  <a:schemeClr val="bg2"/>
                </a:solidFill>
                <a:latin typeface="Arial" charset="0"/>
              </a:rPr>
              <a:t>evaporation</a:t>
            </a:r>
            <a:r>
              <a:rPr lang="nl-BE" sz="1600" dirty="0">
                <a:solidFill>
                  <a:schemeClr val="bg2"/>
                </a:solidFill>
                <a:latin typeface="Arial" charset="0"/>
              </a:rPr>
              <a:t> &amp; </a:t>
            </a:r>
            <a:r>
              <a:rPr lang="nl-BE" sz="1600" dirty="0" err="1">
                <a:solidFill>
                  <a:schemeClr val="bg2"/>
                </a:solidFill>
                <a:latin typeface="Arial" charset="0"/>
              </a:rPr>
              <a:t>capture</a:t>
            </a:r>
            <a:endParaRPr lang="nl-BE" sz="1600" dirty="0">
              <a:solidFill>
                <a:schemeClr val="bg2"/>
              </a:solidFill>
              <a:latin typeface="Arial" charset="0"/>
            </a:endParaRPr>
          </a:p>
        </p:txBody>
      </p:sp>
      <p:sp>
        <p:nvSpPr>
          <p:cNvPr id="22" name="Down Arrow 21"/>
          <p:cNvSpPr/>
          <p:nvPr/>
        </p:nvSpPr>
        <p:spPr bwMode="auto">
          <a:xfrm>
            <a:off x="6636579" y="2560676"/>
            <a:ext cx="180754" cy="499730"/>
          </a:xfrm>
          <a:prstGeom prst="downArrow">
            <a:avLst/>
          </a:prstGeom>
          <a:ln>
            <a:headEnd type="none" w="med" len="med"/>
            <a:tailEnd type="none" w="med" len="med"/>
          </a:ln>
          <a:extLst/>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nl-BE" sz="1400">
              <a:solidFill>
                <a:schemeClr val="tx1"/>
              </a:solidFill>
              <a:latin typeface="Arial" charset="0"/>
            </a:endParaRPr>
          </a:p>
        </p:txBody>
      </p:sp>
      <p:sp>
        <p:nvSpPr>
          <p:cNvPr id="23" name="Rounded Rectangle 22"/>
          <p:cNvSpPr/>
          <p:nvPr/>
        </p:nvSpPr>
        <p:spPr bwMode="auto">
          <a:xfrm>
            <a:off x="6234309" y="1947096"/>
            <a:ext cx="971107" cy="613595"/>
          </a:xfrm>
          <a:prstGeom prst="roundRect">
            <a:avLst/>
          </a:prstGeom>
          <a:ln>
            <a:headEnd type="none" w="med" len="med"/>
            <a:tailEnd type="none" w="med" len="med"/>
          </a:ln>
          <a:extLst/>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algn="ctr" defTabSz="914400" eaLnBrk="0" fontAlgn="base" hangingPunct="0">
              <a:spcBef>
                <a:spcPct val="0"/>
              </a:spcBef>
              <a:spcAft>
                <a:spcPct val="0"/>
              </a:spcAft>
            </a:pPr>
            <a:r>
              <a:rPr lang="nl-BE" sz="1600" dirty="0" err="1">
                <a:solidFill>
                  <a:schemeClr val="bg2"/>
                </a:solidFill>
                <a:latin typeface="Arial" charset="0"/>
              </a:rPr>
              <a:t>oxygen</a:t>
            </a:r>
            <a:r>
              <a:rPr lang="nl-BE" sz="1600" dirty="0">
                <a:solidFill>
                  <a:schemeClr val="bg2"/>
                </a:solidFill>
                <a:latin typeface="Arial" charset="0"/>
              </a:rPr>
              <a:t> sensors</a:t>
            </a:r>
          </a:p>
        </p:txBody>
      </p:sp>
      <p:sp>
        <p:nvSpPr>
          <p:cNvPr id="24" name="Down Arrow 23"/>
          <p:cNvSpPr/>
          <p:nvPr/>
        </p:nvSpPr>
        <p:spPr bwMode="auto">
          <a:xfrm>
            <a:off x="7657396" y="2610755"/>
            <a:ext cx="180754" cy="499730"/>
          </a:xfrm>
          <a:prstGeom prst="downArrow">
            <a:avLst/>
          </a:prstGeom>
          <a:ln>
            <a:headEnd type="none" w="med" len="med"/>
            <a:tailEnd type="none" w="med" len="med"/>
          </a:ln>
          <a:extLst/>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nl-BE" sz="1400">
              <a:solidFill>
                <a:schemeClr val="tx1"/>
              </a:solidFill>
              <a:latin typeface="Arial" charset="0"/>
            </a:endParaRPr>
          </a:p>
        </p:txBody>
      </p:sp>
      <p:sp>
        <p:nvSpPr>
          <p:cNvPr id="25" name="Rounded Rectangle 24"/>
          <p:cNvSpPr/>
          <p:nvPr/>
        </p:nvSpPr>
        <p:spPr bwMode="auto">
          <a:xfrm>
            <a:off x="7255125" y="1997175"/>
            <a:ext cx="971107" cy="613595"/>
          </a:xfrm>
          <a:prstGeom prst="roundRect">
            <a:avLst/>
          </a:prstGeom>
          <a:ln>
            <a:headEnd type="none" w="med" len="med"/>
            <a:tailEnd type="none" w="med" len="med"/>
          </a:ln>
          <a:extLst/>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algn="ctr" defTabSz="914400" eaLnBrk="0" fontAlgn="base" hangingPunct="0">
              <a:spcBef>
                <a:spcPct val="0"/>
              </a:spcBef>
              <a:spcAft>
                <a:spcPct val="0"/>
              </a:spcAft>
            </a:pPr>
            <a:r>
              <a:rPr lang="nl-BE" sz="1600" dirty="0" err="1">
                <a:solidFill>
                  <a:schemeClr val="bg2"/>
                </a:solidFill>
                <a:latin typeface="Arial" charset="0"/>
              </a:rPr>
              <a:t>oxygen</a:t>
            </a:r>
            <a:r>
              <a:rPr lang="nl-BE" sz="1600" dirty="0">
                <a:solidFill>
                  <a:schemeClr val="bg2"/>
                </a:solidFill>
                <a:latin typeface="Arial" charset="0"/>
              </a:rPr>
              <a:t> control</a:t>
            </a:r>
          </a:p>
        </p:txBody>
      </p:sp>
    </p:spTree>
    <p:extLst>
      <p:ext uri="{BB962C8B-B14F-4D97-AF65-F5344CB8AC3E}">
        <p14:creationId xmlns:p14="http://schemas.microsoft.com/office/powerpoint/2010/main" val="24008916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582" y="3000969"/>
            <a:ext cx="7859408" cy="3344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5" name="Rectangle 6"/>
          <p:cNvSpPr>
            <a:spLocks noGrp="1" noChangeArrowheads="1"/>
          </p:cNvSpPr>
          <p:nvPr>
            <p:ph idx="1"/>
          </p:nvPr>
        </p:nvSpPr>
        <p:spPr>
          <a:xfrm>
            <a:off x="646816" y="1148317"/>
            <a:ext cx="8573386" cy="5092126"/>
          </a:xfrm>
          <a:prstGeom prst="rect">
            <a:avLst/>
          </a:prstGeom>
        </p:spPr>
        <p:txBody>
          <a:bodyPr>
            <a:normAutofit/>
          </a:bodyPr>
          <a:lstStyle/>
          <a:p>
            <a:pPr marL="355600" lvl="1" indent="-355600">
              <a:buFont typeface="Wingdings" pitchFamily="2" charset="2"/>
              <a:buChar char="Ø"/>
            </a:pPr>
            <a:r>
              <a:rPr lang="en-GB" sz="2000" dirty="0"/>
              <a:t>over 10000 h of experiment time, 100</a:t>
            </a:r>
            <a:r>
              <a:rPr lang="en-GB" sz="2000" baseline="30000" dirty="0"/>
              <a:t>.</a:t>
            </a:r>
            <a:r>
              <a:rPr lang="en-GB" sz="2000" dirty="0"/>
              <a:t>10</a:t>
            </a:r>
            <a:r>
              <a:rPr lang="en-GB" sz="2000" baseline="30000" dirty="0"/>
              <a:t>6</a:t>
            </a:r>
            <a:r>
              <a:rPr lang="en-GB" sz="2000" dirty="0"/>
              <a:t> kg LBE circulated</a:t>
            </a:r>
          </a:p>
          <a:p>
            <a:pPr marL="355600" indent="-355600">
              <a:buNone/>
            </a:pPr>
            <a:r>
              <a:rPr lang="en-GB" sz="2000" dirty="0" smtClean="0"/>
              <a:t>	pilot-scale demonstration of </a:t>
            </a:r>
            <a:r>
              <a:rPr lang="en-GB" sz="2000" dirty="0"/>
              <a:t>oxygen control </a:t>
            </a:r>
            <a:r>
              <a:rPr lang="en-GB" sz="2000" dirty="0" smtClean="0"/>
              <a:t>technologies: 	</a:t>
            </a:r>
          </a:p>
          <a:p>
            <a:pPr marL="355600" indent="-355600">
              <a:buNone/>
            </a:pPr>
            <a:r>
              <a:rPr lang="en-GB" sz="2000" dirty="0" smtClean="0"/>
              <a:t>	</a:t>
            </a:r>
          </a:p>
          <a:p>
            <a:pPr>
              <a:buFont typeface="Wingdings" pitchFamily="2" charset="2"/>
              <a:buChar char="Ø"/>
            </a:pPr>
            <a:r>
              <a:rPr lang="en-GB" sz="2000" dirty="0" smtClean="0"/>
              <a:t>accurate &amp; stable oxygen control of 7000 kg of </a:t>
            </a:r>
            <a:r>
              <a:rPr lang="en-GB" sz="2000" dirty="0" err="1" smtClean="0"/>
              <a:t>LBE</a:t>
            </a:r>
            <a:endParaRPr lang="en-GB" sz="2000" dirty="0"/>
          </a:p>
        </p:txBody>
      </p:sp>
      <p:sp>
        <p:nvSpPr>
          <p:cNvPr id="13314" name="Rectangle 2"/>
          <p:cNvSpPr>
            <a:spLocks noGrp="1" noChangeArrowheads="1"/>
          </p:cNvSpPr>
          <p:nvPr>
            <p:ph type="title"/>
          </p:nvPr>
        </p:nvSpPr>
        <p:spPr>
          <a:xfrm>
            <a:off x="755075" y="355409"/>
            <a:ext cx="8579821" cy="714375"/>
          </a:xfrm>
          <a:prstGeom prst="rect">
            <a:avLst/>
          </a:prstGeom>
        </p:spPr>
        <p:txBody>
          <a:bodyPr/>
          <a:lstStyle/>
          <a:p>
            <a:r>
              <a:rPr lang="en-GB" dirty="0" smtClean="0"/>
              <a:t>MEXICO </a:t>
            </a:r>
            <a:r>
              <a:rPr lang="en-GB" dirty="0"/>
              <a:t>LBE </a:t>
            </a:r>
            <a:r>
              <a:rPr lang="en-GB" dirty="0" smtClean="0"/>
              <a:t>loop </a:t>
            </a:r>
            <a:endParaRPr lang="en-US" dirty="0" smtClean="0"/>
          </a:p>
        </p:txBody>
      </p:sp>
      <p:cxnSp>
        <p:nvCxnSpPr>
          <p:cNvPr id="4" name="Straight Arrow Connector 3"/>
          <p:cNvCxnSpPr/>
          <p:nvPr/>
        </p:nvCxnSpPr>
        <p:spPr bwMode="auto">
          <a:xfrm>
            <a:off x="2389930" y="3795562"/>
            <a:ext cx="2736318" cy="0"/>
          </a:xfrm>
          <a:prstGeom prst="straightConnector1">
            <a:avLst/>
          </a:prstGeom>
          <a:solidFill>
            <a:schemeClr val="accent1"/>
          </a:solidFill>
          <a:ln w="38100" cap="flat" cmpd="sng" algn="ctr">
            <a:solidFill>
              <a:srgbClr val="008000"/>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 name="TextBox 4"/>
          <p:cNvSpPr txBox="1"/>
          <p:nvPr/>
        </p:nvSpPr>
        <p:spPr>
          <a:xfrm>
            <a:off x="2696148" y="3440948"/>
            <a:ext cx="2064476" cy="338554"/>
          </a:xfrm>
          <a:prstGeom prst="rect">
            <a:avLst/>
          </a:prstGeom>
          <a:noFill/>
        </p:spPr>
        <p:txBody>
          <a:bodyPr wrap="none" rtlCol="0">
            <a:spAutoFit/>
          </a:bodyPr>
          <a:lstStyle/>
          <a:p>
            <a:r>
              <a:rPr lang="nl-BE" sz="1600" b="1" dirty="0" err="1">
                <a:solidFill>
                  <a:srgbClr val="008000"/>
                </a:solidFill>
                <a:latin typeface="+mj-lt"/>
              </a:rPr>
              <a:t>oxygen</a:t>
            </a:r>
            <a:r>
              <a:rPr lang="nl-BE" sz="1600" b="1" dirty="0">
                <a:solidFill>
                  <a:srgbClr val="008000"/>
                </a:solidFill>
                <a:latin typeface="+mj-lt"/>
              </a:rPr>
              <a:t> control ON </a:t>
            </a:r>
          </a:p>
        </p:txBody>
      </p:sp>
      <p:cxnSp>
        <p:nvCxnSpPr>
          <p:cNvPr id="8" name="Straight Connector 7"/>
          <p:cNvCxnSpPr/>
          <p:nvPr/>
        </p:nvCxnSpPr>
        <p:spPr bwMode="auto">
          <a:xfrm>
            <a:off x="2389930" y="3474401"/>
            <a:ext cx="0" cy="2171264"/>
          </a:xfrm>
          <a:prstGeom prst="line">
            <a:avLst/>
          </a:prstGeom>
          <a:solidFill>
            <a:schemeClr val="accent1"/>
          </a:solidFill>
          <a:ln w="19050" cap="flat" cmpd="sng" algn="ctr">
            <a:solidFill>
              <a:srgbClr val="008000"/>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Straight Connector 18"/>
          <p:cNvCxnSpPr/>
          <p:nvPr/>
        </p:nvCxnSpPr>
        <p:spPr bwMode="auto">
          <a:xfrm>
            <a:off x="2389930" y="5255659"/>
            <a:ext cx="617586" cy="0"/>
          </a:xfrm>
          <a:prstGeom prst="line">
            <a:avLst/>
          </a:prstGeom>
          <a:solidFill>
            <a:schemeClr val="accent1"/>
          </a:solidFill>
          <a:ln w="19050" cap="flat" cmpd="sng" algn="ctr">
            <a:solidFill>
              <a:srgbClr val="008000">
                <a:alpha val="50196"/>
              </a:srgbClr>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Straight Connector 23"/>
          <p:cNvCxnSpPr/>
          <p:nvPr/>
        </p:nvCxnSpPr>
        <p:spPr bwMode="auto">
          <a:xfrm>
            <a:off x="2997991" y="4649369"/>
            <a:ext cx="0" cy="606305"/>
          </a:xfrm>
          <a:prstGeom prst="line">
            <a:avLst/>
          </a:prstGeom>
          <a:solidFill>
            <a:schemeClr val="accent1"/>
          </a:solidFill>
          <a:ln w="19050" cap="flat" cmpd="sng" algn="ctr">
            <a:solidFill>
              <a:srgbClr val="008000">
                <a:alpha val="50196"/>
              </a:srgbClr>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Straight Connector 26"/>
          <p:cNvCxnSpPr/>
          <p:nvPr/>
        </p:nvCxnSpPr>
        <p:spPr bwMode="auto">
          <a:xfrm>
            <a:off x="2994818" y="4634641"/>
            <a:ext cx="766182" cy="0"/>
          </a:xfrm>
          <a:prstGeom prst="line">
            <a:avLst/>
          </a:prstGeom>
          <a:solidFill>
            <a:schemeClr val="accent1"/>
          </a:solidFill>
          <a:ln w="19050" cap="flat" cmpd="sng" algn="ctr">
            <a:solidFill>
              <a:srgbClr val="008000">
                <a:alpha val="50196"/>
              </a:srgbClr>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Straight Connector 28"/>
          <p:cNvCxnSpPr/>
          <p:nvPr/>
        </p:nvCxnSpPr>
        <p:spPr bwMode="auto">
          <a:xfrm>
            <a:off x="3745123" y="4270262"/>
            <a:ext cx="0" cy="385457"/>
          </a:xfrm>
          <a:prstGeom prst="line">
            <a:avLst/>
          </a:prstGeom>
          <a:solidFill>
            <a:schemeClr val="accent1"/>
          </a:solidFill>
          <a:ln w="19050" cap="flat" cmpd="sng" algn="ctr">
            <a:solidFill>
              <a:srgbClr val="008000">
                <a:alpha val="50196"/>
              </a:srgbClr>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Straight Connector 30"/>
          <p:cNvCxnSpPr/>
          <p:nvPr/>
        </p:nvCxnSpPr>
        <p:spPr bwMode="auto">
          <a:xfrm>
            <a:off x="3745122" y="4263181"/>
            <a:ext cx="584201" cy="7081"/>
          </a:xfrm>
          <a:prstGeom prst="line">
            <a:avLst/>
          </a:prstGeom>
          <a:solidFill>
            <a:schemeClr val="accent1"/>
          </a:solidFill>
          <a:ln w="19050" cap="flat" cmpd="sng" algn="ctr">
            <a:solidFill>
              <a:srgbClr val="008000">
                <a:alpha val="50196"/>
              </a:srgbClr>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Straight Connector 33"/>
          <p:cNvCxnSpPr/>
          <p:nvPr/>
        </p:nvCxnSpPr>
        <p:spPr bwMode="auto">
          <a:xfrm>
            <a:off x="4329323" y="3991641"/>
            <a:ext cx="0" cy="286934"/>
          </a:xfrm>
          <a:prstGeom prst="line">
            <a:avLst/>
          </a:prstGeom>
          <a:solidFill>
            <a:schemeClr val="accent1"/>
          </a:solidFill>
          <a:ln w="19050" cap="flat" cmpd="sng" algn="ctr">
            <a:solidFill>
              <a:srgbClr val="008000">
                <a:alpha val="50196"/>
              </a:srgbClr>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 name="Straight Connector 35"/>
          <p:cNvCxnSpPr/>
          <p:nvPr/>
        </p:nvCxnSpPr>
        <p:spPr bwMode="auto">
          <a:xfrm>
            <a:off x="4324561" y="4001236"/>
            <a:ext cx="584201" cy="7081"/>
          </a:xfrm>
          <a:prstGeom prst="line">
            <a:avLst/>
          </a:prstGeom>
          <a:solidFill>
            <a:schemeClr val="accent1"/>
          </a:solidFill>
          <a:ln w="19050" cap="flat" cmpd="sng" algn="ctr">
            <a:solidFill>
              <a:srgbClr val="008000">
                <a:alpha val="50196"/>
              </a:srgbClr>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39054" r="3623"/>
          <a:stretch/>
        </p:blipFill>
        <p:spPr>
          <a:xfrm>
            <a:off x="5966257" y="3131687"/>
            <a:ext cx="3033014" cy="2662576"/>
          </a:xfrm>
          <a:prstGeom prst="rect">
            <a:avLst/>
          </a:prstGeom>
          <a:ln>
            <a:solidFill>
              <a:schemeClr val="tx1">
                <a:lumMod val="95000"/>
                <a:lumOff val="5000"/>
              </a:schemeClr>
            </a:solidFill>
          </a:ln>
        </p:spPr>
      </p:pic>
      <p:sp>
        <p:nvSpPr>
          <p:cNvPr id="20" name="TextBox 19"/>
          <p:cNvSpPr txBox="1"/>
          <p:nvPr/>
        </p:nvSpPr>
        <p:spPr>
          <a:xfrm>
            <a:off x="5966258" y="5211572"/>
            <a:ext cx="3033017" cy="338554"/>
          </a:xfrm>
          <a:prstGeom prst="rect">
            <a:avLst/>
          </a:prstGeom>
          <a:solidFill>
            <a:schemeClr val="tx1">
              <a:lumMod val="85000"/>
              <a:lumOff val="15000"/>
              <a:alpha val="54000"/>
            </a:schemeClr>
          </a:solidFill>
        </p:spPr>
        <p:txBody>
          <a:bodyPr wrap="square" rtlCol="0" anchor="ctr">
            <a:spAutoFit/>
          </a:bodyPr>
          <a:lstStyle/>
          <a:p>
            <a:pPr algn="ctr"/>
            <a:r>
              <a:rPr lang="nl-BE" sz="1600" b="1" dirty="0">
                <a:solidFill>
                  <a:schemeClr val="bg2"/>
                </a:solidFill>
                <a:latin typeface="+mj-lt"/>
              </a:rPr>
              <a:t>MEXICO loop</a:t>
            </a:r>
          </a:p>
        </p:txBody>
      </p:sp>
    </p:spTree>
    <p:extLst>
      <p:ext uri="{BB962C8B-B14F-4D97-AF65-F5344CB8AC3E}">
        <p14:creationId xmlns:p14="http://schemas.microsoft.com/office/powerpoint/2010/main" val="29989914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smtClean="0"/>
              <a:t>RHAPTER </a:t>
            </a:r>
            <a:br>
              <a:rPr lang="en-US" smtClean="0"/>
            </a:br>
            <a:r>
              <a:rPr lang="en-US" smtClean="0"/>
              <a:t>Mechanical component tests for in-LBE robotics</a:t>
            </a:r>
            <a:endParaRPr lang="en-US" dirty="0" smtClean="0"/>
          </a:p>
        </p:txBody>
      </p:sp>
      <p:sp>
        <p:nvSpPr>
          <p:cNvPr id="13315" name="Rectangle 6"/>
          <p:cNvSpPr>
            <a:spLocks noGrp="1" noChangeArrowheads="1"/>
          </p:cNvSpPr>
          <p:nvPr>
            <p:ph idx="1"/>
          </p:nvPr>
        </p:nvSpPr>
        <p:spPr/>
        <p:txBody>
          <a:bodyPr>
            <a:normAutofit fontScale="62500" lnSpcReduction="20000"/>
          </a:bodyPr>
          <a:lstStyle/>
          <a:p>
            <a:r>
              <a:rPr lang="en-GB" smtClean="0"/>
              <a:t>Isothermal pool facility</a:t>
            </a:r>
          </a:p>
          <a:p>
            <a:r>
              <a:rPr lang="en-GB" smtClean="0"/>
              <a:t>Interchangeable test modules</a:t>
            </a:r>
          </a:p>
          <a:p>
            <a:r>
              <a:rPr lang="en-GB" smtClean="0"/>
              <a:t>Specifications</a:t>
            </a:r>
          </a:p>
          <a:p>
            <a:pPr lvl="1"/>
            <a:r>
              <a:rPr lang="en-GB" smtClean="0"/>
              <a:t>150 - 450°C</a:t>
            </a:r>
          </a:p>
          <a:p>
            <a:pPr lvl="1"/>
            <a:r>
              <a:rPr lang="en-GB" smtClean="0"/>
              <a:t>50 l LBE</a:t>
            </a:r>
          </a:p>
          <a:p>
            <a:pPr lvl="1"/>
            <a:r>
              <a:rPr lang="en-GB" smtClean="0"/>
              <a:t>Vacuum or gas cover</a:t>
            </a:r>
          </a:p>
          <a:p>
            <a:r>
              <a:rPr lang="en-GB" smtClean="0"/>
              <a:t>Drive axle and load axle</a:t>
            </a:r>
          </a:p>
          <a:p>
            <a:pPr lvl="1"/>
            <a:r>
              <a:rPr lang="en-GB" smtClean="0"/>
              <a:t>Variable torque and rotation speed</a:t>
            </a:r>
          </a:p>
          <a:p>
            <a:r>
              <a:rPr lang="en-GB" smtClean="0"/>
              <a:t>Instrumentation</a:t>
            </a:r>
          </a:p>
          <a:p>
            <a:pPr lvl="1"/>
            <a:r>
              <a:rPr lang="en-GB" smtClean="0"/>
              <a:t>Torque sensor</a:t>
            </a:r>
          </a:p>
          <a:p>
            <a:pPr lvl="1"/>
            <a:r>
              <a:rPr lang="en-GB" smtClean="0"/>
              <a:t>Position encoder</a:t>
            </a:r>
          </a:p>
          <a:p>
            <a:pPr lvl="1"/>
            <a:r>
              <a:rPr lang="en-GB" smtClean="0"/>
              <a:t>Accelerometer</a:t>
            </a:r>
          </a:p>
          <a:p>
            <a:pPr lvl="1"/>
            <a:r>
              <a:rPr lang="en-GB" smtClean="0"/>
              <a:t>Thermocouples</a:t>
            </a:r>
          </a:p>
          <a:p>
            <a:pPr lvl="1"/>
            <a:r>
              <a:rPr lang="en-GB" smtClean="0"/>
              <a:t>Pressure gauge</a:t>
            </a:r>
          </a:p>
          <a:p>
            <a:pPr lvl="2"/>
            <a:endParaRPr lang="en-GB" smtClean="0"/>
          </a:p>
          <a:p>
            <a:r>
              <a:rPr lang="en-GB" smtClean="0"/>
              <a:t>Status: in operation since September 2011</a:t>
            </a:r>
            <a:endParaRPr lang="en-GB" dirty="0"/>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1534" t="7760" r="6369" b="23421"/>
          <a:stretch/>
        </p:blipFill>
        <p:spPr>
          <a:xfrm rot="16200000">
            <a:off x="5048133" y="2055313"/>
            <a:ext cx="5021284" cy="3195326"/>
          </a:xfrm>
          <a:prstGeom prst="rect">
            <a:avLst/>
          </a:prstGeom>
        </p:spPr>
      </p:pic>
    </p:spTree>
    <p:extLst>
      <p:ext uri="{BB962C8B-B14F-4D97-AF65-F5344CB8AC3E}">
        <p14:creationId xmlns:p14="http://schemas.microsoft.com/office/powerpoint/2010/main" val="11591183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Fuel identification system</a:t>
            </a:r>
          </a:p>
        </p:txBody>
      </p:sp>
      <p:sp>
        <p:nvSpPr>
          <p:cNvPr id="3" name="Content Placeholder 2"/>
          <p:cNvSpPr>
            <a:spLocks noGrp="1"/>
          </p:cNvSpPr>
          <p:nvPr>
            <p:ph idx="1"/>
          </p:nvPr>
        </p:nvSpPr>
        <p:spPr>
          <a:xfrm>
            <a:off x="646816" y="1140697"/>
            <a:ext cx="8573386" cy="5092126"/>
          </a:xfrm>
        </p:spPr>
        <p:txBody>
          <a:bodyPr/>
          <a:lstStyle/>
          <a:p>
            <a:r>
              <a:rPr lang="en-US" sz="1800" dirty="0">
                <a:solidFill>
                  <a:srgbClr val="007DC3"/>
                </a:solidFill>
              </a:rPr>
              <a:t>Physical code </a:t>
            </a:r>
            <a:r>
              <a:rPr lang="en-US" sz="1800" dirty="0"/>
              <a:t>on fuel assemblies</a:t>
            </a:r>
          </a:p>
          <a:p>
            <a:pPr lvl="1"/>
            <a:r>
              <a:rPr lang="en-US" sz="1600" dirty="0">
                <a:solidFill>
                  <a:srgbClr val="007DC3"/>
                </a:solidFill>
              </a:rPr>
              <a:t>12 notches </a:t>
            </a:r>
            <a:r>
              <a:rPr lang="en-US" sz="1600" dirty="0"/>
              <a:t>at the entrance </a:t>
            </a:r>
            <a:r>
              <a:rPr lang="en-US" sz="1600" dirty="0">
                <a:solidFill>
                  <a:srgbClr val="007DC3"/>
                </a:solidFill>
              </a:rPr>
              <a:t>nozzle</a:t>
            </a:r>
            <a:r>
              <a:rPr lang="en-US" sz="1600" dirty="0"/>
              <a:t> of a MYRRHA </a:t>
            </a:r>
            <a:r>
              <a:rPr lang="en-US" sz="1600" dirty="0">
                <a:solidFill>
                  <a:srgbClr val="007DC3"/>
                </a:solidFill>
              </a:rPr>
              <a:t>fuel assembly</a:t>
            </a:r>
          </a:p>
          <a:p>
            <a:pPr lvl="1"/>
            <a:r>
              <a:rPr lang="en-US" sz="1600" dirty="0"/>
              <a:t>Each notch can have </a:t>
            </a:r>
            <a:r>
              <a:rPr lang="en-US" sz="1600" dirty="0">
                <a:solidFill>
                  <a:srgbClr val="007DC3"/>
                </a:solidFill>
              </a:rPr>
              <a:t>five different depths</a:t>
            </a:r>
            <a:endParaRPr lang="en-US" sz="700" dirty="0">
              <a:solidFill>
                <a:srgbClr val="007DC3"/>
              </a:solidFill>
            </a:endParaRPr>
          </a:p>
          <a:p>
            <a:pPr>
              <a:spcBef>
                <a:spcPts val="1200"/>
              </a:spcBef>
            </a:pPr>
            <a:r>
              <a:rPr lang="en-US" sz="1800" dirty="0">
                <a:solidFill>
                  <a:srgbClr val="007DC3"/>
                </a:solidFill>
              </a:rPr>
              <a:t>Ultrasonic code reader</a:t>
            </a:r>
          </a:p>
          <a:p>
            <a:pPr lvl="1"/>
            <a:r>
              <a:rPr lang="en-US" sz="1600" dirty="0">
                <a:solidFill>
                  <a:srgbClr val="007DC3"/>
                </a:solidFill>
              </a:rPr>
              <a:t>12</a:t>
            </a:r>
            <a:r>
              <a:rPr lang="en-US" sz="1600" dirty="0"/>
              <a:t> ultrasonic </a:t>
            </a:r>
            <a:r>
              <a:rPr lang="en-US" sz="1600" dirty="0">
                <a:solidFill>
                  <a:srgbClr val="007DC3"/>
                </a:solidFill>
              </a:rPr>
              <a:t>transducers</a:t>
            </a:r>
            <a:r>
              <a:rPr lang="en-US" sz="1600" dirty="0"/>
              <a:t> at the </a:t>
            </a:r>
            <a:r>
              <a:rPr lang="en-US" sz="1600" dirty="0">
                <a:solidFill>
                  <a:srgbClr val="007DC3"/>
                </a:solidFill>
              </a:rPr>
              <a:t>gripper</a:t>
            </a:r>
            <a:r>
              <a:rPr lang="en-US" sz="1600" dirty="0"/>
              <a:t> of the fuel manipulators</a:t>
            </a:r>
          </a:p>
          <a:p>
            <a:pPr lvl="1"/>
            <a:r>
              <a:rPr lang="en-US" sz="1600" dirty="0">
                <a:solidFill>
                  <a:srgbClr val="007DC3"/>
                </a:solidFill>
              </a:rPr>
              <a:t>Differential</a:t>
            </a:r>
            <a:r>
              <a:rPr lang="en-US" sz="1600" dirty="0"/>
              <a:t> depth measurement allows for </a:t>
            </a:r>
            <a:r>
              <a:rPr lang="en-US" sz="1600" dirty="0">
                <a:solidFill>
                  <a:srgbClr val="007DC3"/>
                </a:solidFill>
              </a:rPr>
              <a:t>reliable</a:t>
            </a:r>
            <a:r>
              <a:rPr lang="en-US" sz="1600" dirty="0"/>
              <a:t> notch depth measurement</a:t>
            </a:r>
          </a:p>
          <a:p>
            <a:pPr lvl="1"/>
            <a:r>
              <a:rPr lang="en-US" sz="1600" dirty="0">
                <a:solidFill>
                  <a:srgbClr val="007DC3"/>
                </a:solidFill>
              </a:rPr>
              <a:t>Error detection </a:t>
            </a:r>
            <a:r>
              <a:rPr lang="en-US" sz="1600" dirty="0"/>
              <a:t>and </a:t>
            </a:r>
            <a:r>
              <a:rPr lang="en-US" sz="1600" dirty="0">
                <a:solidFill>
                  <a:srgbClr val="007DC3"/>
                </a:solidFill>
              </a:rPr>
              <a:t>error correction </a:t>
            </a:r>
            <a:r>
              <a:rPr lang="en-US" sz="1600" dirty="0"/>
              <a:t>algorithms make the system </a:t>
            </a:r>
            <a:r>
              <a:rPr lang="en-US" sz="1600" dirty="0">
                <a:solidFill>
                  <a:srgbClr val="007DC3"/>
                </a:solidFill>
              </a:rPr>
              <a:t>robust</a:t>
            </a:r>
            <a:r>
              <a:rPr lang="en-US" sz="1600" dirty="0"/>
              <a:t> against </a:t>
            </a:r>
            <a:r>
              <a:rPr lang="en-US" sz="1600" dirty="0">
                <a:solidFill>
                  <a:srgbClr val="007DC3"/>
                </a:solidFill>
              </a:rPr>
              <a:t>failing</a:t>
            </a:r>
            <a:r>
              <a:rPr lang="en-US" sz="1600" dirty="0"/>
              <a:t> </a:t>
            </a:r>
            <a:r>
              <a:rPr lang="en-US" sz="1600" dirty="0">
                <a:solidFill>
                  <a:srgbClr val="007DC3"/>
                </a:solidFill>
              </a:rPr>
              <a:t>transducers</a:t>
            </a:r>
            <a:r>
              <a:rPr lang="en-US" sz="1600" dirty="0"/>
              <a:t> or other </a:t>
            </a:r>
            <a:r>
              <a:rPr lang="en-US" sz="1600" dirty="0" err="1">
                <a:solidFill>
                  <a:srgbClr val="007DC3"/>
                </a:solidFill>
              </a:rPr>
              <a:t>misreadings</a:t>
            </a:r>
            <a:endParaRPr lang="en-US" sz="1600" dirty="0">
              <a:solidFill>
                <a:srgbClr val="007DC3"/>
              </a:solidFill>
            </a:endParaRPr>
          </a:p>
        </p:txBody>
      </p:sp>
      <p:pic>
        <p:nvPicPr>
          <p:cNvPr id="13316"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639723" y="4013157"/>
            <a:ext cx="2052000" cy="2052000"/>
          </a:xfrm>
          <a:prstGeom prst="rect">
            <a:avLst/>
          </a:prstGeom>
          <a:noFill/>
          <a:ln w="127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8"/>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964071" y="4013156"/>
            <a:ext cx="1743677" cy="2052000"/>
          </a:xfrm>
          <a:prstGeom prst="rect">
            <a:avLst/>
          </a:prstGeom>
          <a:noFill/>
          <a:ln w="127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9" name="Picture 7"/>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35002" y="4005064"/>
            <a:ext cx="1728788" cy="203835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descr="O:\TEMP\mdi\fuelid_3error.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282" t="10666" r="7892" b="4561"/>
          <a:stretch/>
        </p:blipFill>
        <p:spPr bwMode="auto">
          <a:xfrm>
            <a:off x="6897217" y="3983303"/>
            <a:ext cx="2232248" cy="21567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97637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ISOL@MYRRHA</a:t>
            </a:r>
            <a:r>
              <a:rPr lang="en-US" dirty="0"/>
              <a:t> </a:t>
            </a:r>
            <a:r>
              <a:rPr lang="en-US" dirty="0" smtClean="0"/>
              <a:t>Concept</a:t>
            </a:r>
            <a:endParaRPr lang="en-US" dirty="0"/>
          </a:p>
        </p:txBody>
      </p:sp>
      <p:sp>
        <p:nvSpPr>
          <p:cNvPr id="4" name="Oval 3"/>
          <p:cNvSpPr/>
          <p:nvPr/>
        </p:nvSpPr>
        <p:spPr bwMode="auto">
          <a:xfrm rot="20936386">
            <a:off x="490198" y="3014707"/>
            <a:ext cx="6619475" cy="2592432"/>
          </a:xfrm>
          <a:prstGeom prst="ellipse">
            <a:avLst/>
          </a:prstGeom>
          <a:noFill/>
          <a:ln w="381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1400">
              <a:latin typeface="Arial" charset="0"/>
            </a:endParaRPr>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643" y="1119300"/>
            <a:ext cx="8540750" cy="421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6022159" y="4356238"/>
            <a:ext cx="1322221" cy="461665"/>
          </a:xfrm>
          <a:prstGeom prst="rect">
            <a:avLst/>
          </a:prstGeom>
          <a:noFill/>
        </p:spPr>
        <p:txBody>
          <a:bodyPr wrap="none" rtlCol="0">
            <a:spAutoFit/>
          </a:bodyPr>
          <a:lstStyle/>
          <a:p>
            <a:r>
              <a:rPr lang="en-US" sz="1200" b="1" dirty="0">
                <a:solidFill>
                  <a:schemeClr val="tx1">
                    <a:lumMod val="75000"/>
                    <a:lumOff val="25000"/>
                  </a:schemeClr>
                </a:solidFill>
              </a:rPr>
              <a:t>+ molten-metal</a:t>
            </a:r>
            <a:br>
              <a:rPr lang="en-US" sz="1200" b="1" dirty="0">
                <a:solidFill>
                  <a:schemeClr val="tx1">
                    <a:lumMod val="75000"/>
                    <a:lumOff val="25000"/>
                  </a:schemeClr>
                </a:solidFill>
              </a:rPr>
            </a:br>
            <a:r>
              <a:rPr lang="en-US" sz="1200" b="1" dirty="0">
                <a:solidFill>
                  <a:schemeClr val="tx1">
                    <a:lumMod val="75000"/>
                    <a:lumOff val="25000"/>
                  </a:schemeClr>
                </a:solidFill>
              </a:rPr>
              <a:t> targets</a:t>
            </a:r>
          </a:p>
        </p:txBody>
      </p:sp>
      <p:sp>
        <p:nvSpPr>
          <p:cNvPr id="7" name="TextBox 6"/>
          <p:cNvSpPr txBox="1"/>
          <p:nvPr/>
        </p:nvSpPr>
        <p:spPr>
          <a:xfrm>
            <a:off x="7296862" y="5332510"/>
            <a:ext cx="1763624" cy="400110"/>
          </a:xfrm>
          <a:prstGeom prst="rect">
            <a:avLst/>
          </a:prstGeom>
          <a:noFill/>
        </p:spPr>
        <p:txBody>
          <a:bodyPr wrap="none" rtlCol="0">
            <a:spAutoFit/>
          </a:bodyPr>
          <a:lstStyle/>
          <a:p>
            <a:r>
              <a:rPr lang="en-US" sz="2000" dirty="0"/>
              <a:t>MYRRHA ADS</a:t>
            </a:r>
          </a:p>
        </p:txBody>
      </p:sp>
      <p:sp>
        <p:nvSpPr>
          <p:cNvPr id="8" name="TextBox 7"/>
          <p:cNvSpPr txBox="1"/>
          <p:nvPr/>
        </p:nvSpPr>
        <p:spPr>
          <a:xfrm>
            <a:off x="3106255" y="5332510"/>
            <a:ext cx="1976823" cy="400110"/>
          </a:xfrm>
          <a:prstGeom prst="rect">
            <a:avLst/>
          </a:prstGeom>
          <a:solidFill>
            <a:schemeClr val="bg2"/>
          </a:solidFill>
        </p:spPr>
        <p:txBody>
          <a:bodyPr wrap="none" rtlCol="0">
            <a:spAutoFit/>
          </a:bodyPr>
          <a:lstStyle/>
          <a:p>
            <a:r>
              <a:rPr lang="en-US" sz="2000" dirty="0" err="1">
                <a:solidFill>
                  <a:srgbClr val="FF0000"/>
                </a:solidFill>
              </a:rPr>
              <a:t>ISOL@MYRRHA</a:t>
            </a:r>
            <a:endParaRPr lang="en-US" sz="2000" dirty="0">
              <a:solidFill>
                <a:srgbClr val="FF0000"/>
              </a:solidFill>
            </a:endParaRPr>
          </a:p>
        </p:txBody>
      </p:sp>
      <p:sp>
        <p:nvSpPr>
          <p:cNvPr id="9" name="TextBox 8"/>
          <p:cNvSpPr txBox="1"/>
          <p:nvPr/>
        </p:nvSpPr>
        <p:spPr>
          <a:xfrm>
            <a:off x="664781" y="6006662"/>
            <a:ext cx="8538860" cy="400110"/>
          </a:xfrm>
          <a:prstGeom prst="rect">
            <a:avLst/>
          </a:prstGeom>
          <a:noFill/>
        </p:spPr>
        <p:txBody>
          <a:bodyPr wrap="square" rtlCol="0">
            <a:spAutoFit/>
          </a:bodyPr>
          <a:lstStyle/>
          <a:p>
            <a:r>
              <a:rPr lang="en-US" sz="2000" dirty="0"/>
              <a:t>Focus on long-term operation without interruption</a:t>
            </a:r>
          </a:p>
        </p:txBody>
      </p:sp>
    </p:spTree>
    <p:extLst>
      <p:ext uri="{BB962C8B-B14F-4D97-AF65-F5344CB8AC3E}">
        <p14:creationId xmlns:p14="http://schemas.microsoft.com/office/powerpoint/2010/main" val="37637258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07728" y="932780"/>
            <a:ext cx="8541475" cy="4806440"/>
          </a:xfrm>
          <a:prstGeom prst="rect">
            <a:avLst/>
          </a:prstGeom>
        </p:spPr>
      </p:pic>
    </p:spTree>
    <p:extLst>
      <p:ext uri="{BB962C8B-B14F-4D97-AF65-F5344CB8AC3E}">
        <p14:creationId xmlns:p14="http://schemas.microsoft.com/office/powerpoint/2010/main" val="3967116287"/>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bwMode="auto">
          <a:xfrm>
            <a:off x="5191789" y="1082086"/>
            <a:ext cx="4597750" cy="3687138"/>
          </a:xfrm>
          <a:prstGeom prst="rect">
            <a:avLst/>
          </a:prstGeom>
          <a:solidFill>
            <a:srgbClr val="FFD5D5"/>
          </a:solid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nl-BE" sz="1400" smtClean="0">
              <a:solidFill>
                <a:srgbClr val="000000"/>
              </a:solidFill>
              <a:latin typeface="Arial" charset="0"/>
            </a:endParaRPr>
          </a:p>
        </p:txBody>
      </p:sp>
      <p:sp>
        <p:nvSpPr>
          <p:cNvPr id="5" name="Rectangle 4"/>
          <p:cNvSpPr/>
          <p:nvPr/>
        </p:nvSpPr>
        <p:spPr bwMode="auto">
          <a:xfrm>
            <a:off x="38456" y="1082086"/>
            <a:ext cx="4675436" cy="3687138"/>
          </a:xfrm>
          <a:prstGeom prst="rect">
            <a:avLst/>
          </a:prstGeom>
          <a:solidFill>
            <a:schemeClr val="tx2">
              <a:lumMod val="20000"/>
              <a:lumOff val="80000"/>
            </a:schemeClr>
          </a:solid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nl-BE" sz="1400" smtClean="0">
              <a:solidFill>
                <a:srgbClr val="000000"/>
              </a:solidFill>
              <a:latin typeface="Arial" charset="0"/>
            </a:endParaRPr>
          </a:p>
        </p:txBody>
      </p:sp>
      <p:sp>
        <p:nvSpPr>
          <p:cNvPr id="3" name="Cube 2"/>
          <p:cNvSpPr/>
          <p:nvPr/>
        </p:nvSpPr>
        <p:spPr bwMode="auto">
          <a:xfrm rot="16200000">
            <a:off x="7627985" y="1588586"/>
            <a:ext cx="1140823" cy="1150984"/>
          </a:xfrm>
          <a:prstGeom prst="cub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nl-BE" sz="1400" smtClean="0">
              <a:solidFill>
                <a:srgbClr val="000000"/>
              </a:solidFill>
              <a:latin typeface="Arial" charset="0"/>
            </a:endParaRPr>
          </a:p>
        </p:txBody>
      </p:sp>
      <p:sp>
        <p:nvSpPr>
          <p:cNvPr id="7" name="Title 6"/>
          <p:cNvSpPr>
            <a:spLocks noGrp="1"/>
          </p:cNvSpPr>
          <p:nvPr>
            <p:ph type="title"/>
          </p:nvPr>
        </p:nvSpPr>
        <p:spPr>
          <a:xfrm>
            <a:off x="495300" y="-26521"/>
            <a:ext cx="8592159" cy="1050052"/>
          </a:xfrm>
        </p:spPr>
        <p:txBody>
          <a:bodyPr/>
          <a:lstStyle/>
          <a:p>
            <a:r>
              <a:rPr lang="en-US" dirty="0" smtClean="0"/>
              <a:t>Challenges of 100 MeV proton accelerator regarding fusion material testing</a:t>
            </a:r>
            <a:endParaRPr lang="en-US" dirty="0"/>
          </a:p>
        </p:txBody>
      </p:sp>
      <p:pic>
        <p:nvPicPr>
          <p:cNvPr id="4" name="Picture 3" descr="Description: Description: ADS_MYRRHA_text_V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5585" y="1503316"/>
            <a:ext cx="2450575" cy="1426028"/>
          </a:xfrm>
          <a:prstGeom prst="rect">
            <a:avLst/>
          </a:prstGeom>
          <a:noFill/>
          <a:ln>
            <a:noFill/>
          </a:ln>
        </p:spPr>
      </p:pic>
      <p:sp>
        <p:nvSpPr>
          <p:cNvPr id="2" name="Can 1"/>
          <p:cNvSpPr/>
          <p:nvPr/>
        </p:nvSpPr>
        <p:spPr bwMode="auto">
          <a:xfrm rot="16200000">
            <a:off x="6655528" y="1169125"/>
            <a:ext cx="104502" cy="2094408"/>
          </a:xfrm>
          <a:prstGeom prst="can">
            <a:avLst/>
          </a:prstGeom>
          <a:solidFill>
            <a:srgbClr val="FFC000"/>
          </a:solid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nl-BE" sz="1400" smtClean="0">
              <a:solidFill>
                <a:srgbClr val="000000"/>
              </a:solidFill>
              <a:latin typeface="Arial" charset="0"/>
            </a:endParaRPr>
          </a:p>
        </p:txBody>
      </p:sp>
      <p:cxnSp>
        <p:nvCxnSpPr>
          <p:cNvPr id="6" name="Straight Arrow Connector 5"/>
          <p:cNvCxnSpPr>
            <a:endCxn id="2" idx="3"/>
          </p:cNvCxnSpPr>
          <p:nvPr/>
        </p:nvCxnSpPr>
        <p:spPr bwMode="auto">
          <a:xfrm>
            <a:off x="7000240" y="2216331"/>
            <a:ext cx="754743" cy="1"/>
          </a:xfrm>
          <a:prstGeom prst="straightConnector1">
            <a:avLst/>
          </a:prstGeom>
          <a:solidFill>
            <a:schemeClr val="accent1"/>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TextBox 8"/>
          <p:cNvSpPr txBox="1"/>
          <p:nvPr/>
        </p:nvSpPr>
        <p:spPr>
          <a:xfrm>
            <a:off x="141516" y="1082089"/>
            <a:ext cx="4500154" cy="307777"/>
          </a:xfrm>
          <a:prstGeom prst="rect">
            <a:avLst/>
          </a:prstGeom>
          <a:noFill/>
        </p:spPr>
        <p:txBody>
          <a:bodyPr wrap="square" rtlCol="0">
            <a:spAutoFit/>
          </a:bodyPr>
          <a:lstStyle/>
          <a:p>
            <a:pPr algn="ctr" defTabSz="914400" eaLnBrk="0" fontAlgn="base" hangingPunct="0">
              <a:spcBef>
                <a:spcPct val="0"/>
              </a:spcBef>
              <a:spcAft>
                <a:spcPct val="0"/>
              </a:spcAft>
            </a:pPr>
            <a:r>
              <a:rPr lang="en-US" sz="1400" dirty="0" smtClean="0">
                <a:solidFill>
                  <a:srgbClr val="000000"/>
                </a:solidFill>
                <a:latin typeface="Arial" charset="0"/>
              </a:rPr>
              <a:t>MYRRHA-</a:t>
            </a:r>
            <a:r>
              <a:rPr lang="en-US" sz="1400" dirty="0" err="1" smtClean="0">
                <a:solidFill>
                  <a:srgbClr val="000000"/>
                </a:solidFill>
                <a:latin typeface="Arial" charset="0"/>
              </a:rPr>
              <a:t>IMIFF</a:t>
            </a:r>
            <a:r>
              <a:rPr lang="en-US" sz="1400" dirty="0" smtClean="0">
                <a:solidFill>
                  <a:srgbClr val="000000"/>
                </a:solidFill>
                <a:latin typeface="Arial" charset="0"/>
              </a:rPr>
              <a:t>: proton beam 600 MeV,@ 2.5 mA</a:t>
            </a:r>
            <a:endParaRPr lang="nl-BE" sz="1400" dirty="0">
              <a:solidFill>
                <a:srgbClr val="000000"/>
              </a:solidFill>
              <a:latin typeface="Arial" charset="0"/>
            </a:endParaRPr>
          </a:p>
        </p:txBody>
      </p:sp>
      <p:sp>
        <p:nvSpPr>
          <p:cNvPr id="10" name="TextBox 9"/>
          <p:cNvSpPr txBox="1"/>
          <p:nvPr/>
        </p:nvSpPr>
        <p:spPr>
          <a:xfrm>
            <a:off x="5254898" y="1082089"/>
            <a:ext cx="4466915" cy="307777"/>
          </a:xfrm>
          <a:prstGeom prst="rect">
            <a:avLst/>
          </a:prstGeom>
          <a:noFill/>
        </p:spPr>
        <p:txBody>
          <a:bodyPr wrap="square" rtlCol="0">
            <a:spAutoFit/>
          </a:bodyPr>
          <a:lstStyle/>
          <a:p>
            <a:pPr algn="ctr" defTabSz="914400" eaLnBrk="0" fontAlgn="base" hangingPunct="0">
              <a:spcBef>
                <a:spcPct val="0"/>
              </a:spcBef>
              <a:spcAft>
                <a:spcPct val="0"/>
              </a:spcAft>
            </a:pPr>
            <a:r>
              <a:rPr lang="en-US" sz="1400" dirty="0" smtClean="0">
                <a:solidFill>
                  <a:srgbClr val="000000"/>
                </a:solidFill>
                <a:latin typeface="Arial" charset="0"/>
              </a:rPr>
              <a:t>Proton beam 100 MeV @ 4 mA protons + target</a:t>
            </a:r>
            <a:endParaRPr lang="nl-BE" sz="1400" dirty="0">
              <a:solidFill>
                <a:srgbClr val="000000"/>
              </a:solidFill>
              <a:latin typeface="Arial" charset="0"/>
            </a:endParaRPr>
          </a:p>
        </p:txBody>
      </p:sp>
      <p:sp>
        <p:nvSpPr>
          <p:cNvPr id="11" name="TextBox 10"/>
          <p:cNvSpPr txBox="1"/>
          <p:nvPr/>
        </p:nvSpPr>
        <p:spPr>
          <a:xfrm>
            <a:off x="1264194" y="3212746"/>
            <a:ext cx="2908720" cy="307777"/>
          </a:xfrm>
          <a:prstGeom prst="rect">
            <a:avLst/>
          </a:prstGeom>
          <a:noFill/>
        </p:spPr>
        <p:txBody>
          <a:bodyPr wrap="square" rtlCol="0">
            <a:spAutoFit/>
          </a:bodyPr>
          <a:lstStyle/>
          <a:p>
            <a:pPr algn="ctr" defTabSz="914400" eaLnBrk="0" fontAlgn="base" hangingPunct="0">
              <a:spcBef>
                <a:spcPct val="0"/>
              </a:spcBef>
              <a:spcAft>
                <a:spcPct val="0"/>
              </a:spcAft>
            </a:pPr>
            <a:r>
              <a:rPr lang="en-US" sz="1400" b="1" dirty="0" smtClean="0">
                <a:solidFill>
                  <a:srgbClr val="C00000"/>
                </a:solidFill>
                <a:latin typeface="Arial" charset="0"/>
              </a:rPr>
              <a:t>15</a:t>
            </a:r>
            <a:r>
              <a:rPr lang="en-US" sz="1400" dirty="0" smtClean="0">
                <a:solidFill>
                  <a:srgbClr val="000000"/>
                </a:solidFill>
                <a:latin typeface="Arial" charset="0"/>
              </a:rPr>
              <a:t> neutrons per proton</a:t>
            </a:r>
            <a:endParaRPr lang="nl-BE" sz="1400" dirty="0">
              <a:solidFill>
                <a:srgbClr val="000000"/>
              </a:solidFill>
              <a:latin typeface="Arial" charset="0"/>
            </a:endParaRPr>
          </a:p>
        </p:txBody>
      </p:sp>
      <p:sp>
        <p:nvSpPr>
          <p:cNvPr id="12" name="TextBox 11"/>
          <p:cNvSpPr txBox="1"/>
          <p:nvPr/>
        </p:nvSpPr>
        <p:spPr>
          <a:xfrm>
            <a:off x="6141720" y="3187400"/>
            <a:ext cx="2945739" cy="307777"/>
          </a:xfrm>
          <a:prstGeom prst="rect">
            <a:avLst/>
          </a:prstGeom>
          <a:noFill/>
        </p:spPr>
        <p:txBody>
          <a:bodyPr wrap="square" rtlCol="0">
            <a:spAutoFit/>
          </a:bodyPr>
          <a:lstStyle/>
          <a:p>
            <a:pPr algn="ctr" defTabSz="914400" eaLnBrk="0" fontAlgn="base" hangingPunct="0">
              <a:spcBef>
                <a:spcPct val="0"/>
              </a:spcBef>
              <a:spcAft>
                <a:spcPct val="0"/>
              </a:spcAft>
            </a:pPr>
            <a:r>
              <a:rPr lang="en-US" sz="1400" b="1" dirty="0" smtClean="0">
                <a:solidFill>
                  <a:srgbClr val="C00000"/>
                </a:solidFill>
                <a:latin typeface="Arial" charset="0"/>
              </a:rPr>
              <a:t>0.3</a:t>
            </a:r>
            <a:r>
              <a:rPr lang="en-US" sz="1400" dirty="0" smtClean="0">
                <a:solidFill>
                  <a:srgbClr val="000000"/>
                </a:solidFill>
                <a:latin typeface="Arial" charset="0"/>
              </a:rPr>
              <a:t> neutrons per proton</a:t>
            </a:r>
            <a:endParaRPr lang="nl-BE" sz="1400" dirty="0">
              <a:solidFill>
                <a:srgbClr val="000000"/>
              </a:solidFill>
              <a:latin typeface="Arial" charset="0"/>
            </a:endParaRPr>
          </a:p>
        </p:txBody>
      </p:sp>
      <p:sp>
        <p:nvSpPr>
          <p:cNvPr id="13" name="TextBox 12"/>
          <p:cNvSpPr txBox="1"/>
          <p:nvPr/>
        </p:nvSpPr>
        <p:spPr>
          <a:xfrm>
            <a:off x="957579" y="3546647"/>
            <a:ext cx="3371353" cy="307777"/>
          </a:xfrm>
          <a:prstGeom prst="rect">
            <a:avLst/>
          </a:prstGeom>
          <a:noFill/>
        </p:spPr>
        <p:txBody>
          <a:bodyPr wrap="square" rtlCol="0">
            <a:spAutoFit/>
          </a:bodyPr>
          <a:lstStyle/>
          <a:p>
            <a:pPr algn="ctr" defTabSz="914400" eaLnBrk="0" fontAlgn="base" hangingPunct="0">
              <a:spcBef>
                <a:spcPct val="0"/>
              </a:spcBef>
              <a:spcAft>
                <a:spcPct val="0"/>
              </a:spcAft>
            </a:pPr>
            <a:r>
              <a:rPr lang="en-US" sz="1400" dirty="0" smtClean="0">
                <a:solidFill>
                  <a:srgbClr val="000000"/>
                </a:solidFill>
                <a:latin typeface="Arial" charset="0"/>
              </a:rPr>
              <a:t>Neutron flux </a:t>
            </a:r>
            <a:r>
              <a:rPr lang="en-US" sz="1400" b="1" dirty="0" smtClean="0">
                <a:solidFill>
                  <a:srgbClr val="C00000"/>
                </a:solidFill>
                <a:latin typeface="Arial" charset="0"/>
              </a:rPr>
              <a:t>&gt; 2×10</a:t>
            </a:r>
            <a:r>
              <a:rPr lang="en-US" sz="1400" b="1" baseline="30000" dirty="0" smtClean="0">
                <a:solidFill>
                  <a:srgbClr val="C00000"/>
                </a:solidFill>
                <a:latin typeface="Arial" charset="0"/>
              </a:rPr>
              <a:t>15</a:t>
            </a:r>
            <a:r>
              <a:rPr lang="en-US" sz="1400" b="1" dirty="0" smtClean="0">
                <a:solidFill>
                  <a:srgbClr val="C00000"/>
                </a:solidFill>
                <a:latin typeface="Arial" charset="0"/>
              </a:rPr>
              <a:t> </a:t>
            </a:r>
            <a:r>
              <a:rPr lang="en-US" sz="1400" dirty="0" smtClean="0">
                <a:solidFill>
                  <a:srgbClr val="000000"/>
                </a:solidFill>
                <a:latin typeface="Arial" charset="0"/>
              </a:rPr>
              <a:t>n/(</a:t>
            </a:r>
            <a:r>
              <a:rPr lang="en-US" sz="1400" dirty="0" err="1" smtClean="0">
                <a:solidFill>
                  <a:srgbClr val="000000"/>
                </a:solidFill>
                <a:latin typeface="Arial" charset="0"/>
              </a:rPr>
              <a:t>cm</a:t>
            </a:r>
            <a:r>
              <a:rPr lang="en-US" sz="1400" baseline="30000" dirty="0" err="1" smtClean="0">
                <a:solidFill>
                  <a:srgbClr val="000000"/>
                </a:solidFill>
                <a:latin typeface="Arial" charset="0"/>
              </a:rPr>
              <a:t>2</a:t>
            </a:r>
            <a:r>
              <a:rPr lang="en-US" sz="1400" dirty="0" err="1" smtClean="0">
                <a:solidFill>
                  <a:srgbClr val="000000"/>
                </a:solidFill>
                <a:latin typeface="Arial" charset="0"/>
              </a:rPr>
              <a:t>s</a:t>
            </a:r>
            <a:r>
              <a:rPr lang="en-US" sz="1400" dirty="0" smtClean="0">
                <a:solidFill>
                  <a:srgbClr val="000000"/>
                </a:solidFill>
                <a:latin typeface="Arial" charset="0"/>
              </a:rPr>
              <a:t>)</a:t>
            </a:r>
            <a:endParaRPr lang="nl-BE" sz="1400" dirty="0">
              <a:solidFill>
                <a:srgbClr val="000000"/>
              </a:solidFill>
              <a:latin typeface="Arial" charset="0"/>
            </a:endParaRPr>
          </a:p>
        </p:txBody>
      </p:sp>
      <p:sp>
        <p:nvSpPr>
          <p:cNvPr id="14" name="TextBox 13"/>
          <p:cNvSpPr txBox="1"/>
          <p:nvPr/>
        </p:nvSpPr>
        <p:spPr>
          <a:xfrm>
            <a:off x="5835105" y="3509117"/>
            <a:ext cx="3476537" cy="307777"/>
          </a:xfrm>
          <a:prstGeom prst="rect">
            <a:avLst/>
          </a:prstGeom>
          <a:noFill/>
        </p:spPr>
        <p:txBody>
          <a:bodyPr wrap="square" rtlCol="0">
            <a:spAutoFit/>
          </a:bodyPr>
          <a:lstStyle/>
          <a:p>
            <a:pPr algn="ctr" defTabSz="914400" eaLnBrk="0" fontAlgn="base" hangingPunct="0">
              <a:spcBef>
                <a:spcPct val="0"/>
              </a:spcBef>
              <a:spcAft>
                <a:spcPct val="0"/>
              </a:spcAft>
            </a:pPr>
            <a:r>
              <a:rPr lang="en-US" sz="1400" dirty="0" smtClean="0">
                <a:solidFill>
                  <a:srgbClr val="000000"/>
                </a:solidFill>
                <a:latin typeface="Arial" charset="0"/>
              </a:rPr>
              <a:t>Neutron flux </a:t>
            </a:r>
            <a:r>
              <a:rPr lang="en-US" sz="1400" b="1" dirty="0" smtClean="0">
                <a:solidFill>
                  <a:srgbClr val="C00000"/>
                </a:solidFill>
                <a:latin typeface="Arial" charset="0"/>
              </a:rPr>
              <a:t>&lt; 1×10</a:t>
            </a:r>
            <a:r>
              <a:rPr lang="en-US" sz="1400" b="1" baseline="30000" dirty="0" smtClean="0">
                <a:solidFill>
                  <a:srgbClr val="C00000"/>
                </a:solidFill>
                <a:latin typeface="Arial" charset="0"/>
              </a:rPr>
              <a:t>14</a:t>
            </a:r>
            <a:r>
              <a:rPr lang="en-US" sz="1400" b="1" dirty="0" smtClean="0">
                <a:solidFill>
                  <a:srgbClr val="C00000"/>
                </a:solidFill>
                <a:latin typeface="Arial" charset="0"/>
              </a:rPr>
              <a:t> </a:t>
            </a:r>
            <a:r>
              <a:rPr lang="en-US" sz="1400" dirty="0" smtClean="0">
                <a:solidFill>
                  <a:srgbClr val="000000"/>
                </a:solidFill>
                <a:latin typeface="Arial" charset="0"/>
              </a:rPr>
              <a:t>n/(</a:t>
            </a:r>
            <a:r>
              <a:rPr lang="en-US" sz="1400" dirty="0" err="1" smtClean="0">
                <a:solidFill>
                  <a:srgbClr val="000000"/>
                </a:solidFill>
                <a:latin typeface="Arial" charset="0"/>
              </a:rPr>
              <a:t>cm</a:t>
            </a:r>
            <a:r>
              <a:rPr lang="en-US" sz="1400" baseline="30000" dirty="0" err="1" smtClean="0">
                <a:solidFill>
                  <a:srgbClr val="000000"/>
                </a:solidFill>
                <a:latin typeface="Arial" charset="0"/>
              </a:rPr>
              <a:t>2</a:t>
            </a:r>
            <a:r>
              <a:rPr lang="en-US" sz="1400" dirty="0" err="1" smtClean="0">
                <a:solidFill>
                  <a:srgbClr val="000000"/>
                </a:solidFill>
                <a:latin typeface="Arial" charset="0"/>
              </a:rPr>
              <a:t>s</a:t>
            </a:r>
            <a:r>
              <a:rPr lang="en-US" sz="1400" dirty="0" smtClean="0">
                <a:solidFill>
                  <a:srgbClr val="000000"/>
                </a:solidFill>
                <a:latin typeface="Arial" charset="0"/>
              </a:rPr>
              <a:t>)</a:t>
            </a:r>
            <a:endParaRPr lang="nl-BE" sz="1400" dirty="0">
              <a:solidFill>
                <a:srgbClr val="000000"/>
              </a:solidFill>
              <a:latin typeface="Arial" charset="0"/>
            </a:endParaRPr>
          </a:p>
        </p:txBody>
      </p:sp>
      <p:sp>
        <p:nvSpPr>
          <p:cNvPr id="15" name="TextBox 14"/>
          <p:cNvSpPr txBox="1"/>
          <p:nvPr/>
        </p:nvSpPr>
        <p:spPr>
          <a:xfrm>
            <a:off x="38455" y="3933113"/>
            <a:ext cx="4992555" cy="738664"/>
          </a:xfrm>
          <a:prstGeom prst="rect">
            <a:avLst/>
          </a:prstGeom>
          <a:noFill/>
        </p:spPr>
        <p:txBody>
          <a:bodyPr wrap="square" rtlCol="0">
            <a:spAutoFit/>
          </a:bodyPr>
          <a:lstStyle/>
          <a:p>
            <a:pPr algn="ctr" defTabSz="914400" eaLnBrk="0" fontAlgn="base" hangingPunct="0">
              <a:spcBef>
                <a:spcPct val="0"/>
              </a:spcBef>
              <a:spcAft>
                <a:spcPct val="0"/>
              </a:spcAft>
            </a:pPr>
            <a:r>
              <a:rPr lang="en-US" sz="1400" dirty="0" smtClean="0">
                <a:solidFill>
                  <a:srgbClr val="000000"/>
                </a:solidFill>
                <a:latin typeface="Arial" charset="0"/>
              </a:rPr>
              <a:t>Neutron spectrum: </a:t>
            </a:r>
          </a:p>
          <a:p>
            <a:pPr algn="ctr" defTabSz="914400" eaLnBrk="0" fontAlgn="base" hangingPunct="0">
              <a:spcBef>
                <a:spcPct val="0"/>
              </a:spcBef>
              <a:spcAft>
                <a:spcPct val="0"/>
              </a:spcAft>
            </a:pPr>
            <a:r>
              <a:rPr lang="en-US" sz="1400" dirty="0" smtClean="0">
                <a:solidFill>
                  <a:srgbClr val="000000"/>
                </a:solidFill>
                <a:latin typeface="Arial" charset="0"/>
              </a:rPr>
              <a:t>mostly fission neutrons easy to thermalize</a:t>
            </a:r>
          </a:p>
          <a:p>
            <a:pPr algn="ctr" defTabSz="914400" eaLnBrk="0" fontAlgn="base" hangingPunct="0">
              <a:spcBef>
                <a:spcPct val="0"/>
              </a:spcBef>
              <a:spcAft>
                <a:spcPct val="0"/>
              </a:spcAft>
            </a:pPr>
            <a:r>
              <a:rPr lang="en-US" sz="1400" dirty="0" smtClean="0">
                <a:solidFill>
                  <a:srgbClr val="000000"/>
                </a:solidFill>
                <a:latin typeface="Arial" charset="0"/>
              </a:rPr>
              <a:t>(for tungsten transmutation)</a:t>
            </a:r>
            <a:endParaRPr lang="nl-BE" sz="1400" dirty="0">
              <a:solidFill>
                <a:srgbClr val="000000"/>
              </a:solidFill>
              <a:latin typeface="Arial" charset="0"/>
            </a:endParaRPr>
          </a:p>
        </p:txBody>
      </p:sp>
      <p:sp>
        <p:nvSpPr>
          <p:cNvPr id="16" name="TextBox 15"/>
          <p:cNvSpPr txBox="1"/>
          <p:nvPr/>
        </p:nvSpPr>
        <p:spPr>
          <a:xfrm>
            <a:off x="5254898" y="3993984"/>
            <a:ext cx="4534641" cy="523220"/>
          </a:xfrm>
          <a:prstGeom prst="rect">
            <a:avLst/>
          </a:prstGeom>
          <a:noFill/>
        </p:spPr>
        <p:txBody>
          <a:bodyPr wrap="square" rtlCol="0">
            <a:spAutoFit/>
          </a:bodyPr>
          <a:lstStyle/>
          <a:p>
            <a:pPr algn="ctr" defTabSz="914400" eaLnBrk="0" fontAlgn="base" hangingPunct="0">
              <a:spcBef>
                <a:spcPct val="0"/>
              </a:spcBef>
              <a:spcAft>
                <a:spcPct val="0"/>
              </a:spcAft>
            </a:pPr>
            <a:r>
              <a:rPr lang="en-US" sz="1400" dirty="0" smtClean="0">
                <a:solidFill>
                  <a:srgbClr val="000000"/>
                </a:solidFill>
                <a:latin typeface="Arial" charset="0"/>
              </a:rPr>
              <a:t>Neutron spectrum: </a:t>
            </a:r>
          </a:p>
          <a:p>
            <a:pPr algn="ctr" defTabSz="914400" eaLnBrk="0" fontAlgn="base" hangingPunct="0">
              <a:spcBef>
                <a:spcPct val="0"/>
              </a:spcBef>
              <a:spcAft>
                <a:spcPct val="0"/>
              </a:spcAft>
            </a:pPr>
            <a:r>
              <a:rPr lang="en-US" sz="1400" dirty="0" smtClean="0">
                <a:solidFill>
                  <a:srgbClr val="000000"/>
                </a:solidFill>
                <a:latin typeface="Arial" charset="0"/>
              </a:rPr>
              <a:t>Spallation neutrons difficult to thermalize</a:t>
            </a:r>
            <a:endParaRPr lang="nl-BE" sz="1400" dirty="0">
              <a:solidFill>
                <a:srgbClr val="000000"/>
              </a:solidFill>
              <a:latin typeface="Arial" charset="0"/>
            </a:endParaRPr>
          </a:p>
        </p:txBody>
      </p:sp>
      <p:sp>
        <p:nvSpPr>
          <p:cNvPr id="17" name="Content Placeholder 16"/>
          <p:cNvSpPr>
            <a:spLocks noGrp="1"/>
          </p:cNvSpPr>
          <p:nvPr>
            <p:ph idx="1"/>
          </p:nvPr>
        </p:nvSpPr>
        <p:spPr>
          <a:xfrm>
            <a:off x="495302" y="5094745"/>
            <a:ext cx="9071065" cy="1186530"/>
          </a:xfrm>
          <a:solidFill>
            <a:srgbClr val="CCFF99"/>
          </a:solidFill>
        </p:spPr>
        <p:txBody>
          <a:bodyPr/>
          <a:lstStyle/>
          <a:p>
            <a:pPr marL="0" indent="0">
              <a:buNone/>
            </a:pPr>
            <a:r>
              <a:rPr lang="en-US" sz="1800" dirty="0" smtClean="0"/>
              <a:t>To achieve similar damage rates:</a:t>
            </a:r>
          </a:p>
          <a:p>
            <a:r>
              <a:rPr lang="en-US" sz="1800" dirty="0" smtClean="0"/>
              <a:t>the displacement damage (</a:t>
            </a:r>
            <a:r>
              <a:rPr lang="en-US" sz="1800" dirty="0" err="1" smtClean="0"/>
              <a:t>dpa</a:t>
            </a:r>
            <a:r>
              <a:rPr lang="en-US" sz="1800" dirty="0" smtClean="0"/>
              <a:t>) must contain the proton component</a:t>
            </a:r>
          </a:p>
          <a:p>
            <a:r>
              <a:rPr lang="en-US" sz="1800" dirty="0" smtClean="0"/>
              <a:t>use moderated  neutrons to transmute tungsten</a:t>
            </a:r>
          </a:p>
        </p:txBody>
      </p:sp>
      <p:sp>
        <p:nvSpPr>
          <p:cNvPr id="8" name="Footer Placeholder 7"/>
          <p:cNvSpPr>
            <a:spLocks noGrp="1"/>
          </p:cNvSpPr>
          <p:nvPr>
            <p:ph type="ftr" sz="quarter" idx="4294967295"/>
          </p:nvPr>
        </p:nvSpPr>
        <p:spPr/>
        <p:txBody>
          <a:bodyPr/>
          <a:lstStyle/>
          <a:p>
            <a:pPr algn="r" defTabSz="914400" eaLnBrk="0" fontAlgn="base" hangingPunct="0">
              <a:spcBef>
                <a:spcPct val="0"/>
              </a:spcBef>
              <a:spcAft>
                <a:spcPct val="0"/>
              </a:spcAft>
            </a:pPr>
            <a:endParaRPr lang="en-GB" sz="1400" dirty="0">
              <a:solidFill>
                <a:srgbClr val="000000"/>
              </a:solidFill>
              <a:latin typeface="Arial" charset="0"/>
            </a:endParaRPr>
          </a:p>
        </p:txBody>
      </p:sp>
    </p:spTree>
    <p:extLst>
      <p:ext uri="{BB962C8B-B14F-4D97-AF65-F5344CB8AC3E}">
        <p14:creationId xmlns:p14="http://schemas.microsoft.com/office/powerpoint/2010/main" val="5078664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2012792" y="1123406"/>
            <a:ext cx="3707675" cy="1741714"/>
          </a:xfrm>
          <a:prstGeom prst="rect">
            <a:avLst/>
          </a:prstGeom>
          <a:solidFill>
            <a:srgbClr val="007DC3"/>
          </a:solid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nl-BE" sz="1400" dirty="0" smtClean="0">
              <a:solidFill>
                <a:srgbClr val="000000"/>
              </a:solidFill>
              <a:latin typeface="Arial" charset="0"/>
            </a:endParaRPr>
          </a:p>
        </p:txBody>
      </p:sp>
      <p:sp>
        <p:nvSpPr>
          <p:cNvPr id="2" name="Title 1"/>
          <p:cNvSpPr>
            <a:spLocks noGrp="1"/>
          </p:cNvSpPr>
          <p:nvPr>
            <p:ph type="title"/>
          </p:nvPr>
        </p:nvSpPr>
        <p:spPr>
          <a:xfrm>
            <a:off x="495300" y="-99392"/>
            <a:ext cx="8884053" cy="891216"/>
          </a:xfrm>
        </p:spPr>
        <p:txBody>
          <a:bodyPr/>
          <a:lstStyle/>
          <a:p>
            <a:r>
              <a:rPr lang="en-US" dirty="0" smtClean="0"/>
              <a:t>Irradiation by 100 MeV protons: feasibility</a:t>
            </a:r>
            <a:endParaRPr lang="nl-BE" dirty="0"/>
          </a:p>
        </p:txBody>
      </p:sp>
      <p:sp>
        <p:nvSpPr>
          <p:cNvPr id="7" name="Isosceles Triangle 6"/>
          <p:cNvSpPr/>
          <p:nvPr/>
        </p:nvSpPr>
        <p:spPr bwMode="auto">
          <a:xfrm rot="5400000">
            <a:off x="2411024" y="1048114"/>
            <a:ext cx="1123408" cy="1901010"/>
          </a:xfrm>
          <a:prstGeom prst="triangle">
            <a:avLst/>
          </a:prstGeom>
          <a:solidFill>
            <a:srgbClr val="00B050"/>
          </a:solid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nl-BE" sz="1400" smtClean="0">
              <a:solidFill>
                <a:srgbClr val="FFFFFF"/>
              </a:solidFill>
              <a:latin typeface="Arial" charset="0"/>
            </a:endParaRPr>
          </a:p>
        </p:txBody>
      </p:sp>
      <p:sp>
        <p:nvSpPr>
          <p:cNvPr id="5" name="Isosceles Triangle 4"/>
          <p:cNvSpPr/>
          <p:nvPr/>
        </p:nvSpPr>
        <p:spPr bwMode="auto">
          <a:xfrm rot="5400000">
            <a:off x="2384719" y="1197066"/>
            <a:ext cx="888274" cy="1594394"/>
          </a:xfrm>
          <a:prstGeom prst="triangle">
            <a:avLst/>
          </a:prstGeom>
          <a:solidFill>
            <a:srgbClr val="FFFFFF"/>
          </a:solid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nl-BE" sz="1400" smtClean="0">
              <a:solidFill>
                <a:srgbClr val="FFFFFF"/>
              </a:solidFill>
              <a:latin typeface="Arial" charset="0"/>
            </a:endParaRPr>
          </a:p>
        </p:txBody>
      </p:sp>
      <p:sp>
        <p:nvSpPr>
          <p:cNvPr id="4" name="Right Arrow 3"/>
          <p:cNvSpPr/>
          <p:nvPr/>
        </p:nvSpPr>
        <p:spPr bwMode="auto">
          <a:xfrm>
            <a:off x="160134" y="1750308"/>
            <a:ext cx="2253613" cy="494724"/>
          </a:xfrm>
          <a:prstGeom prst="rightArrow">
            <a:avLst/>
          </a:prstGeom>
          <a:solidFill>
            <a:srgbClr val="FFC000"/>
          </a:solid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nl-BE" sz="1400" smtClean="0">
              <a:solidFill>
                <a:srgbClr val="000000"/>
              </a:solidFill>
              <a:latin typeface="Arial" charset="0"/>
            </a:endParaRPr>
          </a:p>
        </p:txBody>
      </p:sp>
      <p:sp>
        <p:nvSpPr>
          <p:cNvPr id="8" name="TextBox 7"/>
          <p:cNvSpPr txBox="1"/>
          <p:nvPr/>
        </p:nvSpPr>
        <p:spPr>
          <a:xfrm>
            <a:off x="4406741" y="1242352"/>
            <a:ext cx="830217" cy="307777"/>
          </a:xfrm>
          <a:prstGeom prst="rect">
            <a:avLst/>
          </a:prstGeom>
          <a:noFill/>
        </p:spPr>
        <p:txBody>
          <a:bodyPr wrap="square" rtlCol="0">
            <a:spAutoFit/>
          </a:bodyPr>
          <a:lstStyle/>
          <a:p>
            <a:pPr defTabSz="914400" eaLnBrk="0" fontAlgn="base" hangingPunct="0">
              <a:spcBef>
                <a:spcPct val="0"/>
              </a:spcBef>
              <a:spcAft>
                <a:spcPct val="0"/>
              </a:spcAft>
            </a:pPr>
            <a:r>
              <a:rPr lang="en-US" sz="1400" dirty="0" smtClean="0">
                <a:solidFill>
                  <a:srgbClr val="000000"/>
                </a:solidFill>
                <a:latin typeface="Arial" charset="0"/>
              </a:rPr>
              <a:t>water</a:t>
            </a:r>
            <a:endParaRPr lang="nl-BE" sz="1400" dirty="0">
              <a:solidFill>
                <a:srgbClr val="000000"/>
              </a:solidFill>
              <a:latin typeface="Arial" charset="0"/>
            </a:endParaRPr>
          </a:p>
        </p:txBody>
      </p:sp>
      <p:sp>
        <p:nvSpPr>
          <p:cNvPr id="9" name="TextBox 8"/>
          <p:cNvSpPr txBox="1"/>
          <p:nvPr/>
        </p:nvSpPr>
        <p:spPr>
          <a:xfrm>
            <a:off x="3505134" y="1788012"/>
            <a:ext cx="726440" cy="307777"/>
          </a:xfrm>
          <a:prstGeom prst="rect">
            <a:avLst/>
          </a:prstGeom>
          <a:noFill/>
        </p:spPr>
        <p:txBody>
          <a:bodyPr wrap="square" rtlCol="0">
            <a:spAutoFit/>
          </a:bodyPr>
          <a:lstStyle/>
          <a:p>
            <a:pPr defTabSz="914400" eaLnBrk="0" fontAlgn="base" hangingPunct="0">
              <a:spcBef>
                <a:spcPct val="0"/>
              </a:spcBef>
              <a:spcAft>
                <a:spcPct val="0"/>
              </a:spcAft>
            </a:pPr>
            <a:r>
              <a:rPr lang="en-US" sz="1400" dirty="0" smtClean="0">
                <a:solidFill>
                  <a:srgbClr val="000000"/>
                </a:solidFill>
                <a:latin typeface="Arial" charset="0"/>
              </a:rPr>
              <a:t>Ta</a:t>
            </a:r>
            <a:endParaRPr lang="nl-BE" sz="1400" dirty="0">
              <a:solidFill>
                <a:srgbClr val="000000"/>
              </a:solidFill>
              <a:latin typeface="Arial" charset="0"/>
            </a:endParaRPr>
          </a:p>
        </p:txBody>
      </p:sp>
      <p:sp>
        <p:nvSpPr>
          <p:cNvPr id="10" name="TextBox 9"/>
          <p:cNvSpPr txBox="1"/>
          <p:nvPr/>
        </p:nvSpPr>
        <p:spPr>
          <a:xfrm>
            <a:off x="141854" y="1826520"/>
            <a:ext cx="2228849" cy="307777"/>
          </a:xfrm>
          <a:prstGeom prst="rect">
            <a:avLst/>
          </a:prstGeom>
          <a:noFill/>
        </p:spPr>
        <p:txBody>
          <a:bodyPr wrap="square" rtlCol="0">
            <a:spAutoFit/>
          </a:bodyPr>
          <a:lstStyle/>
          <a:p>
            <a:pPr defTabSz="914400" eaLnBrk="0" fontAlgn="base" hangingPunct="0">
              <a:spcBef>
                <a:spcPct val="0"/>
              </a:spcBef>
              <a:spcAft>
                <a:spcPct val="0"/>
              </a:spcAft>
            </a:pPr>
            <a:r>
              <a:rPr lang="en-US" sz="1400" dirty="0" smtClean="0">
                <a:solidFill>
                  <a:srgbClr val="000000"/>
                </a:solidFill>
                <a:latin typeface="Arial" charset="0"/>
              </a:rPr>
              <a:t>100 MeV @ 4 mA</a:t>
            </a:r>
            <a:endParaRPr lang="nl-BE" sz="1400" dirty="0">
              <a:solidFill>
                <a:srgbClr val="000000"/>
              </a:solidFill>
              <a:latin typeface="Arial" charset="0"/>
            </a:endParaRPr>
          </a:p>
        </p:txBody>
      </p:sp>
      <p:sp>
        <p:nvSpPr>
          <p:cNvPr id="11" name="Explosion 2 10"/>
          <p:cNvSpPr/>
          <p:nvPr/>
        </p:nvSpPr>
        <p:spPr bwMode="auto">
          <a:xfrm>
            <a:off x="2793478" y="2351323"/>
            <a:ext cx="396240" cy="252549"/>
          </a:xfrm>
          <a:prstGeom prst="irregularSeal2">
            <a:avLst/>
          </a:prstGeom>
          <a:solidFill>
            <a:srgbClr val="FFFF00"/>
          </a:solid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nl-BE" sz="1400" smtClean="0">
              <a:solidFill>
                <a:srgbClr val="000000"/>
              </a:solidFill>
              <a:latin typeface="Arial" charset="0"/>
            </a:endParaRPr>
          </a:p>
        </p:txBody>
      </p:sp>
      <p:sp>
        <p:nvSpPr>
          <p:cNvPr id="12" name="Explosion 2 11"/>
          <p:cNvSpPr/>
          <p:nvPr/>
        </p:nvSpPr>
        <p:spPr bwMode="auto">
          <a:xfrm>
            <a:off x="3328872" y="1528362"/>
            <a:ext cx="396240" cy="252549"/>
          </a:xfrm>
          <a:prstGeom prst="irregularSeal2">
            <a:avLst/>
          </a:prstGeom>
          <a:solidFill>
            <a:srgbClr val="C00000"/>
          </a:solid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nl-BE" sz="1400" smtClean="0">
              <a:solidFill>
                <a:srgbClr val="000000"/>
              </a:solidFill>
              <a:latin typeface="Arial" charset="0"/>
            </a:endParaRPr>
          </a:p>
        </p:txBody>
      </p:sp>
      <p:sp>
        <p:nvSpPr>
          <p:cNvPr id="13" name="TextBox 12"/>
          <p:cNvSpPr txBox="1"/>
          <p:nvPr/>
        </p:nvSpPr>
        <p:spPr>
          <a:xfrm>
            <a:off x="2998673" y="2473818"/>
            <a:ext cx="1254760" cy="307777"/>
          </a:xfrm>
          <a:prstGeom prst="rect">
            <a:avLst/>
          </a:prstGeom>
          <a:noFill/>
        </p:spPr>
        <p:txBody>
          <a:bodyPr wrap="square" rtlCol="0">
            <a:spAutoFit/>
          </a:bodyPr>
          <a:lstStyle/>
          <a:p>
            <a:pPr defTabSz="914400" eaLnBrk="0" fontAlgn="base" hangingPunct="0">
              <a:spcBef>
                <a:spcPct val="0"/>
              </a:spcBef>
              <a:spcAft>
                <a:spcPct val="0"/>
              </a:spcAft>
            </a:pPr>
            <a:r>
              <a:rPr lang="en-US" sz="1400" dirty="0" smtClean="0">
                <a:solidFill>
                  <a:srgbClr val="000000"/>
                </a:solidFill>
                <a:latin typeface="Arial" charset="0"/>
              </a:rPr>
              <a:t>W sample</a:t>
            </a:r>
            <a:endParaRPr lang="nl-BE" sz="1400" dirty="0">
              <a:solidFill>
                <a:srgbClr val="000000"/>
              </a:solidFill>
              <a:latin typeface="Arial" charset="0"/>
            </a:endParaRPr>
          </a:p>
        </p:txBody>
      </p:sp>
      <p:sp>
        <p:nvSpPr>
          <p:cNvPr id="14" name="TextBox 13"/>
          <p:cNvSpPr txBox="1"/>
          <p:nvPr/>
        </p:nvSpPr>
        <p:spPr>
          <a:xfrm>
            <a:off x="3677942" y="1515183"/>
            <a:ext cx="1254760" cy="307777"/>
          </a:xfrm>
          <a:prstGeom prst="rect">
            <a:avLst/>
          </a:prstGeom>
          <a:noFill/>
        </p:spPr>
        <p:txBody>
          <a:bodyPr wrap="square" rtlCol="0">
            <a:spAutoFit/>
          </a:bodyPr>
          <a:lstStyle/>
          <a:p>
            <a:pPr defTabSz="914400" eaLnBrk="0" fontAlgn="base" hangingPunct="0">
              <a:spcBef>
                <a:spcPct val="0"/>
              </a:spcBef>
              <a:spcAft>
                <a:spcPct val="0"/>
              </a:spcAft>
            </a:pPr>
            <a:r>
              <a:rPr lang="en-US" sz="1400" dirty="0" smtClean="0">
                <a:solidFill>
                  <a:srgbClr val="000000"/>
                </a:solidFill>
                <a:latin typeface="Arial" charset="0"/>
              </a:rPr>
              <a:t>SS sample</a:t>
            </a:r>
            <a:endParaRPr lang="nl-BE" sz="1400" dirty="0">
              <a:solidFill>
                <a:srgbClr val="000000"/>
              </a:solidFill>
              <a:latin typeface="Arial" charset="0"/>
            </a:endParaRPr>
          </a:p>
        </p:txBody>
      </p:sp>
      <p:sp>
        <p:nvSpPr>
          <p:cNvPr id="16" name="Rectangle 2"/>
          <p:cNvSpPr>
            <a:spLocks noChangeArrowheads="1"/>
          </p:cNvSpPr>
          <p:nvPr/>
        </p:nvSpPr>
        <p:spPr bwMode="auto">
          <a:xfrm flipV="1">
            <a:off x="1188719" y="2491329"/>
            <a:ext cx="844665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eaLnBrk="0" fontAlgn="base" hangingPunct="0">
              <a:spcBef>
                <a:spcPct val="0"/>
              </a:spcBef>
              <a:spcAft>
                <a:spcPct val="0"/>
              </a:spcAft>
            </a:pPr>
            <a:endParaRPr lang="nl-BE" sz="1400">
              <a:solidFill>
                <a:srgbClr val="000000"/>
              </a:solidFill>
              <a:latin typeface="Arial" charset="0"/>
            </a:endParaRPr>
          </a:p>
        </p:txBody>
      </p:sp>
      <p:sp>
        <p:nvSpPr>
          <p:cNvPr id="18" name="Rectangle 9"/>
          <p:cNvSpPr>
            <a:spLocks noChangeArrowheads="1"/>
          </p:cNvSpPr>
          <p:nvPr/>
        </p:nvSpPr>
        <p:spPr bwMode="auto">
          <a:xfrm>
            <a:off x="6490788" y="3044598"/>
            <a:ext cx="528970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eaLnBrk="0" fontAlgn="base" hangingPunct="0">
              <a:spcBef>
                <a:spcPct val="0"/>
              </a:spcBef>
              <a:spcAft>
                <a:spcPct val="0"/>
              </a:spcAft>
            </a:pPr>
            <a:endParaRPr lang="nl-BE" sz="1400">
              <a:solidFill>
                <a:srgbClr val="000000"/>
              </a:solidFill>
              <a:latin typeface="Arial" charset="0"/>
            </a:endParaRPr>
          </a:p>
        </p:txBody>
      </p:sp>
      <p:sp>
        <p:nvSpPr>
          <p:cNvPr id="20" name="TextBox 19"/>
          <p:cNvSpPr txBox="1"/>
          <p:nvPr/>
        </p:nvSpPr>
        <p:spPr>
          <a:xfrm>
            <a:off x="6490788" y="5957786"/>
            <a:ext cx="3359796" cy="461665"/>
          </a:xfrm>
          <a:prstGeom prst="rect">
            <a:avLst/>
          </a:prstGeom>
          <a:noFill/>
        </p:spPr>
        <p:txBody>
          <a:bodyPr wrap="square" rtlCol="0">
            <a:spAutoFit/>
          </a:bodyPr>
          <a:lstStyle/>
          <a:p>
            <a:pPr defTabSz="914400" eaLnBrk="0" fontAlgn="base" hangingPunct="0">
              <a:spcBef>
                <a:spcPct val="0"/>
              </a:spcBef>
              <a:spcAft>
                <a:spcPct val="0"/>
              </a:spcAft>
            </a:pPr>
            <a:r>
              <a:rPr lang="en-US" sz="1200" dirty="0" smtClean="0">
                <a:solidFill>
                  <a:srgbClr val="C00000"/>
                </a:solidFill>
                <a:latin typeface="Arial" charset="0"/>
              </a:rPr>
              <a:t>Neutron spectrum is softer than in DEMO:</a:t>
            </a:r>
          </a:p>
          <a:p>
            <a:pPr defTabSz="914400" eaLnBrk="0" fontAlgn="base" hangingPunct="0">
              <a:spcBef>
                <a:spcPct val="0"/>
              </a:spcBef>
              <a:spcAft>
                <a:spcPct val="0"/>
              </a:spcAft>
            </a:pPr>
            <a:r>
              <a:rPr lang="en-US" sz="1200" dirty="0">
                <a:solidFill>
                  <a:srgbClr val="C00000"/>
                </a:solidFill>
                <a:latin typeface="Arial" charset="0"/>
              </a:rPr>
              <a:t>t</a:t>
            </a:r>
            <a:r>
              <a:rPr lang="en-US" sz="1200" dirty="0" smtClean="0">
                <a:solidFill>
                  <a:srgbClr val="C00000"/>
                </a:solidFill>
                <a:latin typeface="Arial" charset="0"/>
              </a:rPr>
              <a:t>o compensate reduction of neutron flux</a:t>
            </a:r>
            <a:endParaRPr lang="nl-BE" sz="1200" dirty="0">
              <a:solidFill>
                <a:srgbClr val="000000"/>
              </a:solidFill>
              <a:latin typeface="Arial" charset="0"/>
            </a:endParaRPr>
          </a:p>
        </p:txBody>
      </p:sp>
      <p:sp>
        <p:nvSpPr>
          <p:cNvPr id="21" name="Rectangle 2"/>
          <p:cNvSpPr>
            <a:spLocks noChangeArrowheads="1"/>
          </p:cNvSpPr>
          <p:nvPr/>
        </p:nvSpPr>
        <p:spPr bwMode="auto">
          <a:xfrm>
            <a:off x="6021294" y="3248501"/>
            <a:ext cx="18473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eaLnBrk="0" fontAlgn="base" hangingPunct="0">
              <a:spcBef>
                <a:spcPct val="0"/>
              </a:spcBef>
              <a:spcAft>
                <a:spcPct val="0"/>
              </a:spcAft>
            </a:pPr>
            <a:endParaRPr lang="nl-BE" sz="1400">
              <a:solidFill>
                <a:srgbClr val="000000"/>
              </a:solidFill>
              <a:latin typeface="Arial" charset="0"/>
            </a:endParaRPr>
          </a:p>
        </p:txBody>
      </p:sp>
      <p:graphicFrame>
        <p:nvGraphicFramePr>
          <p:cNvPr id="22" name="Object 21"/>
          <p:cNvGraphicFramePr>
            <a:graphicFrameLocks noChangeAspect="1"/>
          </p:cNvGraphicFramePr>
          <p:nvPr>
            <p:extLst>
              <p:ext uri="{D42A27DB-BD31-4B8C-83A1-F6EECF244321}">
                <p14:modId xmlns:p14="http://schemas.microsoft.com/office/powerpoint/2010/main" val="2304411876"/>
              </p:ext>
            </p:extLst>
          </p:nvPr>
        </p:nvGraphicFramePr>
        <p:xfrm>
          <a:off x="6156469" y="3231595"/>
          <a:ext cx="3725084" cy="2726188"/>
        </p:xfrm>
        <a:graphic>
          <a:graphicData uri="http://schemas.openxmlformats.org/presentationml/2006/ole">
            <mc:AlternateContent xmlns:mc="http://schemas.openxmlformats.org/markup-compatibility/2006">
              <mc:Choice xmlns:v="urn:schemas-microsoft-com:vml" Requires="v">
                <p:oleObj spid="_x0000_s333856" name="Graph" r:id="rId4" imgW="3347472" imgH="2569361" progId="Origin50.Graph">
                  <p:embed/>
                </p:oleObj>
              </mc:Choice>
              <mc:Fallback>
                <p:oleObj name="Graph" r:id="rId4" imgW="3347472" imgH="2569361" progId="Origin50.Grap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l="2733" t="7715" r="12527" b="4749"/>
                      <a:stretch>
                        <a:fillRect/>
                      </a:stretch>
                    </p:blipFill>
                    <p:spPr bwMode="auto">
                      <a:xfrm>
                        <a:off x="6156469" y="3231595"/>
                        <a:ext cx="3725084" cy="2726188"/>
                      </a:xfrm>
                      <a:prstGeom prst="rect">
                        <a:avLst/>
                      </a:prstGeom>
                      <a:noFill/>
                    </p:spPr>
                  </p:pic>
                </p:oleObj>
              </mc:Fallback>
            </mc:AlternateContent>
          </a:graphicData>
        </a:graphic>
      </p:graphicFrame>
      <p:sp>
        <p:nvSpPr>
          <p:cNvPr id="23" name="Rectangle 3"/>
          <p:cNvSpPr>
            <a:spLocks noChangeArrowheads="1"/>
          </p:cNvSpPr>
          <p:nvPr/>
        </p:nvSpPr>
        <p:spPr bwMode="auto">
          <a:xfrm>
            <a:off x="6021294" y="5496401"/>
            <a:ext cx="18473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eaLnBrk="0" fontAlgn="base" hangingPunct="0">
              <a:spcBef>
                <a:spcPct val="0"/>
              </a:spcBef>
              <a:spcAft>
                <a:spcPct val="0"/>
              </a:spcAft>
            </a:pPr>
            <a:endParaRPr lang="nl-BE" sz="1400">
              <a:solidFill>
                <a:srgbClr val="000000"/>
              </a:solidFill>
              <a:latin typeface="Arial" charset="0"/>
            </a:endParaRPr>
          </a:p>
        </p:txBody>
      </p:sp>
      <p:sp>
        <p:nvSpPr>
          <p:cNvPr id="19" name="Footer Placeholder 18"/>
          <p:cNvSpPr>
            <a:spLocks noGrp="1"/>
          </p:cNvSpPr>
          <p:nvPr>
            <p:ph type="ftr" sz="quarter" idx="4294967295"/>
          </p:nvPr>
        </p:nvSpPr>
        <p:spPr/>
        <p:txBody>
          <a:bodyPr/>
          <a:lstStyle/>
          <a:p>
            <a:pPr algn="r" defTabSz="914400" eaLnBrk="0" fontAlgn="base" hangingPunct="0">
              <a:spcBef>
                <a:spcPct val="0"/>
              </a:spcBef>
              <a:spcAft>
                <a:spcPct val="0"/>
              </a:spcAft>
            </a:pPr>
            <a:r>
              <a:rPr lang="en-US" altLang="es-ES" sz="1100" dirty="0" err="1" smtClean="0">
                <a:solidFill>
                  <a:srgbClr val="000000"/>
                </a:solidFill>
                <a:latin typeface="Arial" charset="0"/>
                <a:cs typeface="Arial" charset="0"/>
              </a:rPr>
              <a:t>WPENS</a:t>
            </a:r>
            <a:r>
              <a:rPr lang="en-US" altLang="es-ES" sz="1100" dirty="0" smtClean="0">
                <a:solidFill>
                  <a:srgbClr val="000000"/>
                </a:solidFill>
                <a:latin typeface="Arial" charset="0"/>
                <a:cs typeface="Arial" charset="0"/>
              </a:rPr>
              <a:t> 3rd technical meeting, April 4-6, 2017| Page </a:t>
            </a:r>
            <a:fld id="{24D9B25B-9466-48C0-ABB8-70202AD938A0}" type="slidenum">
              <a:rPr lang="en-US" altLang="es-ES" sz="1100" smtClean="0">
                <a:solidFill>
                  <a:srgbClr val="000000"/>
                </a:solidFill>
                <a:latin typeface="Arial" charset="0"/>
                <a:cs typeface="Arial" charset="0"/>
              </a:rPr>
              <a:pPr algn="r" defTabSz="914400" eaLnBrk="0" fontAlgn="base" hangingPunct="0">
                <a:spcBef>
                  <a:spcPct val="0"/>
                </a:spcBef>
                <a:spcAft>
                  <a:spcPct val="0"/>
                </a:spcAft>
              </a:pPr>
              <a:t>37</a:t>
            </a:fld>
            <a:endParaRPr lang="en-GB" sz="1400" dirty="0">
              <a:solidFill>
                <a:srgbClr val="000000"/>
              </a:solidFill>
              <a:latin typeface="Arial" charset="0"/>
            </a:endParaRPr>
          </a:p>
        </p:txBody>
      </p:sp>
      <p:graphicFrame>
        <p:nvGraphicFramePr>
          <p:cNvPr id="24" name="Object 23"/>
          <p:cNvGraphicFramePr>
            <a:graphicFrameLocks noChangeAspect="1"/>
          </p:cNvGraphicFramePr>
          <p:nvPr>
            <p:extLst>
              <p:ext uri="{D42A27DB-BD31-4B8C-83A1-F6EECF244321}">
                <p14:modId xmlns:p14="http://schemas.microsoft.com/office/powerpoint/2010/main" val="2762990043"/>
              </p:ext>
            </p:extLst>
          </p:nvPr>
        </p:nvGraphicFramePr>
        <p:xfrm>
          <a:off x="841093" y="3033654"/>
          <a:ext cx="4626248" cy="3275497"/>
        </p:xfrm>
        <a:graphic>
          <a:graphicData uri="http://schemas.openxmlformats.org/presentationml/2006/ole">
            <mc:AlternateContent xmlns:mc="http://schemas.openxmlformats.org/markup-compatibility/2006">
              <mc:Choice xmlns:v="urn:schemas-microsoft-com:vml" Requires="v">
                <p:oleObj spid="_x0000_s333857" name="Graph" r:id="rId6" imgW="3347472" imgH="2569361" progId="Origin50.Graph">
                  <p:embed/>
                </p:oleObj>
              </mc:Choice>
              <mc:Fallback>
                <p:oleObj name="Graph" r:id="rId6" imgW="3347472" imgH="2569361" progId="Origin50.Graph">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1093" y="3033654"/>
                        <a:ext cx="4626248" cy="3275497"/>
                      </a:xfrm>
                      <a:prstGeom prst="rect">
                        <a:avLst/>
                      </a:prstGeom>
                      <a:noFill/>
                    </p:spPr>
                  </p:pic>
                </p:oleObj>
              </mc:Fallback>
            </mc:AlternateContent>
          </a:graphicData>
        </a:graphic>
      </p:graphicFrame>
      <p:sp>
        <p:nvSpPr>
          <p:cNvPr id="25" name="TextBox 24"/>
          <p:cNvSpPr txBox="1"/>
          <p:nvPr/>
        </p:nvSpPr>
        <p:spPr>
          <a:xfrm>
            <a:off x="1188719" y="2869648"/>
            <a:ext cx="4484948" cy="523220"/>
          </a:xfrm>
          <a:prstGeom prst="rect">
            <a:avLst/>
          </a:prstGeom>
          <a:noFill/>
        </p:spPr>
        <p:txBody>
          <a:bodyPr wrap="square" rtlCol="0">
            <a:spAutoFit/>
          </a:bodyPr>
          <a:lstStyle/>
          <a:p>
            <a:pPr defTabSz="914400" eaLnBrk="0" fontAlgn="base" hangingPunct="0">
              <a:spcBef>
                <a:spcPct val="0"/>
              </a:spcBef>
              <a:spcAft>
                <a:spcPct val="0"/>
              </a:spcAft>
            </a:pPr>
            <a:r>
              <a:rPr lang="en-US" sz="1400" b="1" dirty="0" smtClean="0">
                <a:solidFill>
                  <a:srgbClr val="00B050"/>
                </a:solidFill>
                <a:sym typeface="Symbol" panose="05050102010706020507" pitchFamily="18" charset="2"/>
              </a:rPr>
              <a:t>Target material</a:t>
            </a:r>
            <a:r>
              <a:rPr lang="en-US" sz="1400" b="1" dirty="0" smtClean="0">
                <a:solidFill>
                  <a:srgbClr val="ABE1FF">
                    <a:lumMod val="50000"/>
                  </a:srgbClr>
                </a:solidFill>
                <a:sym typeface="Symbol" panose="05050102010706020507" pitchFamily="18" charset="2"/>
              </a:rPr>
              <a:t>: </a:t>
            </a:r>
            <a:r>
              <a:rPr lang="en-US" sz="1400" dirty="0" smtClean="0">
                <a:solidFill>
                  <a:srgbClr val="000000"/>
                </a:solidFill>
                <a:sym typeface="Symbol" panose="05050102010706020507" pitchFamily="18" charset="2"/>
              </a:rPr>
              <a:t>Tantalum</a:t>
            </a:r>
          </a:p>
          <a:p>
            <a:pPr defTabSz="914400" eaLnBrk="0" fontAlgn="base" hangingPunct="0">
              <a:spcBef>
                <a:spcPct val="0"/>
              </a:spcBef>
              <a:spcAft>
                <a:spcPct val="0"/>
              </a:spcAft>
            </a:pPr>
            <a:r>
              <a:rPr lang="en-US" sz="1400" b="1" dirty="0" smtClean="0">
                <a:solidFill>
                  <a:srgbClr val="00B050"/>
                </a:solidFill>
                <a:sym typeface="Symbol" panose="05050102010706020507" pitchFamily="18" charset="2"/>
              </a:rPr>
              <a:t>Target thickness: </a:t>
            </a:r>
            <a:r>
              <a:rPr lang="en-US" sz="1400" dirty="0" smtClean="0">
                <a:solidFill>
                  <a:srgbClr val="C00000"/>
                </a:solidFill>
                <a:sym typeface="Symbol" panose="05050102010706020507" pitchFamily="18" charset="2"/>
              </a:rPr>
              <a:t>&lt; proton range ( ~ 1 cm)</a:t>
            </a:r>
            <a:endParaRPr lang="nl-BE" sz="1400" dirty="0">
              <a:solidFill>
                <a:srgbClr val="C00000"/>
              </a:solidFill>
            </a:endParaRPr>
          </a:p>
        </p:txBody>
      </p:sp>
      <p:sp>
        <p:nvSpPr>
          <p:cNvPr id="26" name="TextBox 25"/>
          <p:cNvSpPr txBox="1"/>
          <p:nvPr/>
        </p:nvSpPr>
        <p:spPr>
          <a:xfrm>
            <a:off x="1" y="6111674"/>
            <a:ext cx="4077613" cy="307777"/>
          </a:xfrm>
          <a:prstGeom prst="rect">
            <a:avLst/>
          </a:prstGeom>
          <a:noFill/>
        </p:spPr>
        <p:txBody>
          <a:bodyPr wrap="square" rtlCol="0">
            <a:spAutoFit/>
          </a:bodyPr>
          <a:lstStyle/>
          <a:p>
            <a:pPr defTabSz="914400" eaLnBrk="0" fontAlgn="base" hangingPunct="0">
              <a:spcBef>
                <a:spcPct val="0"/>
              </a:spcBef>
              <a:spcAft>
                <a:spcPct val="0"/>
              </a:spcAft>
            </a:pPr>
            <a:r>
              <a:rPr lang="en-US" sz="1400" b="1" dirty="0" smtClean="0">
                <a:solidFill>
                  <a:srgbClr val="00B050"/>
                </a:solidFill>
                <a:sym typeface="Symbol" panose="05050102010706020507" pitchFamily="18" charset="2"/>
              </a:rPr>
              <a:t>Optimal thickness: </a:t>
            </a:r>
            <a:r>
              <a:rPr lang="en-US" sz="1400" dirty="0" smtClean="0">
                <a:solidFill>
                  <a:srgbClr val="C00000"/>
                </a:solidFill>
                <a:sym typeface="Symbol" panose="05050102010706020507" pitchFamily="18" charset="2"/>
              </a:rPr>
              <a:t>~7.5 mm</a:t>
            </a:r>
            <a:endParaRPr lang="nl-BE" sz="1400" dirty="0">
              <a:solidFill>
                <a:srgbClr val="C00000"/>
              </a:solidFill>
            </a:endParaRPr>
          </a:p>
        </p:txBody>
      </p:sp>
      <p:sp>
        <p:nvSpPr>
          <p:cNvPr id="28" name="TextBox 27"/>
          <p:cNvSpPr txBox="1"/>
          <p:nvPr/>
        </p:nvSpPr>
        <p:spPr>
          <a:xfrm>
            <a:off x="3091221" y="6091896"/>
            <a:ext cx="4077613" cy="307777"/>
          </a:xfrm>
          <a:prstGeom prst="rect">
            <a:avLst/>
          </a:prstGeom>
          <a:noFill/>
        </p:spPr>
        <p:txBody>
          <a:bodyPr wrap="square" rtlCol="0">
            <a:spAutoFit/>
          </a:bodyPr>
          <a:lstStyle/>
          <a:p>
            <a:pPr defTabSz="914400" eaLnBrk="0" fontAlgn="base" hangingPunct="0">
              <a:spcBef>
                <a:spcPct val="0"/>
              </a:spcBef>
              <a:spcAft>
                <a:spcPct val="0"/>
              </a:spcAft>
            </a:pPr>
            <a:r>
              <a:rPr lang="en-US" sz="1400" b="1" dirty="0" smtClean="0">
                <a:solidFill>
                  <a:srgbClr val="ABE1FF">
                    <a:lumMod val="50000"/>
                  </a:srgbClr>
                </a:solidFill>
                <a:sym typeface="Symbol" panose="05050102010706020507" pitchFamily="18" charset="2"/>
              </a:rPr>
              <a:t>Moderator: </a:t>
            </a:r>
            <a:r>
              <a:rPr lang="en-US" sz="1400" dirty="0" smtClean="0">
                <a:solidFill>
                  <a:srgbClr val="000000"/>
                </a:solidFill>
                <a:sym typeface="Symbol" panose="05050102010706020507" pitchFamily="18" charset="2"/>
              </a:rPr>
              <a:t>water</a:t>
            </a:r>
            <a:endParaRPr lang="nl-BE" sz="1400" dirty="0">
              <a:solidFill>
                <a:srgbClr val="000000"/>
              </a:solidFill>
            </a:endParaRPr>
          </a:p>
        </p:txBody>
      </p:sp>
    </p:spTree>
    <p:extLst>
      <p:ext uri="{BB962C8B-B14F-4D97-AF65-F5344CB8AC3E}">
        <p14:creationId xmlns:p14="http://schemas.microsoft.com/office/powerpoint/2010/main" val="9727278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bwMode="auto">
          <a:xfrm>
            <a:off x="6596977" y="2950815"/>
            <a:ext cx="1026006" cy="3289631"/>
          </a:xfrm>
          <a:prstGeom prst="rect">
            <a:avLst/>
          </a:prstGeom>
          <a:solidFill>
            <a:schemeClr val="bg2">
              <a:lumMod val="65000"/>
            </a:schemeClr>
          </a:solid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nl-BE" sz="1400" smtClean="0">
              <a:solidFill>
                <a:srgbClr val="000000"/>
              </a:solidFill>
              <a:latin typeface="Arial" charset="0"/>
            </a:endParaRPr>
          </a:p>
        </p:txBody>
      </p:sp>
      <p:sp>
        <p:nvSpPr>
          <p:cNvPr id="7" name="Title 6"/>
          <p:cNvSpPr>
            <a:spLocks noGrp="1"/>
          </p:cNvSpPr>
          <p:nvPr>
            <p:ph type="title"/>
          </p:nvPr>
        </p:nvSpPr>
        <p:spPr/>
        <p:txBody>
          <a:bodyPr/>
          <a:lstStyle/>
          <a:p>
            <a:r>
              <a:rPr lang="en-US" dirty="0" smtClean="0"/>
              <a:t>Rotation window and converter DISK</a:t>
            </a:r>
            <a:endParaRPr lang="en-US" dirty="0"/>
          </a:p>
        </p:txBody>
      </p:sp>
      <p:sp>
        <p:nvSpPr>
          <p:cNvPr id="8" name="Content Placeholder 7"/>
          <p:cNvSpPr>
            <a:spLocks noGrp="1"/>
          </p:cNvSpPr>
          <p:nvPr>
            <p:ph idx="1"/>
          </p:nvPr>
        </p:nvSpPr>
        <p:spPr>
          <a:xfrm>
            <a:off x="287967" y="1148317"/>
            <a:ext cx="9060821" cy="5092126"/>
          </a:xfrm>
        </p:spPr>
        <p:txBody>
          <a:bodyPr/>
          <a:lstStyle/>
          <a:p>
            <a:r>
              <a:rPr lang="en-US" dirty="0" err="1" smtClean="0"/>
              <a:t>Rotative</a:t>
            </a:r>
            <a:r>
              <a:rPr lang="en-US" dirty="0" smtClean="0"/>
              <a:t> disc with Ta converter</a:t>
            </a:r>
          </a:p>
          <a:p>
            <a:r>
              <a:rPr lang="en-US" dirty="0" smtClean="0"/>
              <a:t>Heat flux 2x2  3 mm Al</a:t>
            </a:r>
          </a:p>
          <a:p>
            <a:pPr lvl="1"/>
            <a:r>
              <a:rPr lang="en-US" dirty="0" smtClean="0">
                <a:sym typeface="Wingdings" panose="05000000000000000000" pitchFamily="2" charset="2"/>
              </a:rPr>
              <a:t> 60 MW/m²</a:t>
            </a:r>
          </a:p>
          <a:p>
            <a:r>
              <a:rPr lang="en-US" dirty="0" err="1" smtClean="0">
                <a:sym typeface="Wingdings" panose="05000000000000000000" pitchFamily="2" charset="2"/>
              </a:rPr>
              <a:t>Rotative</a:t>
            </a:r>
            <a:r>
              <a:rPr lang="en-US" dirty="0" smtClean="0">
                <a:sym typeface="Wingdings" panose="05000000000000000000" pitchFamily="2" charset="2"/>
              </a:rPr>
              <a:t> 1 m disk 3,14 m</a:t>
            </a:r>
            <a:endParaRPr lang="en-US" dirty="0" smtClean="0"/>
          </a:p>
          <a:p>
            <a:r>
              <a:rPr lang="en-US" dirty="0" smtClean="0">
                <a:sym typeface="Wingdings" panose="05000000000000000000" pitchFamily="2" charset="2"/>
              </a:rPr>
              <a:t>3,14/0,02=157 </a:t>
            </a:r>
          </a:p>
          <a:p>
            <a:pPr lvl="1"/>
            <a:r>
              <a:rPr lang="en-US" dirty="0" smtClean="0">
                <a:sym typeface="Wingdings" panose="05000000000000000000" pitchFamily="2" charset="2"/>
              </a:rPr>
              <a:t>0,4 Mw/m²</a:t>
            </a:r>
          </a:p>
          <a:p>
            <a:pPr lvl="1"/>
            <a:endParaRPr lang="en-US" dirty="0">
              <a:sym typeface="Wingdings" panose="05000000000000000000" pitchFamily="2" charset="2"/>
            </a:endParaRPr>
          </a:p>
          <a:p>
            <a:endParaRPr lang="en-US" dirty="0">
              <a:sym typeface="Wingdings" panose="05000000000000000000" pitchFamily="2" charset="2"/>
            </a:endParaRPr>
          </a:p>
          <a:p>
            <a:r>
              <a:rPr lang="en-US" dirty="0" smtClean="0">
                <a:sym typeface="Wingdings" panose="05000000000000000000" pitchFamily="2" charset="2"/>
              </a:rPr>
              <a:t>Ta converter +- 350 kw</a:t>
            </a:r>
          </a:p>
          <a:p>
            <a:r>
              <a:rPr lang="en-US" dirty="0" smtClean="0">
                <a:sym typeface="Wingdings" panose="05000000000000000000" pitchFamily="2" charset="2"/>
              </a:rPr>
              <a:t>Area = 0,02*3m x2 </a:t>
            </a:r>
          </a:p>
          <a:p>
            <a:pPr lvl="1"/>
            <a:r>
              <a:rPr lang="en-US" dirty="0" smtClean="0">
                <a:sym typeface="Wingdings" panose="05000000000000000000" pitchFamily="2" charset="2"/>
              </a:rPr>
              <a:t>Heat flux about 3 MW/m²</a:t>
            </a:r>
          </a:p>
          <a:p>
            <a:pPr lvl="1"/>
            <a:r>
              <a:rPr lang="en-US" dirty="0" smtClean="0">
                <a:sym typeface="Wingdings" panose="05000000000000000000" pitchFamily="2" charset="2"/>
              </a:rPr>
              <a:t> is possible and area could be increased </a:t>
            </a:r>
          </a:p>
          <a:p>
            <a:pPr lvl="2"/>
            <a:r>
              <a:rPr lang="en-US" dirty="0" smtClean="0">
                <a:sym typeface="Wingdings" panose="05000000000000000000" pitchFamily="2" charset="2"/>
              </a:rPr>
              <a:t>Not structural element!</a:t>
            </a:r>
            <a:endParaRPr lang="en-US" dirty="0">
              <a:sym typeface="Wingdings" panose="05000000000000000000" pitchFamily="2" charset="2"/>
            </a:endParaRPr>
          </a:p>
          <a:p>
            <a:pPr marL="822325" lvl="2" indent="0">
              <a:buNone/>
            </a:pPr>
            <a:endParaRPr lang="en-US" dirty="0" smtClean="0">
              <a:sym typeface="Wingdings" panose="05000000000000000000" pitchFamily="2" charset="2"/>
            </a:endParaRPr>
          </a:p>
          <a:p>
            <a:pPr marL="446088" indent="-342900"/>
            <a:endParaRPr lang="en-US" dirty="0" smtClean="0">
              <a:sym typeface="Wingdings" panose="05000000000000000000" pitchFamily="2" charset="2"/>
            </a:endParaRPr>
          </a:p>
        </p:txBody>
      </p:sp>
      <p:sp>
        <p:nvSpPr>
          <p:cNvPr id="11" name="Rectangle 10"/>
          <p:cNvSpPr/>
          <p:nvPr/>
        </p:nvSpPr>
        <p:spPr bwMode="auto">
          <a:xfrm>
            <a:off x="4689040" y="2019303"/>
            <a:ext cx="2933942" cy="1655803"/>
          </a:xfrm>
          <a:prstGeom prst="rect">
            <a:avLst/>
          </a:prstGeom>
          <a:solidFill>
            <a:schemeClr val="bg2">
              <a:lumMod val="65000"/>
            </a:schemeClr>
          </a:solid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nl-BE" sz="1400" smtClean="0">
              <a:solidFill>
                <a:srgbClr val="000000"/>
              </a:solidFill>
              <a:latin typeface="Arial" charset="0"/>
            </a:endParaRPr>
          </a:p>
        </p:txBody>
      </p:sp>
      <p:sp>
        <p:nvSpPr>
          <p:cNvPr id="10" name="Rectangle 9"/>
          <p:cNvSpPr/>
          <p:nvPr/>
        </p:nvSpPr>
        <p:spPr bwMode="auto">
          <a:xfrm>
            <a:off x="4479730" y="2165598"/>
            <a:ext cx="3021330" cy="1359617"/>
          </a:xfrm>
          <a:prstGeom prst="rect">
            <a:avLst/>
          </a:prstGeom>
          <a:solidFill>
            <a:schemeClr val="bg2"/>
          </a:solidFill>
          <a:ln w="127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nl-BE" sz="1400" smtClean="0">
              <a:solidFill>
                <a:srgbClr val="000000"/>
              </a:solidFill>
              <a:latin typeface="Arial" charset="0"/>
            </a:endParaRPr>
          </a:p>
        </p:txBody>
      </p:sp>
      <p:sp>
        <p:nvSpPr>
          <p:cNvPr id="12" name="TextBox 11"/>
          <p:cNvSpPr txBox="1"/>
          <p:nvPr/>
        </p:nvSpPr>
        <p:spPr>
          <a:xfrm>
            <a:off x="4957079" y="3151223"/>
            <a:ext cx="1625017" cy="307777"/>
          </a:xfrm>
          <a:prstGeom prst="rect">
            <a:avLst/>
          </a:prstGeom>
          <a:noFill/>
        </p:spPr>
        <p:txBody>
          <a:bodyPr wrap="square" rtlCol="0">
            <a:spAutoFit/>
          </a:bodyPr>
          <a:lstStyle/>
          <a:p>
            <a:pPr defTabSz="914400" eaLnBrk="0" fontAlgn="base" hangingPunct="0">
              <a:spcBef>
                <a:spcPct val="0"/>
              </a:spcBef>
              <a:spcAft>
                <a:spcPct val="0"/>
              </a:spcAft>
            </a:pPr>
            <a:r>
              <a:rPr lang="en-US" sz="1400" dirty="0" smtClean="0">
                <a:solidFill>
                  <a:srgbClr val="000000"/>
                </a:solidFill>
                <a:latin typeface="Arial" charset="0"/>
              </a:rPr>
              <a:t>Vacuum</a:t>
            </a:r>
            <a:endParaRPr lang="nl-BE" sz="1400" dirty="0">
              <a:solidFill>
                <a:srgbClr val="000000"/>
              </a:solidFill>
              <a:latin typeface="Arial" charset="0"/>
            </a:endParaRPr>
          </a:p>
        </p:txBody>
      </p:sp>
      <p:sp>
        <p:nvSpPr>
          <p:cNvPr id="2" name="Freeform 1"/>
          <p:cNvSpPr/>
          <p:nvPr/>
        </p:nvSpPr>
        <p:spPr bwMode="auto">
          <a:xfrm>
            <a:off x="5753063" y="2187432"/>
            <a:ext cx="474663" cy="1247775"/>
          </a:xfrm>
          <a:custGeom>
            <a:avLst/>
            <a:gdLst>
              <a:gd name="connsiteX0" fmla="*/ 9525 w 409584"/>
              <a:gd name="connsiteY0" fmla="*/ 0 h 1247775"/>
              <a:gd name="connsiteX1" fmla="*/ 409575 w 409584"/>
              <a:gd name="connsiteY1" fmla="*/ 561975 h 1247775"/>
              <a:gd name="connsiteX2" fmla="*/ 0 w 409584"/>
              <a:gd name="connsiteY2" fmla="*/ 1247775 h 1247775"/>
              <a:gd name="connsiteX0" fmla="*/ 9525 w 438158"/>
              <a:gd name="connsiteY0" fmla="*/ 0 h 1247775"/>
              <a:gd name="connsiteX1" fmla="*/ 438150 w 438158"/>
              <a:gd name="connsiteY1" fmla="*/ 590550 h 1247775"/>
              <a:gd name="connsiteX2" fmla="*/ 0 w 438158"/>
              <a:gd name="connsiteY2" fmla="*/ 1247775 h 1247775"/>
              <a:gd name="connsiteX0" fmla="*/ 9525 w 440324"/>
              <a:gd name="connsiteY0" fmla="*/ 0 h 1247775"/>
              <a:gd name="connsiteX1" fmla="*/ 161925 w 440324"/>
              <a:gd name="connsiteY1" fmla="*/ 295275 h 1247775"/>
              <a:gd name="connsiteX2" fmla="*/ 438150 w 440324"/>
              <a:gd name="connsiteY2" fmla="*/ 590550 h 1247775"/>
              <a:gd name="connsiteX3" fmla="*/ 0 w 440324"/>
              <a:gd name="connsiteY3" fmla="*/ 1247775 h 1247775"/>
              <a:gd name="connsiteX0" fmla="*/ 9525 w 438150"/>
              <a:gd name="connsiteY0" fmla="*/ 0 h 1247775"/>
              <a:gd name="connsiteX1" fmla="*/ 161925 w 438150"/>
              <a:gd name="connsiteY1" fmla="*/ 295275 h 1247775"/>
              <a:gd name="connsiteX2" fmla="*/ 438150 w 438150"/>
              <a:gd name="connsiteY2" fmla="*/ 590550 h 1247775"/>
              <a:gd name="connsiteX3" fmla="*/ 160005 w 438150"/>
              <a:gd name="connsiteY3" fmla="*/ 860571 h 1247775"/>
              <a:gd name="connsiteX4" fmla="*/ 0 w 438150"/>
              <a:gd name="connsiteY4" fmla="*/ 1247775 h 124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0" h="1247775">
                <a:moveTo>
                  <a:pt x="9525" y="0"/>
                </a:moveTo>
                <a:cubicBezTo>
                  <a:pt x="47625" y="36512"/>
                  <a:pt x="90488" y="196850"/>
                  <a:pt x="161925" y="295275"/>
                </a:cubicBezTo>
                <a:cubicBezTo>
                  <a:pt x="233362" y="393700"/>
                  <a:pt x="438470" y="496334"/>
                  <a:pt x="438150" y="590550"/>
                </a:cubicBezTo>
                <a:cubicBezTo>
                  <a:pt x="437830" y="684766"/>
                  <a:pt x="233030" y="751034"/>
                  <a:pt x="160005" y="860571"/>
                </a:cubicBezTo>
                <a:cubicBezTo>
                  <a:pt x="86980" y="970108"/>
                  <a:pt x="37780" y="1192766"/>
                  <a:pt x="0" y="1247775"/>
                </a:cubicBezTo>
              </a:path>
            </a:pathLst>
          </a:custGeom>
          <a:noFill/>
          <a:ln w="12700" cap="flat" cmpd="sng" algn="ctr">
            <a:solidFill>
              <a:srgbClr val="FF5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nl-BE" sz="1400" smtClean="0">
              <a:solidFill>
                <a:srgbClr val="000000"/>
              </a:solidFill>
              <a:latin typeface="Arial" charset="0"/>
            </a:endParaRPr>
          </a:p>
        </p:txBody>
      </p:sp>
      <p:sp>
        <p:nvSpPr>
          <p:cNvPr id="3" name="Right Arrow 2"/>
          <p:cNvSpPr/>
          <p:nvPr/>
        </p:nvSpPr>
        <p:spPr bwMode="auto">
          <a:xfrm>
            <a:off x="4541079" y="2503541"/>
            <a:ext cx="1574009" cy="531362"/>
          </a:xfrm>
          <a:prstGeom prst="rightArrow">
            <a:avLst/>
          </a:prstGeom>
          <a:solidFill>
            <a:srgbClr val="FFC5C5"/>
          </a:solidFill>
          <a:ln w="12700" cap="flat" cmpd="sng" algn="ctr">
            <a:solidFill>
              <a:srgbClr val="FF505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r>
              <a:rPr lang="en-US" sz="1400" dirty="0" smtClean="0">
                <a:solidFill>
                  <a:srgbClr val="000000"/>
                </a:solidFill>
                <a:latin typeface="Arial" charset="0"/>
              </a:rPr>
              <a:t>Proton beam</a:t>
            </a:r>
            <a:endParaRPr lang="nl-BE" sz="1400" dirty="0" smtClean="0">
              <a:solidFill>
                <a:srgbClr val="000000"/>
              </a:solidFill>
              <a:latin typeface="Arial" charset="0"/>
            </a:endParaRPr>
          </a:p>
        </p:txBody>
      </p:sp>
      <p:sp>
        <p:nvSpPr>
          <p:cNvPr id="24" name="Rectangle 23"/>
          <p:cNvSpPr/>
          <p:nvPr/>
        </p:nvSpPr>
        <p:spPr bwMode="auto">
          <a:xfrm>
            <a:off x="7637864" y="1966812"/>
            <a:ext cx="2302532" cy="1727571"/>
          </a:xfrm>
          <a:prstGeom prst="rect">
            <a:avLst/>
          </a:prstGeom>
          <a:solidFill>
            <a:schemeClr val="tx2">
              <a:lumMod val="60000"/>
              <a:lumOff val="40000"/>
            </a:schemeClr>
          </a:solid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nl-BE" sz="1400" smtClean="0">
              <a:solidFill>
                <a:srgbClr val="000000"/>
              </a:solidFill>
              <a:latin typeface="Arial" charset="0"/>
            </a:endParaRPr>
          </a:p>
        </p:txBody>
      </p:sp>
      <p:sp>
        <p:nvSpPr>
          <p:cNvPr id="25" name="TextBox 24"/>
          <p:cNvSpPr txBox="1"/>
          <p:nvPr/>
        </p:nvSpPr>
        <p:spPr>
          <a:xfrm>
            <a:off x="8968546" y="3305111"/>
            <a:ext cx="1625017" cy="307777"/>
          </a:xfrm>
          <a:prstGeom prst="rect">
            <a:avLst/>
          </a:prstGeom>
          <a:noFill/>
        </p:spPr>
        <p:txBody>
          <a:bodyPr wrap="square" rtlCol="0">
            <a:spAutoFit/>
          </a:bodyPr>
          <a:lstStyle/>
          <a:p>
            <a:pPr defTabSz="914400" eaLnBrk="0" fontAlgn="base" hangingPunct="0">
              <a:spcBef>
                <a:spcPct val="0"/>
              </a:spcBef>
              <a:spcAft>
                <a:spcPct val="0"/>
              </a:spcAft>
            </a:pPr>
            <a:r>
              <a:rPr lang="en-US" sz="1400" dirty="0" smtClean="0">
                <a:solidFill>
                  <a:srgbClr val="000000"/>
                </a:solidFill>
                <a:latin typeface="Arial" charset="0"/>
              </a:rPr>
              <a:t>water</a:t>
            </a:r>
            <a:endParaRPr lang="nl-BE" sz="1400" dirty="0">
              <a:solidFill>
                <a:srgbClr val="000000"/>
              </a:solidFill>
              <a:latin typeface="Arial" charset="0"/>
            </a:endParaRPr>
          </a:p>
        </p:txBody>
      </p:sp>
      <p:sp>
        <p:nvSpPr>
          <p:cNvPr id="26" name="Rectangle 25"/>
          <p:cNvSpPr/>
          <p:nvPr/>
        </p:nvSpPr>
        <p:spPr bwMode="auto">
          <a:xfrm>
            <a:off x="6683800" y="2355096"/>
            <a:ext cx="850264" cy="3714849"/>
          </a:xfrm>
          <a:prstGeom prst="rect">
            <a:avLst/>
          </a:prstGeom>
          <a:solidFill>
            <a:schemeClr val="bg2"/>
          </a:solidFill>
          <a:ln w="127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nl-BE" sz="1400" smtClean="0">
              <a:solidFill>
                <a:srgbClr val="000000"/>
              </a:solidFill>
              <a:latin typeface="Arial" charset="0"/>
            </a:endParaRPr>
          </a:p>
        </p:txBody>
      </p:sp>
      <p:sp>
        <p:nvSpPr>
          <p:cNvPr id="4" name="Rectangle 3"/>
          <p:cNvSpPr/>
          <p:nvPr/>
        </p:nvSpPr>
        <p:spPr bwMode="auto">
          <a:xfrm>
            <a:off x="6850133" y="2270760"/>
            <a:ext cx="502321" cy="3619500"/>
          </a:xfrm>
          <a:prstGeom prst="rect">
            <a:avLst/>
          </a:prstGeom>
          <a:solidFill>
            <a:schemeClr val="tx2">
              <a:lumMod val="60000"/>
              <a:lumOff val="40000"/>
            </a:schemeClr>
          </a:solidFill>
          <a:ln w="381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nl-BE" sz="1400">
              <a:solidFill>
                <a:srgbClr val="000000"/>
              </a:solidFill>
              <a:latin typeface="Arial" charset="0"/>
            </a:endParaRPr>
          </a:p>
        </p:txBody>
      </p:sp>
      <p:sp>
        <p:nvSpPr>
          <p:cNvPr id="28" name="Rectangle 27"/>
          <p:cNvSpPr/>
          <p:nvPr/>
        </p:nvSpPr>
        <p:spPr bwMode="auto">
          <a:xfrm rot="5400000">
            <a:off x="7726907" y="3421554"/>
            <a:ext cx="403009" cy="1403518"/>
          </a:xfrm>
          <a:prstGeom prst="rect">
            <a:avLst/>
          </a:prstGeom>
          <a:solidFill>
            <a:schemeClr val="bg2">
              <a:lumMod val="75000"/>
            </a:schemeClr>
          </a:solidFill>
          <a:ln w="381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nl-BE" sz="1400">
              <a:solidFill>
                <a:srgbClr val="000000"/>
              </a:solidFill>
              <a:latin typeface="Arial" charset="0"/>
            </a:endParaRPr>
          </a:p>
        </p:txBody>
      </p:sp>
      <p:sp>
        <p:nvSpPr>
          <p:cNvPr id="5" name="Rectangle 4"/>
          <p:cNvSpPr/>
          <p:nvPr/>
        </p:nvSpPr>
        <p:spPr bwMode="auto">
          <a:xfrm>
            <a:off x="7023711" y="2423163"/>
            <a:ext cx="202941" cy="1251943"/>
          </a:xfrm>
          <a:prstGeom prst="rect">
            <a:avLst/>
          </a:prstGeom>
          <a:solidFill>
            <a:schemeClr val="tx1">
              <a:lumMod val="95000"/>
              <a:lumOff val="5000"/>
            </a:schemeClr>
          </a:solid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nl-BE" sz="1400" smtClean="0">
              <a:solidFill>
                <a:srgbClr val="000000"/>
              </a:solidFill>
              <a:latin typeface="Arial" charset="0"/>
            </a:endParaRPr>
          </a:p>
        </p:txBody>
      </p:sp>
      <p:sp>
        <p:nvSpPr>
          <p:cNvPr id="29" name="Rectangle 28"/>
          <p:cNvSpPr/>
          <p:nvPr/>
        </p:nvSpPr>
        <p:spPr bwMode="auto">
          <a:xfrm>
            <a:off x="7023713" y="4516601"/>
            <a:ext cx="216668" cy="1251943"/>
          </a:xfrm>
          <a:prstGeom prst="rect">
            <a:avLst/>
          </a:prstGeom>
          <a:solidFill>
            <a:schemeClr val="tx1">
              <a:lumMod val="95000"/>
              <a:lumOff val="5000"/>
            </a:schemeClr>
          </a:solid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nl-BE" sz="1400" smtClean="0">
              <a:solidFill>
                <a:srgbClr val="000000"/>
              </a:solidFill>
              <a:latin typeface="Arial" charset="0"/>
            </a:endParaRPr>
          </a:p>
        </p:txBody>
      </p:sp>
      <p:sp>
        <p:nvSpPr>
          <p:cNvPr id="30" name="Rectangle 29"/>
          <p:cNvSpPr/>
          <p:nvPr/>
        </p:nvSpPr>
        <p:spPr bwMode="auto">
          <a:xfrm>
            <a:off x="8034568" y="5104851"/>
            <a:ext cx="1051437" cy="355563"/>
          </a:xfrm>
          <a:prstGeom prst="rect">
            <a:avLst/>
          </a:prstGeom>
          <a:solidFill>
            <a:schemeClr val="bg2">
              <a:lumMod val="75000"/>
            </a:schemeClr>
          </a:solidFill>
          <a:ln w="381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r>
              <a:rPr lang="en-US" sz="1400" dirty="0" smtClean="0">
                <a:solidFill>
                  <a:srgbClr val="000000"/>
                </a:solidFill>
                <a:latin typeface="Arial" charset="0"/>
              </a:rPr>
              <a:t>Motor</a:t>
            </a:r>
            <a:endParaRPr lang="nl-BE" sz="1400" dirty="0">
              <a:solidFill>
                <a:srgbClr val="000000"/>
              </a:solidFill>
              <a:latin typeface="Arial" charset="0"/>
            </a:endParaRPr>
          </a:p>
        </p:txBody>
      </p:sp>
      <p:sp>
        <p:nvSpPr>
          <p:cNvPr id="31" name="Rectangle 30"/>
          <p:cNvSpPr/>
          <p:nvPr/>
        </p:nvSpPr>
        <p:spPr bwMode="auto">
          <a:xfrm>
            <a:off x="7887527" y="3823181"/>
            <a:ext cx="64152" cy="1738748"/>
          </a:xfrm>
          <a:prstGeom prst="rect">
            <a:avLst/>
          </a:prstGeom>
          <a:solidFill>
            <a:schemeClr val="bg2">
              <a:lumMod val="75000"/>
            </a:schemeClr>
          </a:solidFill>
          <a:ln w="381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nl-BE" sz="1400" dirty="0">
              <a:solidFill>
                <a:srgbClr val="000000"/>
              </a:solidFill>
              <a:latin typeface="Arial" charset="0"/>
            </a:endParaRPr>
          </a:p>
        </p:txBody>
      </p:sp>
      <p:sp>
        <p:nvSpPr>
          <p:cNvPr id="32" name="Rectangle 31"/>
          <p:cNvSpPr/>
          <p:nvPr/>
        </p:nvSpPr>
        <p:spPr bwMode="auto">
          <a:xfrm flipV="1">
            <a:off x="7905020" y="5272437"/>
            <a:ext cx="192761" cy="45719"/>
          </a:xfrm>
          <a:prstGeom prst="rect">
            <a:avLst/>
          </a:prstGeom>
          <a:solidFill>
            <a:schemeClr val="bg2">
              <a:lumMod val="75000"/>
            </a:schemeClr>
          </a:solidFill>
          <a:ln w="381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nl-BE" sz="1400" dirty="0">
              <a:solidFill>
                <a:srgbClr val="000000"/>
              </a:solidFill>
              <a:latin typeface="Arial" charset="0"/>
            </a:endParaRPr>
          </a:p>
        </p:txBody>
      </p:sp>
      <p:sp>
        <p:nvSpPr>
          <p:cNvPr id="33" name="Rectangle 32"/>
          <p:cNvSpPr/>
          <p:nvPr/>
        </p:nvSpPr>
        <p:spPr bwMode="auto">
          <a:xfrm rot="5400000">
            <a:off x="5848059" y="3210769"/>
            <a:ext cx="403009" cy="1825088"/>
          </a:xfrm>
          <a:prstGeom prst="rect">
            <a:avLst/>
          </a:prstGeom>
          <a:solidFill>
            <a:schemeClr val="bg2">
              <a:lumMod val="75000"/>
            </a:schemeClr>
          </a:solidFill>
          <a:ln w="381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nl-BE" sz="1400">
              <a:solidFill>
                <a:srgbClr val="000000"/>
              </a:solidFill>
              <a:latin typeface="Arial" charset="0"/>
            </a:endParaRPr>
          </a:p>
        </p:txBody>
      </p:sp>
      <p:sp>
        <p:nvSpPr>
          <p:cNvPr id="35" name="Curved Up Arrow 34"/>
          <p:cNvSpPr/>
          <p:nvPr/>
        </p:nvSpPr>
        <p:spPr bwMode="auto">
          <a:xfrm flipV="1">
            <a:off x="4541078" y="3731041"/>
            <a:ext cx="1269402" cy="1085955"/>
          </a:xfrm>
          <a:prstGeom prst="curvedUpArrow">
            <a:avLst>
              <a:gd name="adj1" fmla="val 25000"/>
              <a:gd name="adj2" fmla="val 48924"/>
              <a:gd name="adj3" fmla="val 25000"/>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nl-BE" sz="1400" smtClean="0">
              <a:solidFill>
                <a:srgbClr val="000000"/>
              </a:solidFill>
              <a:latin typeface="Arial" charset="0"/>
            </a:endParaRPr>
          </a:p>
        </p:txBody>
      </p:sp>
      <p:sp>
        <p:nvSpPr>
          <p:cNvPr id="34" name="Left Arrow 33"/>
          <p:cNvSpPr/>
          <p:nvPr/>
        </p:nvSpPr>
        <p:spPr bwMode="auto">
          <a:xfrm flipH="1">
            <a:off x="8379294" y="3822648"/>
            <a:ext cx="1263143" cy="594790"/>
          </a:xfrm>
          <a:prstGeom prst="leftArrow">
            <a:avLst/>
          </a:prstGeom>
          <a:gradFill>
            <a:gsLst>
              <a:gs pos="0">
                <a:srgbClr val="FFC5C5"/>
              </a:gs>
              <a:gs pos="35000">
                <a:srgbClr val="FFFFFF"/>
              </a:gs>
              <a:gs pos="100000">
                <a:srgbClr val="FFC5C5"/>
              </a:gs>
            </a:gsLst>
          </a:gradFill>
          <a:ln>
            <a:solidFill>
              <a:srgbClr val="FF5050"/>
            </a:solidFill>
          </a:ln>
          <a:extLst/>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r>
              <a:rPr lang="en-US" sz="1400" dirty="0" smtClean="0">
                <a:solidFill>
                  <a:srgbClr val="000000"/>
                </a:solidFill>
              </a:rPr>
              <a:t>Water out</a:t>
            </a:r>
            <a:endParaRPr lang="nl-BE" sz="1400" dirty="0" smtClean="0">
              <a:solidFill>
                <a:srgbClr val="000000"/>
              </a:solidFill>
              <a:latin typeface="Arial" charset="0"/>
            </a:endParaRPr>
          </a:p>
        </p:txBody>
      </p:sp>
      <p:sp>
        <p:nvSpPr>
          <p:cNvPr id="9" name="Left Arrow 8"/>
          <p:cNvSpPr/>
          <p:nvPr/>
        </p:nvSpPr>
        <p:spPr bwMode="auto">
          <a:xfrm flipH="1">
            <a:off x="3677163" y="3854786"/>
            <a:ext cx="1407089" cy="594790"/>
          </a:xfrm>
          <a:prstGeom prst="leftArrow">
            <a:avLst/>
          </a:prstGeom>
          <a:ln>
            <a:headEnd type="none" w="med" len="med"/>
            <a:tailEnd type="none" w="med" len="med"/>
          </a:ln>
          <a:extLst/>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r>
              <a:rPr lang="en-US" sz="1400" dirty="0" smtClean="0">
                <a:solidFill>
                  <a:srgbClr val="000000"/>
                </a:solidFill>
              </a:rPr>
              <a:t>Water in</a:t>
            </a:r>
            <a:endParaRPr lang="nl-BE" sz="1400" dirty="0" smtClean="0">
              <a:solidFill>
                <a:srgbClr val="000000"/>
              </a:solidFill>
              <a:latin typeface="Arial" charset="0"/>
            </a:endParaRPr>
          </a:p>
        </p:txBody>
      </p:sp>
      <p:sp>
        <p:nvSpPr>
          <p:cNvPr id="36" name="Oval 35"/>
          <p:cNvSpPr/>
          <p:nvPr/>
        </p:nvSpPr>
        <p:spPr bwMode="auto">
          <a:xfrm>
            <a:off x="7656265" y="2759539"/>
            <a:ext cx="151342" cy="175329"/>
          </a:xfrm>
          <a:prstGeom prst="ellipse">
            <a:avLst/>
          </a:prstGeom>
          <a:solidFill>
            <a:srgbClr val="FF5050"/>
          </a:solidFill>
          <a:ln w="12700" cap="flat" cmpd="sng" algn="ctr">
            <a:solidFill>
              <a:srgbClr val="FF505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nl-BE" sz="1400" dirty="0" smtClean="0">
              <a:solidFill>
                <a:srgbClr val="000000"/>
              </a:solidFill>
              <a:latin typeface="Arial" charset="0"/>
            </a:endParaRPr>
          </a:p>
        </p:txBody>
      </p:sp>
      <p:sp>
        <p:nvSpPr>
          <p:cNvPr id="37" name="TextBox 36"/>
          <p:cNvSpPr txBox="1"/>
          <p:nvPr/>
        </p:nvSpPr>
        <p:spPr>
          <a:xfrm>
            <a:off x="8455015" y="2128128"/>
            <a:ext cx="1625017" cy="307777"/>
          </a:xfrm>
          <a:prstGeom prst="rect">
            <a:avLst/>
          </a:prstGeom>
          <a:noFill/>
        </p:spPr>
        <p:txBody>
          <a:bodyPr wrap="square" rtlCol="0">
            <a:spAutoFit/>
          </a:bodyPr>
          <a:lstStyle/>
          <a:p>
            <a:pPr defTabSz="914400" eaLnBrk="0" fontAlgn="base" hangingPunct="0">
              <a:spcBef>
                <a:spcPct val="0"/>
              </a:spcBef>
              <a:spcAft>
                <a:spcPct val="0"/>
              </a:spcAft>
            </a:pPr>
            <a:r>
              <a:rPr lang="en-US" sz="1400" dirty="0" smtClean="0">
                <a:solidFill>
                  <a:srgbClr val="000000"/>
                </a:solidFill>
                <a:latin typeface="Arial" charset="0"/>
              </a:rPr>
              <a:t>sample</a:t>
            </a:r>
            <a:endParaRPr lang="nl-BE" sz="1400" dirty="0">
              <a:solidFill>
                <a:srgbClr val="000000"/>
              </a:solidFill>
              <a:latin typeface="Arial" charset="0"/>
            </a:endParaRPr>
          </a:p>
        </p:txBody>
      </p:sp>
      <p:cxnSp>
        <p:nvCxnSpPr>
          <p:cNvPr id="13" name="Straight Arrow Connector 12"/>
          <p:cNvCxnSpPr/>
          <p:nvPr/>
        </p:nvCxnSpPr>
        <p:spPr bwMode="auto">
          <a:xfrm flipH="1">
            <a:off x="7832295" y="2423163"/>
            <a:ext cx="711426" cy="384355"/>
          </a:xfrm>
          <a:prstGeom prst="straightConnector1">
            <a:avLst/>
          </a:prstGeom>
          <a:solidFill>
            <a:schemeClr val="accent1"/>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910578743"/>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1" y="-99392"/>
            <a:ext cx="5665288" cy="891216"/>
          </a:xfrm>
        </p:spPr>
        <p:txBody>
          <a:bodyPr/>
          <a:lstStyle/>
          <a:p>
            <a:r>
              <a:rPr lang="en-US" dirty="0" smtClean="0"/>
              <a:t>Preliminary results</a:t>
            </a:r>
            <a:endParaRPr lang="nl-BE" dirty="0"/>
          </a:p>
        </p:txBody>
      </p:sp>
      <p:sp>
        <p:nvSpPr>
          <p:cNvPr id="4" name="TextBox 3"/>
          <p:cNvSpPr txBox="1"/>
          <p:nvPr/>
        </p:nvSpPr>
        <p:spPr>
          <a:xfrm>
            <a:off x="3292568" y="1158243"/>
            <a:ext cx="2868022" cy="307777"/>
          </a:xfrm>
          <a:prstGeom prst="rect">
            <a:avLst/>
          </a:prstGeom>
          <a:noFill/>
        </p:spPr>
        <p:txBody>
          <a:bodyPr wrap="square" rtlCol="0">
            <a:spAutoFit/>
          </a:bodyPr>
          <a:lstStyle/>
          <a:p>
            <a:pPr defTabSz="914400" eaLnBrk="0" fontAlgn="base" hangingPunct="0">
              <a:spcBef>
                <a:spcPct val="0"/>
              </a:spcBef>
              <a:spcAft>
                <a:spcPct val="0"/>
              </a:spcAft>
            </a:pPr>
            <a:r>
              <a:rPr lang="en-US" sz="1400" dirty="0" smtClean="0">
                <a:solidFill>
                  <a:srgbClr val="000000"/>
                </a:solidFill>
                <a:latin typeface="Arial" charset="0"/>
              </a:rPr>
              <a:t>Irradiation of tungsten samples</a:t>
            </a:r>
            <a:endParaRPr lang="nl-BE" sz="1400" dirty="0">
              <a:solidFill>
                <a:srgbClr val="000000"/>
              </a:solidFill>
              <a:latin typeface="Arial" charset="0"/>
            </a:endParaRPr>
          </a:p>
        </p:txBody>
      </p:sp>
      <mc:AlternateContent xmlns:mc="http://schemas.openxmlformats.org/markup-compatibility/2006" xmlns:a14="http://schemas.microsoft.com/office/drawing/2010/main">
        <mc:Choice Requires="a14">
          <p:graphicFrame>
            <p:nvGraphicFramePr>
              <p:cNvPr id="5" name="Table 4"/>
              <p:cNvGraphicFramePr>
                <a:graphicFrameLocks noGrp="1"/>
              </p:cNvGraphicFramePr>
              <p:nvPr>
                <p:extLst/>
              </p:nvPr>
            </p:nvGraphicFramePr>
            <p:xfrm>
              <a:off x="66039" y="1468997"/>
              <a:ext cx="7159149" cy="2573021"/>
            </p:xfrm>
            <a:graphic>
              <a:graphicData uri="http://schemas.openxmlformats.org/drawingml/2006/table">
                <a:tbl>
                  <a:tblPr firstRow="1" firstCol="1" bandRow="1">
                    <a:tableStyleId>{5C22544A-7EE6-4342-B048-85BDC9FD1C3A}</a:tableStyleId>
                  </a:tblPr>
                  <a:tblGrid>
                    <a:gridCol w="3009538">
                      <a:extLst>
                        <a:ext uri="{9D8B030D-6E8A-4147-A177-3AD203B41FA5}">
                          <a16:colId xmlns="" xmlns:a16="http://schemas.microsoft.com/office/drawing/2014/main" val="375529677"/>
                        </a:ext>
                      </a:extLst>
                    </a:gridCol>
                    <a:gridCol w="1060895">
                      <a:extLst>
                        <a:ext uri="{9D8B030D-6E8A-4147-A177-3AD203B41FA5}">
                          <a16:colId xmlns="" xmlns:a16="http://schemas.microsoft.com/office/drawing/2014/main" val="1113821905"/>
                        </a:ext>
                      </a:extLst>
                    </a:gridCol>
                    <a:gridCol w="1760878">
                      <a:extLst>
                        <a:ext uri="{9D8B030D-6E8A-4147-A177-3AD203B41FA5}">
                          <a16:colId xmlns="" xmlns:a16="http://schemas.microsoft.com/office/drawing/2014/main" val="2479004314"/>
                        </a:ext>
                      </a:extLst>
                    </a:gridCol>
                    <a:gridCol w="1327838">
                      <a:extLst>
                        <a:ext uri="{9D8B030D-6E8A-4147-A177-3AD203B41FA5}">
                          <a16:colId xmlns="" xmlns:a16="http://schemas.microsoft.com/office/drawing/2014/main" val="2163558535"/>
                        </a:ext>
                      </a:extLst>
                    </a:gridCol>
                  </a:tblGrid>
                  <a:tr h="0">
                    <a:tc>
                      <a:txBody>
                        <a:bodyPr/>
                        <a:lstStyle/>
                        <a:p>
                          <a:pPr algn="ctr">
                            <a:spcAft>
                              <a:spcPts val="0"/>
                            </a:spcAft>
                          </a:pPr>
                          <a:r>
                            <a:rPr lang="en-US" sz="1400">
                              <a:effectLst/>
                              <a:latin typeface="+mn-lt"/>
                            </a:rPr>
                            <a:t> </a:t>
                          </a:r>
                          <a:endParaRPr lang="nl-BE" sz="1400">
                            <a:effectLst/>
                            <a:latin typeface="+mn-lt"/>
                            <a:ea typeface="Calibri" panose="020F0502020204030204" pitchFamily="34" charset="0"/>
                            <a:cs typeface="Times New Roman" panose="02020603050405020304" pitchFamily="18" charset="0"/>
                          </a:endParaRPr>
                        </a:p>
                      </a:txBody>
                      <a:tcPr marL="74295" marR="74295" marT="0" marB="0" anchor="ctr"/>
                    </a:tc>
                    <a:tc>
                      <a:txBody>
                        <a:bodyPr/>
                        <a:lstStyle/>
                        <a:p>
                          <a:pPr algn="ctr">
                            <a:spcAft>
                              <a:spcPts val="0"/>
                            </a:spcAft>
                          </a:pPr>
                          <a:r>
                            <a:rPr lang="en-US" sz="1400">
                              <a:effectLst/>
                              <a:latin typeface="+mn-lt"/>
                            </a:rPr>
                            <a:t>IMIFF100</a:t>
                          </a:r>
                          <a:endParaRPr lang="nl-BE" sz="1400">
                            <a:effectLst/>
                            <a:latin typeface="+mn-lt"/>
                            <a:ea typeface="Calibri" panose="020F0502020204030204" pitchFamily="34" charset="0"/>
                            <a:cs typeface="Times New Roman" panose="02020603050405020304" pitchFamily="18" charset="0"/>
                          </a:endParaRPr>
                        </a:p>
                      </a:txBody>
                      <a:tcPr marL="74295" marR="74295" marT="0" marB="0" anchor="ctr"/>
                    </a:tc>
                    <a:tc>
                      <a:txBody>
                        <a:bodyPr/>
                        <a:lstStyle/>
                        <a:p>
                          <a:pPr algn="ctr">
                            <a:spcAft>
                              <a:spcPts val="0"/>
                            </a:spcAft>
                          </a:pPr>
                          <a:r>
                            <a:rPr lang="en-US" sz="1400" dirty="0">
                              <a:effectLst/>
                              <a:latin typeface="+mn-lt"/>
                            </a:rPr>
                            <a:t>MYRRHA-</a:t>
                          </a:r>
                          <a:r>
                            <a:rPr lang="en-US" sz="1400" dirty="0" err="1">
                              <a:effectLst/>
                              <a:latin typeface="+mn-lt"/>
                            </a:rPr>
                            <a:t>IMIFF</a:t>
                          </a:r>
                          <a:r>
                            <a:rPr lang="en-US" sz="1400" dirty="0">
                              <a:effectLst/>
                              <a:latin typeface="+mn-lt"/>
                            </a:rPr>
                            <a:t> </a:t>
                          </a:r>
                          <a:endParaRPr lang="nl-BE" sz="1400" dirty="0">
                            <a:effectLst/>
                            <a:latin typeface="+mn-lt"/>
                            <a:ea typeface="Calibri" panose="020F0502020204030204" pitchFamily="34" charset="0"/>
                            <a:cs typeface="Times New Roman" panose="02020603050405020304" pitchFamily="18" charset="0"/>
                          </a:endParaRPr>
                        </a:p>
                      </a:txBody>
                      <a:tcPr marL="74295" marR="74295" marT="0" marB="0" anchor="ctr"/>
                    </a:tc>
                    <a:tc>
                      <a:txBody>
                        <a:bodyPr/>
                        <a:lstStyle/>
                        <a:p>
                          <a:pPr algn="ctr">
                            <a:spcAft>
                              <a:spcPts val="0"/>
                            </a:spcAft>
                          </a:pPr>
                          <a:r>
                            <a:rPr lang="en-US" sz="1400" dirty="0">
                              <a:effectLst/>
                              <a:latin typeface="+mn-lt"/>
                            </a:rPr>
                            <a:t>DEMO </a:t>
                          </a:r>
                          <a:endParaRPr lang="nl-BE" sz="1400" dirty="0">
                            <a:effectLst/>
                            <a:latin typeface="+mn-lt"/>
                            <a:ea typeface="Calibri" panose="020F0502020204030204" pitchFamily="34" charset="0"/>
                            <a:cs typeface="Times New Roman" panose="02020603050405020304" pitchFamily="18" charset="0"/>
                          </a:endParaRPr>
                        </a:p>
                      </a:txBody>
                      <a:tcPr marL="74295" marR="74295" marT="0" marB="0" anchor="ctr"/>
                    </a:tc>
                    <a:extLst>
                      <a:ext uri="{0D108BD9-81ED-4DB2-BD59-A6C34878D82A}">
                        <a16:rowId xmlns="" xmlns:a16="http://schemas.microsoft.com/office/drawing/2014/main" val="292436951"/>
                      </a:ext>
                    </a:extLst>
                  </a:tr>
                  <a:tr h="0">
                    <a:tc>
                      <a:txBody>
                        <a:bodyPr/>
                        <a:lstStyle/>
                        <a:p>
                          <a:pPr algn="ctr">
                            <a:spcAft>
                              <a:spcPts val="0"/>
                            </a:spcAft>
                          </a:pPr>
                          <a:r>
                            <a:rPr lang="en-US" sz="1400">
                              <a:effectLst/>
                              <a:latin typeface="+mn-lt"/>
                            </a:rPr>
                            <a:t>Time to reach 1 dpa, days</a:t>
                          </a:r>
                          <a:endParaRPr lang="nl-BE" sz="1400">
                            <a:effectLst/>
                            <a:latin typeface="+mn-lt"/>
                            <a:ea typeface="Calibri" panose="020F0502020204030204" pitchFamily="34" charset="0"/>
                            <a:cs typeface="Times New Roman" panose="02020603050405020304" pitchFamily="18" charset="0"/>
                          </a:endParaRPr>
                        </a:p>
                      </a:txBody>
                      <a:tcPr marL="74295" marR="74295" marT="0" marB="0" anchor="ctr"/>
                    </a:tc>
                    <a:tc>
                      <a:txBody>
                        <a:bodyPr/>
                        <a:lstStyle/>
                        <a:p>
                          <a:pPr algn="ctr">
                            <a:spcAft>
                              <a:spcPts val="0"/>
                            </a:spcAft>
                          </a:pPr>
                          <a:r>
                            <a:rPr lang="en-US" sz="1400">
                              <a:effectLst/>
                              <a:latin typeface="+mn-lt"/>
                            </a:rPr>
                            <a:t>123.27</a:t>
                          </a:r>
                          <a:endParaRPr lang="nl-BE" sz="1400">
                            <a:effectLst/>
                            <a:latin typeface="+mn-lt"/>
                            <a:ea typeface="Calibri" panose="020F0502020204030204" pitchFamily="34" charset="0"/>
                            <a:cs typeface="Times New Roman" panose="02020603050405020304" pitchFamily="18" charset="0"/>
                          </a:endParaRPr>
                        </a:p>
                      </a:txBody>
                      <a:tcPr marL="74295" marR="74295" marT="0" marB="0" anchor="ctr"/>
                    </a:tc>
                    <a:tc>
                      <a:txBody>
                        <a:bodyPr/>
                        <a:lstStyle/>
                        <a:p>
                          <a:pPr algn="ctr">
                            <a:spcAft>
                              <a:spcPts val="0"/>
                            </a:spcAft>
                          </a:pPr>
                          <a:r>
                            <a:rPr lang="en-US" sz="1400">
                              <a:effectLst/>
                              <a:latin typeface="+mn-lt"/>
                            </a:rPr>
                            <a:t>67.47</a:t>
                          </a:r>
                          <a:endParaRPr lang="nl-BE" sz="1400">
                            <a:effectLst/>
                            <a:latin typeface="+mn-lt"/>
                            <a:ea typeface="Calibri" panose="020F0502020204030204" pitchFamily="34" charset="0"/>
                            <a:cs typeface="Times New Roman" panose="02020603050405020304" pitchFamily="18" charset="0"/>
                          </a:endParaRPr>
                        </a:p>
                      </a:txBody>
                      <a:tcPr marL="74295" marR="74295" marT="0" marB="0" anchor="ctr"/>
                    </a:tc>
                    <a:tc>
                      <a:txBody>
                        <a:bodyPr/>
                        <a:lstStyle/>
                        <a:p>
                          <a:pPr algn="ctr">
                            <a:spcAft>
                              <a:spcPts val="0"/>
                            </a:spcAft>
                          </a:pPr>
                          <a:r>
                            <a:rPr lang="en-US" sz="1400">
                              <a:effectLst/>
                              <a:latin typeface="+mn-lt"/>
                            </a:rPr>
                            <a:t>123.45</a:t>
                          </a:r>
                          <a:endParaRPr lang="nl-BE" sz="1400">
                            <a:effectLst/>
                            <a:latin typeface="+mn-lt"/>
                            <a:ea typeface="Calibri" panose="020F0502020204030204" pitchFamily="34" charset="0"/>
                            <a:cs typeface="Times New Roman" panose="02020603050405020304" pitchFamily="18" charset="0"/>
                          </a:endParaRPr>
                        </a:p>
                      </a:txBody>
                      <a:tcPr marL="74295" marR="74295" marT="0" marB="0" anchor="ctr"/>
                    </a:tc>
                    <a:extLst>
                      <a:ext uri="{0D108BD9-81ED-4DB2-BD59-A6C34878D82A}">
                        <a16:rowId xmlns="" xmlns:a16="http://schemas.microsoft.com/office/drawing/2014/main" val="543036277"/>
                      </a:ext>
                    </a:extLst>
                  </a:tr>
                  <a:tr h="0">
                    <a:tc>
                      <a:txBody>
                        <a:bodyPr/>
                        <a:lstStyle/>
                        <a:p>
                          <a:pPr algn="ctr">
                            <a:spcAft>
                              <a:spcPts val="0"/>
                            </a:spcAft>
                          </a:pPr>
                          <a:r>
                            <a:rPr lang="en-US" sz="1400">
                              <a:effectLst/>
                              <a:latin typeface="+mn-lt"/>
                            </a:rPr>
                            <a:t>Appm He/dpa</a:t>
                          </a:r>
                          <a:endParaRPr lang="nl-BE" sz="1400">
                            <a:effectLst/>
                            <a:latin typeface="+mn-lt"/>
                            <a:ea typeface="Calibri" panose="020F0502020204030204" pitchFamily="34" charset="0"/>
                            <a:cs typeface="Times New Roman" panose="02020603050405020304" pitchFamily="18" charset="0"/>
                          </a:endParaRPr>
                        </a:p>
                      </a:txBody>
                      <a:tcPr marL="74295" marR="74295" marT="0" marB="0" anchor="ctr"/>
                    </a:tc>
                    <a:tc>
                      <a:txBody>
                        <a:bodyPr/>
                        <a:lstStyle/>
                        <a:p>
                          <a:pPr algn="ctr">
                            <a:spcAft>
                              <a:spcPts val="0"/>
                            </a:spcAft>
                          </a:pPr>
                          <a:r>
                            <a:rPr lang="en-US" sz="1400">
                              <a:effectLst/>
                              <a:latin typeface="+mn-lt"/>
                            </a:rPr>
                            <a:t>1.26</a:t>
                          </a:r>
                          <a:endParaRPr lang="nl-BE" sz="1400">
                            <a:effectLst/>
                            <a:latin typeface="+mn-lt"/>
                            <a:ea typeface="Calibri" panose="020F0502020204030204" pitchFamily="34" charset="0"/>
                            <a:cs typeface="Times New Roman" panose="02020603050405020304" pitchFamily="18" charset="0"/>
                          </a:endParaRPr>
                        </a:p>
                      </a:txBody>
                      <a:tcPr marL="74295" marR="74295" marT="0" marB="0" anchor="ctr"/>
                    </a:tc>
                    <a:tc>
                      <a:txBody>
                        <a:bodyPr/>
                        <a:lstStyle/>
                        <a:p>
                          <a:pPr algn="ctr">
                            <a:spcAft>
                              <a:spcPts val="0"/>
                            </a:spcAft>
                          </a:pPr>
                          <a:r>
                            <a:rPr lang="en-US" sz="1400">
                              <a:effectLst/>
                              <a:latin typeface="+mn-lt"/>
                            </a:rPr>
                            <a:t>1.76</a:t>
                          </a:r>
                          <a:endParaRPr lang="nl-BE" sz="1400">
                            <a:effectLst/>
                            <a:latin typeface="+mn-lt"/>
                            <a:ea typeface="Calibri" panose="020F0502020204030204" pitchFamily="34" charset="0"/>
                            <a:cs typeface="Times New Roman" panose="02020603050405020304" pitchFamily="18" charset="0"/>
                          </a:endParaRPr>
                        </a:p>
                      </a:txBody>
                      <a:tcPr marL="74295" marR="74295" marT="0" marB="0" anchor="ctr"/>
                    </a:tc>
                    <a:tc>
                      <a:txBody>
                        <a:bodyPr/>
                        <a:lstStyle/>
                        <a:p>
                          <a:pPr algn="ctr">
                            <a:spcAft>
                              <a:spcPts val="0"/>
                            </a:spcAft>
                          </a:pPr>
                          <a:r>
                            <a:rPr lang="en-US" sz="1400">
                              <a:effectLst/>
                              <a:latin typeface="+mn-lt"/>
                            </a:rPr>
                            <a:t>0.58</a:t>
                          </a:r>
                          <a:endParaRPr lang="nl-BE" sz="1400">
                            <a:effectLst/>
                            <a:latin typeface="+mn-lt"/>
                            <a:ea typeface="Calibri" panose="020F0502020204030204" pitchFamily="34" charset="0"/>
                            <a:cs typeface="Times New Roman" panose="02020603050405020304" pitchFamily="18" charset="0"/>
                          </a:endParaRPr>
                        </a:p>
                      </a:txBody>
                      <a:tcPr marL="74295" marR="74295" marT="0" marB="0" anchor="ctr"/>
                    </a:tc>
                    <a:extLst>
                      <a:ext uri="{0D108BD9-81ED-4DB2-BD59-A6C34878D82A}">
                        <a16:rowId xmlns="" xmlns:a16="http://schemas.microsoft.com/office/drawing/2014/main" val="1149146957"/>
                      </a:ext>
                    </a:extLst>
                  </a:tr>
                  <a:tr h="0">
                    <a:tc>
                      <a:txBody>
                        <a:bodyPr/>
                        <a:lstStyle/>
                        <a:p>
                          <a:pPr algn="ctr">
                            <a:spcAft>
                              <a:spcPts val="0"/>
                            </a:spcAft>
                          </a:pPr>
                          <a:r>
                            <a:rPr lang="en-US" sz="1400">
                              <a:effectLst/>
                              <a:latin typeface="+mn-lt"/>
                            </a:rPr>
                            <a:t>Neutron flux, n/(cm</a:t>
                          </a:r>
                          <a:r>
                            <a:rPr lang="en-US" sz="1400" baseline="30000">
                              <a:effectLst/>
                              <a:latin typeface="+mn-lt"/>
                            </a:rPr>
                            <a:t>2</a:t>
                          </a:r>
                          <a:r>
                            <a:rPr lang="en-US" sz="1400">
                              <a:effectLst/>
                              <a:latin typeface="+mn-lt"/>
                            </a:rPr>
                            <a:t>s)</a:t>
                          </a:r>
                          <a:endParaRPr lang="nl-BE" sz="1400">
                            <a:effectLst/>
                            <a:latin typeface="+mn-lt"/>
                            <a:ea typeface="Calibri" panose="020F0502020204030204" pitchFamily="34" charset="0"/>
                            <a:cs typeface="Times New Roman" panose="02020603050405020304" pitchFamily="18" charset="0"/>
                          </a:endParaRPr>
                        </a:p>
                      </a:txBody>
                      <a:tcPr marL="74295" marR="74295" marT="0" marB="0" anchor="ctr"/>
                    </a:tc>
                    <a:tc>
                      <a:txBody>
                        <a:bodyPr/>
                        <a:lstStyle/>
                        <a:p>
                          <a:pPr algn="ctr">
                            <a:spcAft>
                              <a:spcPts val="0"/>
                            </a:spcAft>
                          </a:pPr>
                          <a:r>
                            <a:rPr lang="en-US" sz="1400">
                              <a:effectLst/>
                              <a:latin typeface="+mn-lt"/>
                            </a:rPr>
                            <a:t>8.21×10</a:t>
                          </a:r>
                          <a:r>
                            <a:rPr lang="en-US" sz="1400" baseline="30000">
                              <a:effectLst/>
                              <a:latin typeface="+mn-lt"/>
                            </a:rPr>
                            <a:t>13</a:t>
                          </a:r>
                          <a:endParaRPr lang="nl-BE" sz="1400">
                            <a:effectLst/>
                            <a:latin typeface="+mn-lt"/>
                            <a:ea typeface="Calibri" panose="020F0502020204030204" pitchFamily="34" charset="0"/>
                            <a:cs typeface="Times New Roman" panose="02020603050405020304" pitchFamily="18" charset="0"/>
                          </a:endParaRPr>
                        </a:p>
                      </a:txBody>
                      <a:tcPr marL="74295" marR="74295" marT="0" marB="0" anchor="ctr"/>
                    </a:tc>
                    <a:tc>
                      <a:txBody>
                        <a:bodyPr/>
                        <a:lstStyle/>
                        <a:p>
                          <a:pPr algn="ctr">
                            <a:spcAft>
                              <a:spcPts val="0"/>
                            </a:spcAft>
                          </a:pPr>
                          <a:r>
                            <a:rPr lang="en-US" sz="1400">
                              <a:effectLst/>
                              <a:latin typeface="+mn-lt"/>
                            </a:rPr>
                            <a:t>2.40×10</a:t>
                          </a:r>
                          <a:r>
                            <a:rPr lang="en-US" sz="1400" baseline="30000">
                              <a:effectLst/>
                              <a:latin typeface="+mn-lt"/>
                            </a:rPr>
                            <a:t>15</a:t>
                          </a:r>
                          <a:endParaRPr lang="nl-BE" sz="1400">
                            <a:effectLst/>
                            <a:latin typeface="+mn-lt"/>
                            <a:ea typeface="Calibri" panose="020F0502020204030204" pitchFamily="34" charset="0"/>
                            <a:cs typeface="Times New Roman" panose="02020603050405020304" pitchFamily="18" charset="0"/>
                          </a:endParaRPr>
                        </a:p>
                      </a:txBody>
                      <a:tcPr marL="74295" marR="74295" marT="0" marB="0" anchor="ctr"/>
                    </a:tc>
                    <a:tc>
                      <a:txBody>
                        <a:bodyPr/>
                        <a:lstStyle/>
                        <a:p>
                          <a:pPr algn="ctr">
                            <a:spcAft>
                              <a:spcPts val="0"/>
                            </a:spcAft>
                          </a:pPr>
                          <a:r>
                            <a:rPr lang="en-US" sz="1400">
                              <a:effectLst/>
                              <a:latin typeface="+mn-lt"/>
                            </a:rPr>
                            <a:t>5.27×10</a:t>
                          </a:r>
                          <a:r>
                            <a:rPr lang="en-US" sz="1400" baseline="30000">
                              <a:effectLst/>
                              <a:latin typeface="+mn-lt"/>
                            </a:rPr>
                            <a:t>14</a:t>
                          </a:r>
                          <a:endParaRPr lang="nl-BE" sz="1400">
                            <a:effectLst/>
                            <a:latin typeface="+mn-lt"/>
                            <a:ea typeface="Calibri" panose="020F0502020204030204" pitchFamily="34" charset="0"/>
                            <a:cs typeface="Times New Roman" panose="02020603050405020304" pitchFamily="18" charset="0"/>
                          </a:endParaRPr>
                        </a:p>
                      </a:txBody>
                      <a:tcPr marL="74295" marR="74295" marT="0" marB="0" anchor="ctr"/>
                    </a:tc>
                    <a:extLst>
                      <a:ext uri="{0D108BD9-81ED-4DB2-BD59-A6C34878D82A}">
                        <a16:rowId xmlns="" xmlns:a16="http://schemas.microsoft.com/office/drawing/2014/main" val="2695747108"/>
                      </a:ext>
                    </a:extLst>
                  </a:tr>
                  <a:tr h="0">
                    <a:tc>
                      <a:txBody>
                        <a:bodyPr/>
                        <a:lstStyle/>
                        <a:p>
                          <a:pPr algn="ctr">
                            <a:spcAft>
                              <a:spcPts val="0"/>
                            </a:spcAft>
                          </a:pPr>
                          <a14:m>
                            <m:oMath xmlns:m="http://schemas.openxmlformats.org/officeDocument/2006/math">
                              <m:sPre>
                                <m:sPrePr>
                                  <m:ctrlPr>
                                    <a:rPr lang="nl-BE" sz="1400" i="1">
                                      <a:effectLst/>
                                      <a:latin typeface="Cambria Math"/>
                                    </a:rPr>
                                  </m:ctrlPr>
                                </m:sPrePr>
                                <m:sub/>
                                <m:sup>
                                  <m:r>
                                    <a:rPr lang="en-US" sz="1400">
                                      <a:effectLst/>
                                      <a:latin typeface="Cambria Math" panose="02040503050406030204" pitchFamily="18" charset="0"/>
                                    </a:rPr>
                                    <m:t>𝟏𝟖𝟒</m:t>
                                  </m:r>
                                </m:sup>
                                <m:e>
                                  <m:r>
                                    <a:rPr lang="en-US" sz="1400">
                                      <a:effectLst/>
                                      <a:latin typeface="Cambria Math" panose="02040503050406030204" pitchFamily="18" charset="0"/>
                                    </a:rPr>
                                    <m:t>𝑾</m:t>
                                  </m:r>
                                  <m:d>
                                    <m:dPr>
                                      <m:ctrlPr>
                                        <a:rPr lang="nl-BE" sz="1400" i="1">
                                          <a:effectLst/>
                                          <a:latin typeface="Cambria Math"/>
                                        </a:rPr>
                                      </m:ctrlPr>
                                    </m:dPr>
                                    <m:e>
                                      <m:r>
                                        <a:rPr lang="en-US" sz="1400">
                                          <a:effectLst/>
                                          <a:latin typeface="Cambria Math" panose="02040503050406030204" pitchFamily="18" charset="0"/>
                                        </a:rPr>
                                        <m:t>𝒏</m:t>
                                      </m:r>
                                      <m:r>
                                        <a:rPr lang="en-US" sz="1400">
                                          <a:effectLst/>
                                          <a:latin typeface="Cambria Math" panose="02040503050406030204" pitchFamily="18" charset="0"/>
                                        </a:rPr>
                                        <m:t>,</m:t>
                                      </m:r>
                                      <m:r>
                                        <a:rPr lang="en-US" sz="1400">
                                          <a:effectLst/>
                                          <a:latin typeface="Cambria Math" panose="02040503050406030204" pitchFamily="18" charset="0"/>
                                        </a:rPr>
                                        <m:t>𝜸</m:t>
                                      </m:r>
                                    </m:e>
                                  </m:d>
                                </m:e>
                              </m:sPre>
                              <m:sPre>
                                <m:sPrePr>
                                  <m:ctrlPr>
                                    <a:rPr lang="nl-BE" sz="1400" i="1">
                                      <a:effectLst/>
                                      <a:latin typeface="Cambria Math"/>
                                    </a:rPr>
                                  </m:ctrlPr>
                                </m:sPrePr>
                                <m:sub/>
                                <m:sup>
                                  <m:r>
                                    <a:rPr lang="en-US" sz="1400">
                                      <a:effectLst/>
                                      <a:latin typeface="Cambria Math" panose="02040503050406030204" pitchFamily="18" charset="0"/>
                                    </a:rPr>
                                    <m:t>𝟏𝟖𝟓</m:t>
                                  </m:r>
                                </m:sup>
                                <m:e>
                                  <m:r>
                                    <a:rPr lang="en-US" sz="1400">
                                      <a:effectLst/>
                                      <a:latin typeface="Cambria Math" panose="02040503050406030204" pitchFamily="18" charset="0"/>
                                    </a:rPr>
                                    <m:t>𝑾</m:t>
                                  </m:r>
                                </m:e>
                              </m:sPre>
                            </m:oMath>
                          </a14:m>
                          <a:r>
                            <a:rPr lang="en-US" sz="1400" dirty="0">
                              <a:effectLst/>
                              <a:latin typeface="+mn-lt"/>
                            </a:rPr>
                            <a:t> cross section, b</a:t>
                          </a:r>
                          <a:endParaRPr lang="nl-BE" sz="1400" dirty="0">
                            <a:effectLst/>
                            <a:latin typeface="+mn-lt"/>
                            <a:ea typeface="Calibri" panose="020F0502020204030204" pitchFamily="34" charset="0"/>
                            <a:cs typeface="Times New Roman" panose="02020603050405020304" pitchFamily="18" charset="0"/>
                          </a:endParaRPr>
                        </a:p>
                      </a:txBody>
                      <a:tcPr marL="74295" marR="74295" marT="0" marB="0" anchor="ctr"/>
                    </a:tc>
                    <a:tc>
                      <a:txBody>
                        <a:bodyPr/>
                        <a:lstStyle/>
                        <a:p>
                          <a:pPr algn="ctr">
                            <a:spcAft>
                              <a:spcPts val="0"/>
                            </a:spcAft>
                          </a:pPr>
                          <a:r>
                            <a:rPr lang="en-US" sz="1400">
                              <a:effectLst/>
                              <a:latin typeface="+mn-lt"/>
                            </a:rPr>
                            <a:t>0.36</a:t>
                          </a:r>
                          <a:endParaRPr lang="nl-BE" sz="1400">
                            <a:effectLst/>
                            <a:latin typeface="+mn-lt"/>
                            <a:ea typeface="Calibri" panose="020F0502020204030204" pitchFamily="34" charset="0"/>
                            <a:cs typeface="Times New Roman" panose="02020603050405020304" pitchFamily="18" charset="0"/>
                          </a:endParaRPr>
                        </a:p>
                      </a:txBody>
                      <a:tcPr marL="74295" marR="74295" marT="0" marB="0" anchor="ctr"/>
                    </a:tc>
                    <a:tc>
                      <a:txBody>
                        <a:bodyPr/>
                        <a:lstStyle/>
                        <a:p>
                          <a:pPr algn="ctr">
                            <a:spcAft>
                              <a:spcPts val="0"/>
                            </a:spcAft>
                          </a:pPr>
                          <a:r>
                            <a:rPr lang="en-US" sz="1400">
                              <a:effectLst/>
                              <a:latin typeface="+mn-lt"/>
                            </a:rPr>
                            <a:t>0.21</a:t>
                          </a:r>
                          <a:endParaRPr lang="nl-BE" sz="1400">
                            <a:effectLst/>
                            <a:latin typeface="+mn-lt"/>
                            <a:ea typeface="Calibri" panose="020F0502020204030204" pitchFamily="34" charset="0"/>
                            <a:cs typeface="Times New Roman" panose="02020603050405020304" pitchFamily="18" charset="0"/>
                          </a:endParaRPr>
                        </a:p>
                      </a:txBody>
                      <a:tcPr marL="74295" marR="74295" marT="0" marB="0" anchor="ctr"/>
                    </a:tc>
                    <a:tc>
                      <a:txBody>
                        <a:bodyPr/>
                        <a:lstStyle/>
                        <a:p>
                          <a:pPr algn="ctr">
                            <a:spcAft>
                              <a:spcPts val="0"/>
                            </a:spcAft>
                          </a:pPr>
                          <a:r>
                            <a:rPr lang="en-US" sz="1400">
                              <a:effectLst/>
                              <a:latin typeface="+mn-lt"/>
                            </a:rPr>
                            <a:t>0.33</a:t>
                          </a:r>
                          <a:endParaRPr lang="nl-BE" sz="1400">
                            <a:effectLst/>
                            <a:latin typeface="+mn-lt"/>
                            <a:ea typeface="Calibri" panose="020F0502020204030204" pitchFamily="34" charset="0"/>
                            <a:cs typeface="Times New Roman" panose="02020603050405020304" pitchFamily="18" charset="0"/>
                          </a:endParaRPr>
                        </a:p>
                      </a:txBody>
                      <a:tcPr marL="74295" marR="74295" marT="0" marB="0" anchor="ctr"/>
                    </a:tc>
                    <a:extLst>
                      <a:ext uri="{0D108BD9-81ED-4DB2-BD59-A6C34878D82A}">
                        <a16:rowId xmlns="" xmlns:a16="http://schemas.microsoft.com/office/drawing/2014/main" val="3634967887"/>
                      </a:ext>
                    </a:extLst>
                  </a:tr>
                  <a:tr h="0">
                    <a:tc>
                      <a:txBody>
                        <a:bodyPr/>
                        <a:lstStyle/>
                        <a:p>
                          <a:pPr algn="ctr">
                            <a:spcAft>
                              <a:spcPts val="0"/>
                            </a:spcAft>
                          </a:pPr>
                          <a14:m>
                            <m:oMath xmlns:m="http://schemas.openxmlformats.org/officeDocument/2006/math">
                              <m:sPre>
                                <m:sPrePr>
                                  <m:ctrlPr>
                                    <a:rPr lang="nl-BE" sz="1400" i="1">
                                      <a:effectLst/>
                                      <a:latin typeface="Cambria Math"/>
                                    </a:rPr>
                                  </m:ctrlPr>
                                </m:sPrePr>
                                <m:sub/>
                                <m:sup>
                                  <m:r>
                                    <a:rPr lang="en-US" sz="1400">
                                      <a:effectLst/>
                                      <a:latin typeface="Cambria Math" panose="02040503050406030204" pitchFamily="18" charset="0"/>
                                    </a:rPr>
                                    <m:t>𝟏𝟖𝟔</m:t>
                                  </m:r>
                                </m:sup>
                                <m:e>
                                  <m:r>
                                    <a:rPr lang="en-US" sz="1400">
                                      <a:effectLst/>
                                      <a:latin typeface="Cambria Math" panose="02040503050406030204" pitchFamily="18" charset="0"/>
                                    </a:rPr>
                                    <m:t>𝑾</m:t>
                                  </m:r>
                                  <m:d>
                                    <m:dPr>
                                      <m:ctrlPr>
                                        <a:rPr lang="nl-BE" sz="1400" i="1">
                                          <a:effectLst/>
                                          <a:latin typeface="Cambria Math"/>
                                        </a:rPr>
                                      </m:ctrlPr>
                                    </m:dPr>
                                    <m:e>
                                      <m:r>
                                        <a:rPr lang="en-US" sz="1400">
                                          <a:effectLst/>
                                          <a:latin typeface="Cambria Math" panose="02040503050406030204" pitchFamily="18" charset="0"/>
                                        </a:rPr>
                                        <m:t>𝒏</m:t>
                                      </m:r>
                                      <m:r>
                                        <a:rPr lang="en-US" sz="1400">
                                          <a:effectLst/>
                                          <a:latin typeface="Cambria Math" panose="02040503050406030204" pitchFamily="18" charset="0"/>
                                        </a:rPr>
                                        <m:t>,</m:t>
                                      </m:r>
                                      <m:r>
                                        <a:rPr lang="en-US" sz="1400">
                                          <a:effectLst/>
                                          <a:latin typeface="Cambria Math" panose="02040503050406030204" pitchFamily="18" charset="0"/>
                                        </a:rPr>
                                        <m:t>𝜸</m:t>
                                      </m:r>
                                    </m:e>
                                  </m:d>
                                </m:e>
                              </m:sPre>
                              <m:sPre>
                                <m:sPrePr>
                                  <m:ctrlPr>
                                    <a:rPr lang="nl-BE" sz="1400" i="1">
                                      <a:effectLst/>
                                      <a:latin typeface="Cambria Math"/>
                                    </a:rPr>
                                  </m:ctrlPr>
                                </m:sPrePr>
                                <m:sub/>
                                <m:sup>
                                  <m:r>
                                    <a:rPr lang="en-US" sz="1400">
                                      <a:effectLst/>
                                      <a:latin typeface="Cambria Math" panose="02040503050406030204" pitchFamily="18" charset="0"/>
                                    </a:rPr>
                                    <m:t>𝟏𝟖𝟕</m:t>
                                  </m:r>
                                </m:sup>
                                <m:e>
                                  <m:r>
                                    <a:rPr lang="en-US" sz="1400">
                                      <a:effectLst/>
                                      <a:latin typeface="Cambria Math" panose="02040503050406030204" pitchFamily="18" charset="0"/>
                                    </a:rPr>
                                    <m:t>𝑾</m:t>
                                  </m:r>
                                </m:e>
                              </m:sPre>
                            </m:oMath>
                          </a14:m>
                          <a:r>
                            <a:rPr lang="en-US" sz="1400">
                              <a:effectLst/>
                              <a:latin typeface="+mn-lt"/>
                            </a:rPr>
                            <a:t> cross section, b</a:t>
                          </a:r>
                          <a:endParaRPr lang="nl-BE" sz="1400">
                            <a:effectLst/>
                            <a:latin typeface="+mn-lt"/>
                            <a:ea typeface="Calibri" panose="020F0502020204030204" pitchFamily="34" charset="0"/>
                            <a:cs typeface="Times New Roman" panose="02020603050405020304" pitchFamily="18" charset="0"/>
                          </a:endParaRPr>
                        </a:p>
                      </a:txBody>
                      <a:tcPr marL="74295" marR="74295" marT="0" marB="0" anchor="ctr"/>
                    </a:tc>
                    <a:tc>
                      <a:txBody>
                        <a:bodyPr/>
                        <a:lstStyle/>
                        <a:p>
                          <a:pPr algn="ctr">
                            <a:spcAft>
                              <a:spcPts val="0"/>
                            </a:spcAft>
                          </a:pPr>
                          <a:r>
                            <a:rPr lang="en-US" sz="1400">
                              <a:effectLst/>
                              <a:latin typeface="+mn-lt"/>
                            </a:rPr>
                            <a:t>0.64</a:t>
                          </a:r>
                          <a:endParaRPr lang="nl-BE" sz="1400">
                            <a:effectLst/>
                            <a:latin typeface="+mn-lt"/>
                            <a:ea typeface="Calibri" panose="020F0502020204030204" pitchFamily="34" charset="0"/>
                            <a:cs typeface="Times New Roman" panose="02020603050405020304" pitchFamily="18" charset="0"/>
                          </a:endParaRPr>
                        </a:p>
                      </a:txBody>
                      <a:tcPr marL="74295" marR="74295" marT="0" marB="0" anchor="ctr"/>
                    </a:tc>
                    <a:tc>
                      <a:txBody>
                        <a:bodyPr/>
                        <a:lstStyle/>
                        <a:p>
                          <a:pPr algn="ctr">
                            <a:spcAft>
                              <a:spcPts val="0"/>
                            </a:spcAft>
                          </a:pPr>
                          <a:r>
                            <a:rPr lang="en-US" sz="1400">
                              <a:effectLst/>
                              <a:latin typeface="+mn-lt"/>
                            </a:rPr>
                            <a:t>0.30</a:t>
                          </a:r>
                          <a:endParaRPr lang="nl-BE" sz="1400">
                            <a:effectLst/>
                            <a:latin typeface="+mn-lt"/>
                            <a:ea typeface="Calibri" panose="020F0502020204030204" pitchFamily="34" charset="0"/>
                            <a:cs typeface="Times New Roman" panose="02020603050405020304" pitchFamily="18" charset="0"/>
                          </a:endParaRPr>
                        </a:p>
                      </a:txBody>
                      <a:tcPr marL="74295" marR="74295" marT="0" marB="0" anchor="ctr"/>
                    </a:tc>
                    <a:tc>
                      <a:txBody>
                        <a:bodyPr/>
                        <a:lstStyle/>
                        <a:p>
                          <a:pPr algn="ctr">
                            <a:spcAft>
                              <a:spcPts val="0"/>
                            </a:spcAft>
                          </a:pPr>
                          <a:r>
                            <a:rPr lang="en-US" sz="1400">
                              <a:effectLst/>
                              <a:latin typeface="+mn-lt"/>
                            </a:rPr>
                            <a:t>0.52</a:t>
                          </a:r>
                          <a:endParaRPr lang="nl-BE" sz="1400">
                            <a:effectLst/>
                            <a:latin typeface="+mn-lt"/>
                            <a:ea typeface="Calibri" panose="020F0502020204030204" pitchFamily="34" charset="0"/>
                            <a:cs typeface="Times New Roman" panose="02020603050405020304" pitchFamily="18" charset="0"/>
                          </a:endParaRPr>
                        </a:p>
                      </a:txBody>
                      <a:tcPr marL="74295" marR="74295" marT="0" marB="0" anchor="ctr"/>
                    </a:tc>
                    <a:extLst>
                      <a:ext uri="{0D108BD9-81ED-4DB2-BD59-A6C34878D82A}">
                        <a16:rowId xmlns="" xmlns:a16="http://schemas.microsoft.com/office/drawing/2014/main" val="3496621460"/>
                      </a:ext>
                    </a:extLst>
                  </a:tr>
                  <a:tr h="0">
                    <a:tc gridSpan="4">
                      <a:txBody>
                        <a:bodyPr/>
                        <a:lstStyle/>
                        <a:p>
                          <a:pPr algn="ctr">
                            <a:spcAft>
                              <a:spcPts val="0"/>
                            </a:spcAft>
                          </a:pPr>
                          <a:r>
                            <a:rPr lang="en-US" sz="1400">
                              <a:effectLst/>
                              <a:latin typeface="+mn-lt"/>
                            </a:rPr>
                            <a:t>Elemental concentrations at 1 dpa</a:t>
                          </a:r>
                          <a:endParaRPr lang="nl-BE" sz="1400">
                            <a:effectLst/>
                            <a:latin typeface="+mn-lt"/>
                            <a:ea typeface="Calibri" panose="020F0502020204030204" pitchFamily="34" charset="0"/>
                            <a:cs typeface="Times New Roman" panose="02020603050405020304" pitchFamily="18" charset="0"/>
                          </a:endParaRPr>
                        </a:p>
                      </a:txBody>
                      <a:tcPr marL="74295" marR="74295" marT="0" marB="0" anchor="ctr"/>
                    </a:tc>
                    <a:tc hMerge="1">
                      <a:txBody>
                        <a:bodyPr/>
                        <a:lstStyle/>
                        <a:p>
                          <a:endParaRPr lang="nl-BE"/>
                        </a:p>
                      </a:txBody>
                      <a:tcPr/>
                    </a:tc>
                    <a:tc hMerge="1">
                      <a:txBody>
                        <a:bodyPr/>
                        <a:lstStyle/>
                        <a:p>
                          <a:endParaRPr lang="nl-BE"/>
                        </a:p>
                      </a:txBody>
                      <a:tcPr/>
                    </a:tc>
                    <a:tc hMerge="1">
                      <a:txBody>
                        <a:bodyPr/>
                        <a:lstStyle/>
                        <a:p>
                          <a:endParaRPr lang="nl-BE"/>
                        </a:p>
                      </a:txBody>
                      <a:tcPr/>
                    </a:tc>
                    <a:extLst>
                      <a:ext uri="{0D108BD9-81ED-4DB2-BD59-A6C34878D82A}">
                        <a16:rowId xmlns="" xmlns:a16="http://schemas.microsoft.com/office/drawing/2014/main" val="1016337785"/>
                      </a:ext>
                    </a:extLst>
                  </a:tr>
                  <a:tr h="0">
                    <a:tc>
                      <a:txBody>
                        <a:bodyPr/>
                        <a:lstStyle/>
                        <a:p>
                          <a:pPr algn="ctr">
                            <a:spcAft>
                              <a:spcPts val="0"/>
                            </a:spcAft>
                          </a:pPr>
                          <a:r>
                            <a:rPr lang="en-US" sz="1400">
                              <a:effectLst/>
                              <a:latin typeface="+mn-lt"/>
                            </a:rPr>
                            <a:t>72-Hf, %</a:t>
                          </a:r>
                          <a:endParaRPr lang="nl-BE" sz="1400">
                            <a:effectLst/>
                            <a:latin typeface="+mn-lt"/>
                            <a:ea typeface="Calibri" panose="020F0502020204030204" pitchFamily="34" charset="0"/>
                            <a:cs typeface="Times New Roman" panose="02020603050405020304" pitchFamily="18" charset="0"/>
                          </a:endParaRPr>
                        </a:p>
                      </a:txBody>
                      <a:tcPr marL="74295" marR="74295" marT="0" marB="0" anchor="ctr"/>
                    </a:tc>
                    <a:tc>
                      <a:txBody>
                        <a:bodyPr/>
                        <a:lstStyle/>
                        <a:p>
                          <a:pPr algn="ctr">
                            <a:spcAft>
                              <a:spcPts val="0"/>
                            </a:spcAft>
                          </a:pPr>
                          <a:r>
                            <a:rPr lang="en-US" sz="1400" dirty="0">
                              <a:effectLst/>
                              <a:latin typeface="+mn-lt"/>
                            </a:rPr>
                            <a:t>1.5×10</a:t>
                          </a:r>
                          <a:r>
                            <a:rPr lang="en-US" sz="1400" baseline="30000" dirty="0">
                              <a:effectLst/>
                              <a:latin typeface="+mn-lt"/>
                            </a:rPr>
                            <a:t>-4</a:t>
                          </a:r>
                          <a:endParaRPr lang="nl-BE" sz="1400" dirty="0">
                            <a:effectLst/>
                            <a:latin typeface="+mn-lt"/>
                            <a:ea typeface="Calibri" panose="020F0502020204030204" pitchFamily="34" charset="0"/>
                            <a:cs typeface="Times New Roman" panose="02020603050405020304" pitchFamily="18" charset="0"/>
                          </a:endParaRPr>
                        </a:p>
                      </a:txBody>
                      <a:tcPr marL="74295" marR="74295" marT="0" marB="0" anchor="ctr"/>
                    </a:tc>
                    <a:tc>
                      <a:txBody>
                        <a:bodyPr/>
                        <a:lstStyle/>
                        <a:p>
                          <a:pPr algn="ctr">
                            <a:spcAft>
                              <a:spcPts val="0"/>
                            </a:spcAft>
                          </a:pPr>
                          <a:r>
                            <a:rPr lang="en-US" sz="1400">
                              <a:effectLst/>
                              <a:latin typeface="+mn-lt"/>
                            </a:rPr>
                            <a:t>1.04×10</a:t>
                          </a:r>
                          <a:r>
                            <a:rPr lang="en-US" sz="1400" baseline="30000">
                              <a:effectLst/>
                              <a:latin typeface="+mn-lt"/>
                            </a:rPr>
                            <a:t>-3</a:t>
                          </a:r>
                          <a:endParaRPr lang="nl-BE" sz="1400">
                            <a:effectLst/>
                            <a:latin typeface="+mn-lt"/>
                            <a:ea typeface="Calibri" panose="020F0502020204030204" pitchFamily="34" charset="0"/>
                            <a:cs typeface="Times New Roman" panose="02020603050405020304" pitchFamily="18" charset="0"/>
                          </a:endParaRPr>
                        </a:p>
                      </a:txBody>
                      <a:tcPr marL="74295" marR="74295" marT="0" marB="0" anchor="ctr"/>
                    </a:tc>
                    <a:tc>
                      <a:txBody>
                        <a:bodyPr/>
                        <a:lstStyle/>
                        <a:p>
                          <a:pPr algn="ctr">
                            <a:spcAft>
                              <a:spcPts val="0"/>
                            </a:spcAft>
                          </a:pPr>
                          <a:r>
                            <a:rPr lang="en-US" sz="1400">
                              <a:effectLst/>
                              <a:latin typeface="+mn-lt"/>
                            </a:rPr>
                            <a:t>8×10</a:t>
                          </a:r>
                          <a:r>
                            <a:rPr lang="en-US" sz="1400" baseline="30000">
                              <a:effectLst/>
                              <a:latin typeface="+mn-lt"/>
                            </a:rPr>
                            <a:t>-5</a:t>
                          </a:r>
                          <a:endParaRPr lang="nl-BE" sz="1400">
                            <a:effectLst/>
                            <a:latin typeface="+mn-lt"/>
                            <a:ea typeface="Calibri" panose="020F0502020204030204" pitchFamily="34" charset="0"/>
                            <a:cs typeface="Times New Roman" panose="02020603050405020304" pitchFamily="18" charset="0"/>
                          </a:endParaRPr>
                        </a:p>
                      </a:txBody>
                      <a:tcPr marL="74295" marR="74295" marT="0" marB="0" anchor="ctr"/>
                    </a:tc>
                    <a:extLst>
                      <a:ext uri="{0D108BD9-81ED-4DB2-BD59-A6C34878D82A}">
                        <a16:rowId xmlns="" xmlns:a16="http://schemas.microsoft.com/office/drawing/2014/main" val="1121929577"/>
                      </a:ext>
                    </a:extLst>
                  </a:tr>
                  <a:tr h="0">
                    <a:tc>
                      <a:txBody>
                        <a:bodyPr/>
                        <a:lstStyle/>
                        <a:p>
                          <a:pPr algn="ctr">
                            <a:spcAft>
                              <a:spcPts val="0"/>
                            </a:spcAft>
                          </a:pPr>
                          <a:r>
                            <a:rPr lang="en-US" sz="1400">
                              <a:effectLst/>
                              <a:latin typeface="+mn-lt"/>
                            </a:rPr>
                            <a:t>73-Ta, %</a:t>
                          </a:r>
                          <a:endParaRPr lang="nl-BE" sz="1400">
                            <a:effectLst/>
                            <a:latin typeface="+mn-lt"/>
                            <a:ea typeface="Calibri" panose="020F0502020204030204" pitchFamily="34" charset="0"/>
                            <a:cs typeface="Times New Roman" panose="02020603050405020304" pitchFamily="18" charset="0"/>
                          </a:endParaRPr>
                        </a:p>
                      </a:txBody>
                      <a:tcPr marL="74295" marR="74295" marT="0" marB="0" anchor="ctr"/>
                    </a:tc>
                    <a:tc>
                      <a:txBody>
                        <a:bodyPr/>
                        <a:lstStyle/>
                        <a:p>
                          <a:pPr algn="ctr">
                            <a:spcAft>
                              <a:spcPts val="0"/>
                            </a:spcAft>
                          </a:pPr>
                          <a:r>
                            <a:rPr lang="en-US" sz="1400">
                              <a:effectLst/>
                              <a:latin typeface="+mn-lt"/>
                            </a:rPr>
                            <a:t>6.2×10</a:t>
                          </a:r>
                          <a:r>
                            <a:rPr lang="en-US" sz="1400" baseline="30000">
                              <a:effectLst/>
                              <a:latin typeface="+mn-lt"/>
                            </a:rPr>
                            <a:t>-4</a:t>
                          </a:r>
                          <a:endParaRPr lang="nl-BE" sz="1400">
                            <a:effectLst/>
                            <a:latin typeface="+mn-lt"/>
                            <a:ea typeface="Calibri" panose="020F0502020204030204" pitchFamily="34" charset="0"/>
                            <a:cs typeface="Times New Roman" panose="02020603050405020304" pitchFamily="18" charset="0"/>
                          </a:endParaRPr>
                        </a:p>
                      </a:txBody>
                      <a:tcPr marL="74295" marR="74295" marT="0" marB="0" anchor="ctr"/>
                    </a:tc>
                    <a:tc>
                      <a:txBody>
                        <a:bodyPr/>
                        <a:lstStyle/>
                        <a:p>
                          <a:pPr algn="ctr">
                            <a:spcAft>
                              <a:spcPts val="0"/>
                            </a:spcAft>
                          </a:pPr>
                          <a:r>
                            <a:rPr lang="en-US" sz="1400">
                              <a:effectLst/>
                              <a:latin typeface="+mn-lt"/>
                            </a:rPr>
                            <a:t>1.31×10</a:t>
                          </a:r>
                          <a:r>
                            <a:rPr lang="en-US" sz="1400" baseline="30000">
                              <a:effectLst/>
                              <a:latin typeface="+mn-lt"/>
                            </a:rPr>
                            <a:t>-3</a:t>
                          </a:r>
                          <a:endParaRPr lang="nl-BE" sz="1400">
                            <a:effectLst/>
                            <a:latin typeface="+mn-lt"/>
                            <a:ea typeface="Calibri" panose="020F0502020204030204" pitchFamily="34" charset="0"/>
                            <a:cs typeface="Times New Roman" panose="02020603050405020304" pitchFamily="18" charset="0"/>
                          </a:endParaRPr>
                        </a:p>
                      </a:txBody>
                      <a:tcPr marL="74295" marR="74295" marT="0" marB="0" anchor="ctr"/>
                    </a:tc>
                    <a:tc>
                      <a:txBody>
                        <a:bodyPr/>
                        <a:lstStyle/>
                        <a:p>
                          <a:pPr algn="ctr">
                            <a:spcAft>
                              <a:spcPts val="0"/>
                            </a:spcAft>
                          </a:pPr>
                          <a:r>
                            <a:rPr lang="en-US" sz="1400">
                              <a:effectLst/>
                              <a:latin typeface="+mn-lt"/>
                            </a:rPr>
                            <a:t>0.012</a:t>
                          </a:r>
                          <a:endParaRPr lang="nl-BE" sz="1400">
                            <a:effectLst/>
                            <a:latin typeface="+mn-lt"/>
                            <a:ea typeface="Calibri" panose="020F0502020204030204" pitchFamily="34" charset="0"/>
                            <a:cs typeface="Times New Roman" panose="02020603050405020304" pitchFamily="18" charset="0"/>
                          </a:endParaRPr>
                        </a:p>
                      </a:txBody>
                      <a:tcPr marL="74295" marR="74295" marT="0" marB="0" anchor="ctr"/>
                    </a:tc>
                    <a:extLst>
                      <a:ext uri="{0D108BD9-81ED-4DB2-BD59-A6C34878D82A}">
                        <a16:rowId xmlns="" xmlns:a16="http://schemas.microsoft.com/office/drawing/2014/main" val="4256566405"/>
                      </a:ext>
                    </a:extLst>
                  </a:tr>
                  <a:tr h="0">
                    <a:tc>
                      <a:txBody>
                        <a:bodyPr/>
                        <a:lstStyle/>
                        <a:p>
                          <a:pPr algn="ctr">
                            <a:spcAft>
                              <a:spcPts val="0"/>
                            </a:spcAft>
                          </a:pPr>
                          <a:r>
                            <a:rPr lang="en-US" sz="1400">
                              <a:effectLst/>
                              <a:latin typeface="+mn-lt"/>
                            </a:rPr>
                            <a:t>74-W, %</a:t>
                          </a:r>
                          <a:endParaRPr lang="nl-BE" sz="1400">
                            <a:effectLst/>
                            <a:latin typeface="+mn-lt"/>
                            <a:ea typeface="Calibri" panose="020F0502020204030204" pitchFamily="34" charset="0"/>
                            <a:cs typeface="Times New Roman" panose="02020603050405020304" pitchFamily="18" charset="0"/>
                          </a:endParaRPr>
                        </a:p>
                      </a:txBody>
                      <a:tcPr marL="74295" marR="74295" marT="0" marB="0" anchor="ctr"/>
                    </a:tc>
                    <a:tc>
                      <a:txBody>
                        <a:bodyPr/>
                        <a:lstStyle/>
                        <a:p>
                          <a:pPr algn="ctr">
                            <a:spcAft>
                              <a:spcPts val="0"/>
                            </a:spcAft>
                          </a:pPr>
                          <a:r>
                            <a:rPr lang="en-US" sz="1400">
                              <a:effectLst/>
                              <a:latin typeface="+mn-lt"/>
                            </a:rPr>
                            <a:t>99.85</a:t>
                          </a:r>
                          <a:endParaRPr lang="nl-BE" sz="1400">
                            <a:effectLst/>
                            <a:latin typeface="+mn-lt"/>
                            <a:ea typeface="Calibri" panose="020F0502020204030204" pitchFamily="34" charset="0"/>
                            <a:cs typeface="Times New Roman" panose="02020603050405020304" pitchFamily="18" charset="0"/>
                          </a:endParaRPr>
                        </a:p>
                      </a:txBody>
                      <a:tcPr marL="74295" marR="74295" marT="0" marB="0" anchor="ctr"/>
                    </a:tc>
                    <a:tc>
                      <a:txBody>
                        <a:bodyPr/>
                        <a:lstStyle/>
                        <a:p>
                          <a:pPr algn="ctr">
                            <a:spcAft>
                              <a:spcPts val="0"/>
                            </a:spcAft>
                          </a:pPr>
                          <a:r>
                            <a:rPr lang="en-US" sz="1400">
                              <a:effectLst/>
                              <a:latin typeface="+mn-lt"/>
                            </a:rPr>
                            <a:t>99.84</a:t>
                          </a:r>
                          <a:endParaRPr lang="nl-BE" sz="1400">
                            <a:effectLst/>
                            <a:latin typeface="+mn-lt"/>
                            <a:ea typeface="Calibri" panose="020F0502020204030204" pitchFamily="34" charset="0"/>
                            <a:cs typeface="Times New Roman" panose="02020603050405020304" pitchFamily="18" charset="0"/>
                          </a:endParaRPr>
                        </a:p>
                      </a:txBody>
                      <a:tcPr marL="74295" marR="74295" marT="0" marB="0" anchor="ctr"/>
                    </a:tc>
                    <a:tc>
                      <a:txBody>
                        <a:bodyPr/>
                        <a:lstStyle/>
                        <a:p>
                          <a:pPr algn="ctr">
                            <a:spcAft>
                              <a:spcPts val="0"/>
                            </a:spcAft>
                          </a:pPr>
                          <a:r>
                            <a:rPr lang="en-US" sz="1400">
                              <a:effectLst/>
                              <a:latin typeface="+mn-lt"/>
                            </a:rPr>
                            <a:t>99.86</a:t>
                          </a:r>
                          <a:endParaRPr lang="nl-BE" sz="1400">
                            <a:effectLst/>
                            <a:latin typeface="+mn-lt"/>
                            <a:ea typeface="Calibri" panose="020F0502020204030204" pitchFamily="34" charset="0"/>
                            <a:cs typeface="Times New Roman" panose="02020603050405020304" pitchFamily="18" charset="0"/>
                          </a:endParaRPr>
                        </a:p>
                      </a:txBody>
                      <a:tcPr marL="74295" marR="74295" marT="0" marB="0" anchor="ctr"/>
                    </a:tc>
                    <a:extLst>
                      <a:ext uri="{0D108BD9-81ED-4DB2-BD59-A6C34878D82A}">
                        <a16:rowId xmlns="" xmlns:a16="http://schemas.microsoft.com/office/drawing/2014/main" val="3368012013"/>
                      </a:ext>
                    </a:extLst>
                  </a:tr>
                  <a:tr h="0">
                    <a:tc>
                      <a:txBody>
                        <a:bodyPr/>
                        <a:lstStyle/>
                        <a:p>
                          <a:pPr algn="ctr">
                            <a:spcAft>
                              <a:spcPts val="0"/>
                            </a:spcAft>
                          </a:pPr>
                          <a:r>
                            <a:rPr lang="en-US" sz="1400">
                              <a:effectLst/>
                              <a:latin typeface="+mn-lt"/>
                            </a:rPr>
                            <a:t>75-Re, %</a:t>
                          </a:r>
                          <a:endParaRPr lang="nl-BE" sz="1400">
                            <a:effectLst/>
                            <a:latin typeface="+mn-lt"/>
                            <a:ea typeface="Calibri" panose="020F0502020204030204" pitchFamily="34" charset="0"/>
                            <a:cs typeface="Times New Roman" panose="02020603050405020304" pitchFamily="18" charset="0"/>
                          </a:endParaRPr>
                        </a:p>
                      </a:txBody>
                      <a:tcPr marL="74295" marR="74295" marT="0" marB="0" anchor="ctr"/>
                    </a:tc>
                    <a:tc>
                      <a:txBody>
                        <a:bodyPr/>
                        <a:lstStyle/>
                        <a:p>
                          <a:pPr algn="ctr">
                            <a:spcAft>
                              <a:spcPts val="0"/>
                            </a:spcAft>
                          </a:pPr>
                          <a:r>
                            <a:rPr lang="en-US" sz="1400">
                              <a:effectLst/>
                              <a:latin typeface="+mn-lt"/>
                            </a:rPr>
                            <a:t>0.149</a:t>
                          </a:r>
                          <a:endParaRPr lang="nl-BE" sz="1400">
                            <a:effectLst/>
                            <a:latin typeface="+mn-lt"/>
                            <a:ea typeface="Calibri" panose="020F0502020204030204" pitchFamily="34" charset="0"/>
                            <a:cs typeface="Times New Roman" panose="02020603050405020304" pitchFamily="18" charset="0"/>
                          </a:endParaRPr>
                        </a:p>
                      </a:txBody>
                      <a:tcPr marL="74295" marR="74295" marT="0" marB="0" anchor="ctr"/>
                    </a:tc>
                    <a:tc>
                      <a:txBody>
                        <a:bodyPr/>
                        <a:lstStyle/>
                        <a:p>
                          <a:pPr algn="ctr">
                            <a:spcAft>
                              <a:spcPts val="0"/>
                            </a:spcAft>
                          </a:pPr>
                          <a:r>
                            <a:rPr lang="en-US" sz="1400">
                              <a:effectLst/>
                              <a:latin typeface="+mn-lt"/>
                            </a:rPr>
                            <a:t>0.153</a:t>
                          </a:r>
                          <a:endParaRPr lang="nl-BE" sz="1400">
                            <a:effectLst/>
                            <a:latin typeface="+mn-lt"/>
                            <a:ea typeface="Calibri" panose="020F0502020204030204" pitchFamily="34" charset="0"/>
                            <a:cs typeface="Times New Roman" panose="02020603050405020304" pitchFamily="18" charset="0"/>
                          </a:endParaRPr>
                        </a:p>
                      </a:txBody>
                      <a:tcPr marL="74295" marR="74295" marT="0" marB="0" anchor="ctr"/>
                    </a:tc>
                    <a:tc>
                      <a:txBody>
                        <a:bodyPr/>
                        <a:lstStyle/>
                        <a:p>
                          <a:pPr algn="ctr">
                            <a:spcAft>
                              <a:spcPts val="0"/>
                            </a:spcAft>
                          </a:pPr>
                          <a:r>
                            <a:rPr lang="en-US" sz="1400" dirty="0">
                              <a:effectLst/>
                              <a:latin typeface="+mn-lt"/>
                            </a:rPr>
                            <a:t>0.12</a:t>
                          </a:r>
                          <a:endParaRPr lang="nl-BE" sz="1400" dirty="0">
                            <a:effectLst/>
                            <a:latin typeface="+mn-lt"/>
                            <a:ea typeface="Calibri" panose="020F0502020204030204" pitchFamily="34" charset="0"/>
                            <a:cs typeface="Times New Roman" panose="02020603050405020304" pitchFamily="18" charset="0"/>
                          </a:endParaRPr>
                        </a:p>
                      </a:txBody>
                      <a:tcPr marL="74295" marR="74295" marT="0" marB="0" anchor="ctr"/>
                    </a:tc>
                    <a:extLst>
                      <a:ext uri="{0D108BD9-81ED-4DB2-BD59-A6C34878D82A}">
                        <a16:rowId xmlns="" xmlns:a16="http://schemas.microsoft.com/office/drawing/2014/main" val="292497601"/>
                      </a:ext>
                    </a:extLst>
                  </a:tr>
                  <a:tr h="0">
                    <a:tc>
                      <a:txBody>
                        <a:bodyPr/>
                        <a:lstStyle/>
                        <a:p>
                          <a:pPr algn="ctr">
                            <a:spcAft>
                              <a:spcPts val="0"/>
                            </a:spcAft>
                          </a:pPr>
                          <a:r>
                            <a:rPr lang="en-US" sz="1400">
                              <a:effectLst/>
                              <a:latin typeface="+mn-lt"/>
                            </a:rPr>
                            <a:t>76-Os, %</a:t>
                          </a:r>
                          <a:endParaRPr lang="nl-BE" sz="1400">
                            <a:effectLst/>
                            <a:latin typeface="+mn-lt"/>
                            <a:ea typeface="Calibri" panose="020F0502020204030204" pitchFamily="34" charset="0"/>
                            <a:cs typeface="Times New Roman" panose="02020603050405020304" pitchFamily="18" charset="0"/>
                          </a:endParaRPr>
                        </a:p>
                      </a:txBody>
                      <a:tcPr marL="74295" marR="74295" marT="0" marB="0" anchor="ctr"/>
                    </a:tc>
                    <a:tc>
                      <a:txBody>
                        <a:bodyPr/>
                        <a:lstStyle/>
                        <a:p>
                          <a:pPr algn="ctr">
                            <a:spcAft>
                              <a:spcPts val="0"/>
                            </a:spcAft>
                          </a:pPr>
                          <a:r>
                            <a:rPr lang="en-US" sz="1400">
                              <a:effectLst/>
                              <a:latin typeface="+mn-lt"/>
                            </a:rPr>
                            <a:t>8.2×10</a:t>
                          </a:r>
                          <a:r>
                            <a:rPr lang="en-US" sz="1400" baseline="30000">
                              <a:effectLst/>
                              <a:latin typeface="+mn-lt"/>
                            </a:rPr>
                            <a:t>-4</a:t>
                          </a:r>
                          <a:endParaRPr lang="nl-BE" sz="1400">
                            <a:effectLst/>
                            <a:latin typeface="+mn-lt"/>
                            <a:ea typeface="Calibri" panose="020F0502020204030204" pitchFamily="34" charset="0"/>
                            <a:cs typeface="Times New Roman" panose="02020603050405020304" pitchFamily="18" charset="0"/>
                          </a:endParaRPr>
                        </a:p>
                      </a:txBody>
                      <a:tcPr marL="74295" marR="74295" marT="0" marB="0" anchor="ctr"/>
                    </a:tc>
                    <a:tc>
                      <a:txBody>
                        <a:bodyPr/>
                        <a:lstStyle/>
                        <a:p>
                          <a:pPr algn="ctr">
                            <a:spcAft>
                              <a:spcPts val="0"/>
                            </a:spcAft>
                          </a:pPr>
                          <a:r>
                            <a:rPr lang="en-US" sz="1400">
                              <a:effectLst/>
                              <a:latin typeface="+mn-lt"/>
                            </a:rPr>
                            <a:t>4.86×10</a:t>
                          </a:r>
                          <a:r>
                            <a:rPr lang="en-US" sz="1400" baseline="30000">
                              <a:effectLst/>
                              <a:latin typeface="+mn-lt"/>
                            </a:rPr>
                            <a:t>-3</a:t>
                          </a:r>
                          <a:endParaRPr lang="nl-BE" sz="1400">
                            <a:effectLst/>
                            <a:latin typeface="+mn-lt"/>
                            <a:ea typeface="Calibri" panose="020F0502020204030204" pitchFamily="34" charset="0"/>
                            <a:cs typeface="Times New Roman" panose="02020603050405020304" pitchFamily="18" charset="0"/>
                          </a:endParaRPr>
                        </a:p>
                      </a:txBody>
                      <a:tcPr marL="74295" marR="74295" marT="0" marB="0" anchor="ctr"/>
                    </a:tc>
                    <a:tc>
                      <a:txBody>
                        <a:bodyPr/>
                        <a:lstStyle/>
                        <a:p>
                          <a:pPr algn="ctr">
                            <a:spcAft>
                              <a:spcPts val="0"/>
                            </a:spcAft>
                          </a:pPr>
                          <a:r>
                            <a:rPr lang="en-US" sz="1400" dirty="0">
                              <a:effectLst/>
                              <a:latin typeface="+mn-lt"/>
                            </a:rPr>
                            <a:t>2.3×10</a:t>
                          </a:r>
                          <a:r>
                            <a:rPr lang="en-US" sz="1400" baseline="30000" dirty="0">
                              <a:effectLst/>
                              <a:latin typeface="+mn-lt"/>
                            </a:rPr>
                            <a:t>-3</a:t>
                          </a:r>
                          <a:endParaRPr lang="nl-BE" sz="1400" dirty="0">
                            <a:effectLst/>
                            <a:latin typeface="+mn-lt"/>
                            <a:ea typeface="Calibri" panose="020F0502020204030204" pitchFamily="34" charset="0"/>
                            <a:cs typeface="Times New Roman" panose="02020603050405020304" pitchFamily="18" charset="0"/>
                          </a:endParaRPr>
                        </a:p>
                      </a:txBody>
                      <a:tcPr marL="74295" marR="74295" marT="0" marB="0" anchor="ctr"/>
                    </a:tc>
                    <a:extLst>
                      <a:ext uri="{0D108BD9-81ED-4DB2-BD59-A6C34878D82A}">
                        <a16:rowId xmlns="" xmlns:a16="http://schemas.microsoft.com/office/drawing/2014/main" val="1260404830"/>
                      </a:ext>
                    </a:extLst>
                  </a:tr>
                </a:tbl>
              </a:graphicData>
            </a:graphic>
          </p:graphicFrame>
        </mc:Choice>
        <mc:Fallback xmlns="">
          <p:graphicFrame>
            <p:nvGraphicFramePr>
              <p:cNvPr id="5" name="Table 4"/>
              <p:cNvGraphicFramePr>
                <a:graphicFrameLocks noGrp="1"/>
              </p:cNvGraphicFramePr>
              <p:nvPr>
                <p:extLst>
                  <p:ext uri="{D42A27DB-BD31-4B8C-83A1-F6EECF244321}">
                    <p14:modId xmlns:p14="http://schemas.microsoft.com/office/powerpoint/2010/main" val="2071079949"/>
                  </p:ext>
                </p:extLst>
              </p:nvPr>
            </p:nvGraphicFramePr>
            <p:xfrm>
              <a:off x="60959" y="1468994"/>
              <a:ext cx="6608446" cy="2620011"/>
            </p:xfrm>
            <a:graphic>
              <a:graphicData uri="http://schemas.openxmlformats.org/drawingml/2006/table">
                <a:tbl>
                  <a:tblPr firstRow="1" firstCol="1" bandRow="1">
                    <a:tableStyleId>{5C22544A-7EE6-4342-B048-85BDC9FD1C3A}</a:tableStyleId>
                  </a:tblPr>
                  <a:tblGrid>
                    <a:gridCol w="2778035">
                      <a:extLst>
                        <a:ext uri="{9D8B030D-6E8A-4147-A177-3AD203B41FA5}">
                          <a16:colId xmlns:a16="http://schemas.microsoft.com/office/drawing/2014/main" val="375529677"/>
                        </a:ext>
                      </a:extLst>
                    </a:gridCol>
                    <a:gridCol w="979288">
                      <a:extLst>
                        <a:ext uri="{9D8B030D-6E8A-4147-A177-3AD203B41FA5}">
                          <a16:colId xmlns:a16="http://schemas.microsoft.com/office/drawing/2014/main" val="1113821905"/>
                        </a:ext>
                      </a:extLst>
                    </a:gridCol>
                    <a:gridCol w="1625426">
                      <a:extLst>
                        <a:ext uri="{9D8B030D-6E8A-4147-A177-3AD203B41FA5}">
                          <a16:colId xmlns:a16="http://schemas.microsoft.com/office/drawing/2014/main" val="2479004314"/>
                        </a:ext>
                      </a:extLst>
                    </a:gridCol>
                    <a:gridCol w="1225697">
                      <a:extLst>
                        <a:ext uri="{9D8B030D-6E8A-4147-A177-3AD203B41FA5}">
                          <a16:colId xmlns:a16="http://schemas.microsoft.com/office/drawing/2014/main" val="2163558535"/>
                        </a:ext>
                      </a:extLst>
                    </a:gridCol>
                  </a:tblGrid>
                  <a:tr h="213360">
                    <a:tc>
                      <a:txBody>
                        <a:bodyPr/>
                        <a:lstStyle/>
                        <a:p>
                          <a:pPr algn="ctr">
                            <a:spcAft>
                              <a:spcPts val="0"/>
                            </a:spcAft>
                          </a:pPr>
                          <a:r>
                            <a:rPr lang="en-US" sz="1400">
                              <a:effectLst/>
                              <a:latin typeface="+mn-lt"/>
                            </a:rPr>
                            <a:t> </a:t>
                          </a:r>
                          <a:endParaRPr lang="nl-BE" sz="14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US" sz="1400">
                              <a:effectLst/>
                              <a:latin typeface="+mn-lt"/>
                            </a:rPr>
                            <a:t>IMIFF100</a:t>
                          </a:r>
                          <a:endParaRPr lang="nl-BE" sz="14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US" sz="1400" dirty="0">
                              <a:effectLst/>
                              <a:latin typeface="+mn-lt"/>
                            </a:rPr>
                            <a:t>MYRRHA-</a:t>
                          </a:r>
                          <a:r>
                            <a:rPr lang="en-US" sz="1400" dirty="0" err="1">
                              <a:effectLst/>
                              <a:latin typeface="+mn-lt"/>
                            </a:rPr>
                            <a:t>IMIFF</a:t>
                          </a:r>
                          <a:r>
                            <a:rPr lang="en-US" sz="1400" dirty="0">
                              <a:effectLst/>
                              <a:latin typeface="+mn-lt"/>
                            </a:rPr>
                            <a:t> </a:t>
                          </a:r>
                          <a:endParaRPr lang="nl-BE" sz="14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US" sz="1400" dirty="0">
                              <a:effectLst/>
                              <a:latin typeface="+mn-lt"/>
                            </a:rPr>
                            <a:t>DEMO </a:t>
                          </a:r>
                          <a:endParaRPr lang="nl-BE" sz="14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92436951"/>
                      </a:ext>
                    </a:extLst>
                  </a:tr>
                  <a:tr h="213360">
                    <a:tc>
                      <a:txBody>
                        <a:bodyPr/>
                        <a:lstStyle/>
                        <a:p>
                          <a:pPr algn="ctr">
                            <a:spcAft>
                              <a:spcPts val="0"/>
                            </a:spcAft>
                          </a:pPr>
                          <a:r>
                            <a:rPr lang="en-US" sz="1400">
                              <a:effectLst/>
                              <a:latin typeface="+mn-lt"/>
                            </a:rPr>
                            <a:t>Time to reach 1 dpa, days</a:t>
                          </a:r>
                          <a:endParaRPr lang="nl-BE" sz="14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US" sz="1400">
                              <a:effectLst/>
                              <a:latin typeface="+mn-lt"/>
                            </a:rPr>
                            <a:t>123.27</a:t>
                          </a:r>
                          <a:endParaRPr lang="nl-BE" sz="14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US" sz="1400">
                              <a:effectLst/>
                              <a:latin typeface="+mn-lt"/>
                            </a:rPr>
                            <a:t>67.47</a:t>
                          </a:r>
                          <a:endParaRPr lang="nl-BE" sz="14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US" sz="1400">
                              <a:effectLst/>
                              <a:latin typeface="+mn-lt"/>
                            </a:rPr>
                            <a:t>123.45</a:t>
                          </a:r>
                          <a:endParaRPr lang="nl-BE" sz="140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43036277"/>
                      </a:ext>
                    </a:extLst>
                  </a:tr>
                  <a:tr h="213360">
                    <a:tc>
                      <a:txBody>
                        <a:bodyPr/>
                        <a:lstStyle/>
                        <a:p>
                          <a:pPr algn="ctr">
                            <a:spcAft>
                              <a:spcPts val="0"/>
                            </a:spcAft>
                          </a:pPr>
                          <a:r>
                            <a:rPr lang="en-US" sz="1400">
                              <a:effectLst/>
                              <a:latin typeface="+mn-lt"/>
                            </a:rPr>
                            <a:t>Appm He/dpa</a:t>
                          </a:r>
                          <a:endParaRPr lang="nl-BE" sz="14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US" sz="1400">
                              <a:effectLst/>
                              <a:latin typeface="+mn-lt"/>
                            </a:rPr>
                            <a:t>1.26</a:t>
                          </a:r>
                          <a:endParaRPr lang="nl-BE" sz="14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US" sz="1400">
                              <a:effectLst/>
                              <a:latin typeface="+mn-lt"/>
                            </a:rPr>
                            <a:t>1.76</a:t>
                          </a:r>
                          <a:endParaRPr lang="nl-BE" sz="14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US" sz="1400">
                              <a:effectLst/>
                              <a:latin typeface="+mn-lt"/>
                            </a:rPr>
                            <a:t>0.58</a:t>
                          </a:r>
                          <a:endParaRPr lang="nl-BE" sz="140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149146957"/>
                      </a:ext>
                    </a:extLst>
                  </a:tr>
                  <a:tr h="213360">
                    <a:tc>
                      <a:txBody>
                        <a:bodyPr/>
                        <a:lstStyle/>
                        <a:p>
                          <a:pPr algn="ctr">
                            <a:spcAft>
                              <a:spcPts val="0"/>
                            </a:spcAft>
                          </a:pPr>
                          <a:r>
                            <a:rPr lang="en-US" sz="1400">
                              <a:effectLst/>
                              <a:latin typeface="+mn-lt"/>
                            </a:rPr>
                            <a:t>Neutron flux, n/(cm</a:t>
                          </a:r>
                          <a:r>
                            <a:rPr lang="en-US" sz="1400" baseline="30000">
                              <a:effectLst/>
                              <a:latin typeface="+mn-lt"/>
                            </a:rPr>
                            <a:t>2</a:t>
                          </a:r>
                          <a:r>
                            <a:rPr lang="en-US" sz="1400">
                              <a:effectLst/>
                              <a:latin typeface="+mn-lt"/>
                            </a:rPr>
                            <a:t>s)</a:t>
                          </a:r>
                          <a:endParaRPr lang="nl-BE" sz="14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US" sz="1400">
                              <a:effectLst/>
                              <a:latin typeface="+mn-lt"/>
                            </a:rPr>
                            <a:t>8.21×10</a:t>
                          </a:r>
                          <a:r>
                            <a:rPr lang="en-US" sz="1400" baseline="30000">
                              <a:effectLst/>
                              <a:latin typeface="+mn-lt"/>
                            </a:rPr>
                            <a:t>13</a:t>
                          </a:r>
                          <a:endParaRPr lang="nl-BE" sz="14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US" sz="1400">
                              <a:effectLst/>
                              <a:latin typeface="+mn-lt"/>
                            </a:rPr>
                            <a:t>2.40×10</a:t>
                          </a:r>
                          <a:r>
                            <a:rPr lang="en-US" sz="1400" baseline="30000">
                              <a:effectLst/>
                              <a:latin typeface="+mn-lt"/>
                            </a:rPr>
                            <a:t>15</a:t>
                          </a:r>
                          <a:endParaRPr lang="nl-BE" sz="14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US" sz="1400">
                              <a:effectLst/>
                              <a:latin typeface="+mn-lt"/>
                            </a:rPr>
                            <a:t>5.27×10</a:t>
                          </a:r>
                          <a:r>
                            <a:rPr lang="en-US" sz="1400" baseline="30000">
                              <a:effectLst/>
                              <a:latin typeface="+mn-lt"/>
                            </a:rPr>
                            <a:t>14</a:t>
                          </a:r>
                          <a:endParaRPr lang="nl-BE" sz="140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695747108"/>
                      </a:ext>
                    </a:extLst>
                  </a:tr>
                  <a:tr h="244793">
                    <a:tc>
                      <a:txBody>
                        <a:bodyPr/>
                        <a:lstStyle/>
                        <a:p>
                          <a:endParaRPr lang="nl-BE"/>
                        </a:p>
                      </a:txBody>
                      <a:tcPr marL="68580" marR="68580" marT="0" marB="0" anchor="ctr">
                        <a:blipFill>
                          <a:blip r:embed="rId3"/>
                          <a:stretch>
                            <a:fillRect l="-219" t="-363415" r="-138512" b="-651220"/>
                          </a:stretch>
                        </a:blipFill>
                      </a:tcPr>
                    </a:tc>
                    <a:tc>
                      <a:txBody>
                        <a:bodyPr/>
                        <a:lstStyle/>
                        <a:p>
                          <a:pPr algn="ctr">
                            <a:spcAft>
                              <a:spcPts val="0"/>
                            </a:spcAft>
                          </a:pPr>
                          <a:r>
                            <a:rPr lang="en-US" sz="1400">
                              <a:effectLst/>
                              <a:latin typeface="+mn-lt"/>
                            </a:rPr>
                            <a:t>0.36</a:t>
                          </a:r>
                          <a:endParaRPr lang="nl-BE" sz="14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US" sz="1400">
                              <a:effectLst/>
                              <a:latin typeface="+mn-lt"/>
                            </a:rPr>
                            <a:t>0.21</a:t>
                          </a:r>
                          <a:endParaRPr lang="nl-BE" sz="14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US" sz="1400">
                              <a:effectLst/>
                              <a:latin typeface="+mn-lt"/>
                            </a:rPr>
                            <a:t>0.33</a:t>
                          </a:r>
                          <a:endParaRPr lang="nl-BE" sz="140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34967887"/>
                      </a:ext>
                    </a:extLst>
                  </a:tr>
                  <a:tr h="241618">
                    <a:tc>
                      <a:txBody>
                        <a:bodyPr/>
                        <a:lstStyle/>
                        <a:p>
                          <a:endParaRPr lang="nl-BE"/>
                        </a:p>
                      </a:txBody>
                      <a:tcPr marL="68580" marR="68580" marT="0" marB="0" anchor="ctr">
                        <a:blipFill>
                          <a:blip r:embed="rId3"/>
                          <a:stretch>
                            <a:fillRect l="-219" t="-487179" r="-138512" b="-584615"/>
                          </a:stretch>
                        </a:blipFill>
                      </a:tcPr>
                    </a:tc>
                    <a:tc>
                      <a:txBody>
                        <a:bodyPr/>
                        <a:lstStyle/>
                        <a:p>
                          <a:pPr algn="ctr">
                            <a:spcAft>
                              <a:spcPts val="0"/>
                            </a:spcAft>
                          </a:pPr>
                          <a:r>
                            <a:rPr lang="en-US" sz="1400">
                              <a:effectLst/>
                              <a:latin typeface="+mn-lt"/>
                            </a:rPr>
                            <a:t>0.64</a:t>
                          </a:r>
                          <a:endParaRPr lang="nl-BE" sz="14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US" sz="1400">
                              <a:effectLst/>
                              <a:latin typeface="+mn-lt"/>
                            </a:rPr>
                            <a:t>0.30</a:t>
                          </a:r>
                          <a:endParaRPr lang="nl-BE" sz="14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US" sz="1400">
                              <a:effectLst/>
                              <a:latin typeface="+mn-lt"/>
                            </a:rPr>
                            <a:t>0.52</a:t>
                          </a:r>
                          <a:endParaRPr lang="nl-BE" sz="140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496621460"/>
                      </a:ext>
                    </a:extLst>
                  </a:tr>
                  <a:tr h="213360">
                    <a:tc gridSpan="4">
                      <a:txBody>
                        <a:bodyPr/>
                        <a:lstStyle/>
                        <a:p>
                          <a:pPr algn="ctr">
                            <a:spcAft>
                              <a:spcPts val="0"/>
                            </a:spcAft>
                          </a:pPr>
                          <a:r>
                            <a:rPr lang="en-US" sz="1400">
                              <a:effectLst/>
                              <a:latin typeface="+mn-lt"/>
                            </a:rPr>
                            <a:t>Elemental concentrations at 1 dpa</a:t>
                          </a:r>
                          <a:endParaRPr lang="nl-BE" sz="1400">
                            <a:effectLst/>
                            <a:latin typeface="+mn-lt"/>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nl-BE"/>
                        </a:p>
                      </a:txBody>
                      <a:tcPr/>
                    </a:tc>
                    <a:tc hMerge="1">
                      <a:txBody>
                        <a:bodyPr/>
                        <a:lstStyle/>
                        <a:p>
                          <a:endParaRPr lang="nl-BE"/>
                        </a:p>
                      </a:txBody>
                      <a:tcPr/>
                    </a:tc>
                    <a:tc hMerge="1">
                      <a:txBody>
                        <a:bodyPr/>
                        <a:lstStyle/>
                        <a:p>
                          <a:endParaRPr lang="nl-BE"/>
                        </a:p>
                      </a:txBody>
                      <a:tcPr/>
                    </a:tc>
                    <a:extLst>
                      <a:ext uri="{0D108BD9-81ED-4DB2-BD59-A6C34878D82A}">
                        <a16:rowId xmlns:a16="http://schemas.microsoft.com/office/drawing/2014/main" val="1016337785"/>
                      </a:ext>
                    </a:extLst>
                  </a:tr>
                  <a:tr h="213360">
                    <a:tc>
                      <a:txBody>
                        <a:bodyPr/>
                        <a:lstStyle/>
                        <a:p>
                          <a:pPr algn="ctr">
                            <a:spcAft>
                              <a:spcPts val="0"/>
                            </a:spcAft>
                          </a:pPr>
                          <a:r>
                            <a:rPr lang="en-US" sz="1400">
                              <a:effectLst/>
                              <a:latin typeface="+mn-lt"/>
                            </a:rPr>
                            <a:t>72-Hf, %</a:t>
                          </a:r>
                          <a:endParaRPr lang="nl-BE" sz="14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US" sz="1400">
                              <a:effectLst/>
                              <a:latin typeface="+mn-lt"/>
                            </a:rPr>
                            <a:t>1.5×10</a:t>
                          </a:r>
                          <a:r>
                            <a:rPr lang="en-US" sz="1400" baseline="30000">
                              <a:effectLst/>
                              <a:latin typeface="+mn-lt"/>
                            </a:rPr>
                            <a:t>-4</a:t>
                          </a:r>
                          <a:endParaRPr lang="nl-BE" sz="14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US" sz="1400">
                              <a:effectLst/>
                              <a:latin typeface="+mn-lt"/>
                            </a:rPr>
                            <a:t>1.04×10</a:t>
                          </a:r>
                          <a:r>
                            <a:rPr lang="en-US" sz="1400" baseline="30000">
                              <a:effectLst/>
                              <a:latin typeface="+mn-lt"/>
                            </a:rPr>
                            <a:t>-3</a:t>
                          </a:r>
                          <a:endParaRPr lang="nl-BE" sz="14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US" sz="1400">
                              <a:effectLst/>
                              <a:latin typeface="+mn-lt"/>
                            </a:rPr>
                            <a:t>8×10</a:t>
                          </a:r>
                          <a:r>
                            <a:rPr lang="en-US" sz="1400" baseline="30000">
                              <a:effectLst/>
                              <a:latin typeface="+mn-lt"/>
                            </a:rPr>
                            <a:t>-5</a:t>
                          </a:r>
                          <a:endParaRPr lang="nl-BE" sz="140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121929577"/>
                      </a:ext>
                    </a:extLst>
                  </a:tr>
                  <a:tr h="213360">
                    <a:tc>
                      <a:txBody>
                        <a:bodyPr/>
                        <a:lstStyle/>
                        <a:p>
                          <a:pPr algn="ctr">
                            <a:spcAft>
                              <a:spcPts val="0"/>
                            </a:spcAft>
                          </a:pPr>
                          <a:r>
                            <a:rPr lang="en-US" sz="1400">
                              <a:effectLst/>
                              <a:latin typeface="+mn-lt"/>
                            </a:rPr>
                            <a:t>73-Ta, %</a:t>
                          </a:r>
                          <a:endParaRPr lang="nl-BE" sz="14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US" sz="1400">
                              <a:effectLst/>
                              <a:latin typeface="+mn-lt"/>
                            </a:rPr>
                            <a:t>6.2×10</a:t>
                          </a:r>
                          <a:r>
                            <a:rPr lang="en-US" sz="1400" baseline="30000">
                              <a:effectLst/>
                              <a:latin typeface="+mn-lt"/>
                            </a:rPr>
                            <a:t>-4</a:t>
                          </a:r>
                          <a:endParaRPr lang="nl-BE" sz="14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US" sz="1400">
                              <a:effectLst/>
                              <a:latin typeface="+mn-lt"/>
                            </a:rPr>
                            <a:t>1.31×10</a:t>
                          </a:r>
                          <a:r>
                            <a:rPr lang="en-US" sz="1400" baseline="30000">
                              <a:effectLst/>
                              <a:latin typeface="+mn-lt"/>
                            </a:rPr>
                            <a:t>-3</a:t>
                          </a:r>
                          <a:endParaRPr lang="nl-BE" sz="14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US" sz="1400">
                              <a:effectLst/>
                              <a:latin typeface="+mn-lt"/>
                            </a:rPr>
                            <a:t>0.012</a:t>
                          </a:r>
                          <a:endParaRPr lang="nl-BE" sz="140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256566405"/>
                      </a:ext>
                    </a:extLst>
                  </a:tr>
                  <a:tr h="213360">
                    <a:tc>
                      <a:txBody>
                        <a:bodyPr/>
                        <a:lstStyle/>
                        <a:p>
                          <a:pPr algn="ctr">
                            <a:spcAft>
                              <a:spcPts val="0"/>
                            </a:spcAft>
                          </a:pPr>
                          <a:r>
                            <a:rPr lang="en-US" sz="1400">
                              <a:effectLst/>
                              <a:latin typeface="+mn-lt"/>
                            </a:rPr>
                            <a:t>74-W, %</a:t>
                          </a:r>
                          <a:endParaRPr lang="nl-BE" sz="14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US" sz="1400">
                              <a:effectLst/>
                              <a:latin typeface="+mn-lt"/>
                            </a:rPr>
                            <a:t>99.85</a:t>
                          </a:r>
                          <a:endParaRPr lang="nl-BE" sz="14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US" sz="1400">
                              <a:effectLst/>
                              <a:latin typeface="+mn-lt"/>
                            </a:rPr>
                            <a:t>99.84</a:t>
                          </a:r>
                          <a:endParaRPr lang="nl-BE" sz="14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US" sz="1400">
                              <a:effectLst/>
                              <a:latin typeface="+mn-lt"/>
                            </a:rPr>
                            <a:t>99.86</a:t>
                          </a:r>
                          <a:endParaRPr lang="nl-BE" sz="140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368012013"/>
                      </a:ext>
                    </a:extLst>
                  </a:tr>
                  <a:tr h="213360">
                    <a:tc>
                      <a:txBody>
                        <a:bodyPr/>
                        <a:lstStyle/>
                        <a:p>
                          <a:pPr algn="ctr">
                            <a:spcAft>
                              <a:spcPts val="0"/>
                            </a:spcAft>
                          </a:pPr>
                          <a:r>
                            <a:rPr lang="en-US" sz="1400">
                              <a:effectLst/>
                              <a:latin typeface="+mn-lt"/>
                            </a:rPr>
                            <a:t>75-Re, %</a:t>
                          </a:r>
                          <a:endParaRPr lang="nl-BE" sz="14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US" sz="1400">
                              <a:effectLst/>
                              <a:latin typeface="+mn-lt"/>
                            </a:rPr>
                            <a:t>0.149</a:t>
                          </a:r>
                          <a:endParaRPr lang="nl-BE" sz="14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US" sz="1400">
                              <a:effectLst/>
                              <a:latin typeface="+mn-lt"/>
                            </a:rPr>
                            <a:t>0.153</a:t>
                          </a:r>
                          <a:endParaRPr lang="nl-BE" sz="14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US" sz="1400">
                              <a:effectLst/>
                              <a:latin typeface="+mn-lt"/>
                            </a:rPr>
                            <a:t>0.12</a:t>
                          </a:r>
                          <a:endParaRPr lang="nl-BE" sz="140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92497601"/>
                      </a:ext>
                    </a:extLst>
                  </a:tr>
                  <a:tr h="213360">
                    <a:tc>
                      <a:txBody>
                        <a:bodyPr/>
                        <a:lstStyle/>
                        <a:p>
                          <a:pPr algn="ctr">
                            <a:spcAft>
                              <a:spcPts val="0"/>
                            </a:spcAft>
                          </a:pPr>
                          <a:r>
                            <a:rPr lang="en-US" sz="1400">
                              <a:effectLst/>
                              <a:latin typeface="+mn-lt"/>
                            </a:rPr>
                            <a:t>76-Os, %</a:t>
                          </a:r>
                          <a:endParaRPr lang="nl-BE" sz="14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US" sz="1400">
                              <a:effectLst/>
                              <a:latin typeface="+mn-lt"/>
                            </a:rPr>
                            <a:t>8.2×10</a:t>
                          </a:r>
                          <a:r>
                            <a:rPr lang="en-US" sz="1400" baseline="30000">
                              <a:effectLst/>
                              <a:latin typeface="+mn-lt"/>
                            </a:rPr>
                            <a:t>-4</a:t>
                          </a:r>
                          <a:endParaRPr lang="nl-BE" sz="14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US" sz="1400">
                              <a:effectLst/>
                              <a:latin typeface="+mn-lt"/>
                            </a:rPr>
                            <a:t>4.86×10</a:t>
                          </a:r>
                          <a:r>
                            <a:rPr lang="en-US" sz="1400" baseline="30000">
                              <a:effectLst/>
                              <a:latin typeface="+mn-lt"/>
                            </a:rPr>
                            <a:t>-3</a:t>
                          </a:r>
                          <a:endParaRPr lang="nl-BE" sz="14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US" sz="1400" dirty="0">
                              <a:effectLst/>
                              <a:latin typeface="+mn-lt"/>
                            </a:rPr>
                            <a:t>2.3×10</a:t>
                          </a:r>
                          <a:r>
                            <a:rPr lang="en-US" sz="1400" baseline="30000" dirty="0">
                              <a:effectLst/>
                              <a:latin typeface="+mn-lt"/>
                            </a:rPr>
                            <a:t>-3</a:t>
                          </a:r>
                          <a:endParaRPr lang="nl-BE" sz="14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260404830"/>
                      </a:ext>
                    </a:extLst>
                  </a:tr>
                </a:tbl>
              </a:graphicData>
            </a:graphic>
          </p:graphicFrame>
        </mc:Fallback>
      </mc:AlternateContent>
      <p:sp>
        <p:nvSpPr>
          <p:cNvPr id="6" name="Rectangle 1"/>
          <p:cNvSpPr>
            <a:spLocks noChangeArrowheads="1"/>
          </p:cNvSpPr>
          <p:nvPr/>
        </p:nvSpPr>
        <p:spPr bwMode="auto">
          <a:xfrm>
            <a:off x="1245622" y="1729924"/>
            <a:ext cx="18473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eaLnBrk="0" fontAlgn="base" hangingPunct="0">
              <a:spcBef>
                <a:spcPct val="0"/>
              </a:spcBef>
              <a:spcAft>
                <a:spcPct val="0"/>
              </a:spcAft>
            </a:pPr>
            <a:endParaRPr lang="nl-BE" sz="1400">
              <a:solidFill>
                <a:srgbClr val="000000"/>
              </a:solidFill>
              <a:latin typeface="Arial" charset="0"/>
            </a:endParaRPr>
          </a:p>
        </p:txBody>
      </p:sp>
      <p:sp>
        <p:nvSpPr>
          <p:cNvPr id="7" name="TextBox 6"/>
          <p:cNvSpPr txBox="1"/>
          <p:nvPr/>
        </p:nvSpPr>
        <p:spPr>
          <a:xfrm>
            <a:off x="7225191" y="3345261"/>
            <a:ext cx="2680811" cy="523220"/>
          </a:xfrm>
          <a:prstGeom prst="rect">
            <a:avLst/>
          </a:prstGeom>
          <a:noFill/>
        </p:spPr>
        <p:txBody>
          <a:bodyPr wrap="square" rtlCol="0">
            <a:spAutoFit/>
          </a:bodyPr>
          <a:lstStyle/>
          <a:p>
            <a:pPr defTabSz="914400" eaLnBrk="0" fontAlgn="base" hangingPunct="0">
              <a:spcBef>
                <a:spcPct val="0"/>
              </a:spcBef>
              <a:spcAft>
                <a:spcPct val="0"/>
              </a:spcAft>
            </a:pPr>
            <a:r>
              <a:rPr lang="en-US" sz="1400" b="1" dirty="0" err="1">
                <a:solidFill>
                  <a:srgbClr val="C00000"/>
                </a:solidFill>
                <a:latin typeface="Arial" charset="0"/>
              </a:rPr>
              <a:t>d</a:t>
            </a:r>
            <a:r>
              <a:rPr lang="en-US" sz="1400" b="1" dirty="0" err="1" smtClean="0">
                <a:solidFill>
                  <a:srgbClr val="C00000"/>
                </a:solidFill>
                <a:latin typeface="Arial" charset="0"/>
              </a:rPr>
              <a:t>pa</a:t>
            </a:r>
            <a:r>
              <a:rPr lang="en-US" sz="1400" b="1" dirty="0" smtClean="0">
                <a:solidFill>
                  <a:srgbClr val="C00000"/>
                </a:solidFill>
                <a:latin typeface="Arial" charset="0"/>
              </a:rPr>
              <a:t> @ transmutation rates comparable to DEMO </a:t>
            </a:r>
            <a:endParaRPr lang="nl-BE" sz="1400" b="1" dirty="0">
              <a:solidFill>
                <a:srgbClr val="C00000"/>
              </a:solidFill>
              <a:latin typeface="Arial" charset="0"/>
            </a:endParaRPr>
          </a:p>
        </p:txBody>
      </p:sp>
      <p:sp>
        <p:nvSpPr>
          <p:cNvPr id="8" name="TextBox 7"/>
          <p:cNvSpPr txBox="1"/>
          <p:nvPr/>
        </p:nvSpPr>
        <p:spPr>
          <a:xfrm>
            <a:off x="3330601" y="4551544"/>
            <a:ext cx="2868022" cy="307777"/>
          </a:xfrm>
          <a:prstGeom prst="rect">
            <a:avLst/>
          </a:prstGeom>
          <a:noFill/>
        </p:spPr>
        <p:txBody>
          <a:bodyPr wrap="square" rtlCol="0">
            <a:spAutoFit/>
          </a:bodyPr>
          <a:lstStyle/>
          <a:p>
            <a:pPr defTabSz="914400" eaLnBrk="0" fontAlgn="base" hangingPunct="0">
              <a:spcBef>
                <a:spcPct val="0"/>
              </a:spcBef>
              <a:spcAft>
                <a:spcPct val="0"/>
              </a:spcAft>
            </a:pPr>
            <a:r>
              <a:rPr lang="en-US" sz="1400" dirty="0" smtClean="0">
                <a:solidFill>
                  <a:srgbClr val="000000"/>
                </a:solidFill>
                <a:latin typeface="Arial" charset="0"/>
              </a:rPr>
              <a:t>Irradiation of steel samples</a:t>
            </a:r>
            <a:endParaRPr lang="nl-BE" sz="1400" dirty="0">
              <a:solidFill>
                <a:srgbClr val="000000"/>
              </a:solidFill>
              <a:latin typeface="Arial" charset="0"/>
            </a:endParaRPr>
          </a:p>
        </p:txBody>
      </p:sp>
      <p:graphicFrame>
        <p:nvGraphicFramePr>
          <p:cNvPr id="9" name="Table 8"/>
          <p:cNvGraphicFramePr>
            <a:graphicFrameLocks noGrp="1"/>
          </p:cNvGraphicFramePr>
          <p:nvPr>
            <p:extLst/>
          </p:nvPr>
        </p:nvGraphicFramePr>
        <p:xfrm>
          <a:off x="66041" y="4879838"/>
          <a:ext cx="7101560" cy="914400"/>
        </p:xfrm>
        <a:graphic>
          <a:graphicData uri="http://schemas.openxmlformats.org/drawingml/2006/table">
            <a:tbl>
              <a:tblPr firstRow="1" firstCol="1" bandRow="1">
                <a:tableStyleId>{5C22544A-7EE6-4342-B048-85BDC9FD1C3A}</a:tableStyleId>
              </a:tblPr>
              <a:tblGrid>
                <a:gridCol w="2876474">
                  <a:extLst>
                    <a:ext uri="{9D8B030D-6E8A-4147-A177-3AD203B41FA5}">
                      <a16:colId xmlns="" xmlns:a16="http://schemas.microsoft.com/office/drawing/2014/main" val="809603187"/>
                    </a:ext>
                  </a:extLst>
                </a:gridCol>
                <a:gridCol w="1009468">
                  <a:extLst>
                    <a:ext uri="{9D8B030D-6E8A-4147-A177-3AD203B41FA5}">
                      <a16:colId xmlns="" xmlns:a16="http://schemas.microsoft.com/office/drawing/2014/main" val="2826359099"/>
                    </a:ext>
                  </a:extLst>
                </a:gridCol>
                <a:gridCol w="1719071">
                  <a:extLst>
                    <a:ext uri="{9D8B030D-6E8A-4147-A177-3AD203B41FA5}">
                      <a16:colId xmlns="" xmlns:a16="http://schemas.microsoft.com/office/drawing/2014/main" val="735774768"/>
                    </a:ext>
                  </a:extLst>
                </a:gridCol>
                <a:gridCol w="1496547">
                  <a:extLst>
                    <a:ext uri="{9D8B030D-6E8A-4147-A177-3AD203B41FA5}">
                      <a16:colId xmlns="" xmlns:a16="http://schemas.microsoft.com/office/drawing/2014/main" val="3987869059"/>
                    </a:ext>
                  </a:extLst>
                </a:gridCol>
              </a:tblGrid>
              <a:tr h="0">
                <a:tc>
                  <a:txBody>
                    <a:bodyPr/>
                    <a:lstStyle/>
                    <a:p>
                      <a:pPr algn="ctr">
                        <a:spcAft>
                          <a:spcPts val="0"/>
                        </a:spcAft>
                      </a:pPr>
                      <a:r>
                        <a:rPr lang="en-US" sz="1200" dirty="0">
                          <a:effectLst/>
                        </a:rPr>
                        <a:t> </a:t>
                      </a:r>
                      <a:endParaRPr lang="nl-BE" sz="1200" dirty="0">
                        <a:effectLst/>
                        <a:latin typeface="Segoe UI" panose="020B0502040204020203" pitchFamily="34" charset="0"/>
                        <a:ea typeface="Calibri" panose="020F0502020204030204" pitchFamily="34" charset="0"/>
                        <a:cs typeface="Times New Roman" panose="02020603050405020304" pitchFamily="18" charset="0"/>
                      </a:endParaRPr>
                    </a:p>
                  </a:txBody>
                  <a:tcPr marL="74295" marR="74295" marT="0" marB="0" anchor="ctr"/>
                </a:tc>
                <a:tc>
                  <a:txBody>
                    <a:bodyPr/>
                    <a:lstStyle/>
                    <a:p>
                      <a:pPr algn="ctr">
                        <a:spcAft>
                          <a:spcPts val="0"/>
                        </a:spcAft>
                      </a:pPr>
                      <a:r>
                        <a:rPr lang="en-US" sz="1200" dirty="0" err="1">
                          <a:effectLst/>
                        </a:rPr>
                        <a:t>IMIFF100</a:t>
                      </a:r>
                      <a:endParaRPr lang="nl-BE" sz="1200" dirty="0">
                        <a:effectLst/>
                        <a:latin typeface="Segoe UI" panose="020B0502040204020203" pitchFamily="34" charset="0"/>
                        <a:ea typeface="Calibri" panose="020F0502020204030204" pitchFamily="34" charset="0"/>
                        <a:cs typeface="Times New Roman" panose="02020603050405020304" pitchFamily="18" charset="0"/>
                      </a:endParaRPr>
                    </a:p>
                  </a:txBody>
                  <a:tcPr marL="74295" marR="74295" marT="0" marB="0" anchor="ctr"/>
                </a:tc>
                <a:tc>
                  <a:txBody>
                    <a:bodyPr/>
                    <a:lstStyle/>
                    <a:p>
                      <a:pPr algn="ctr">
                        <a:spcAft>
                          <a:spcPts val="0"/>
                        </a:spcAft>
                      </a:pPr>
                      <a:r>
                        <a:rPr lang="en-US" sz="1200">
                          <a:effectLst/>
                        </a:rPr>
                        <a:t>MYRRHA-IMIFF</a:t>
                      </a:r>
                      <a:endParaRPr lang="nl-BE" sz="1200">
                        <a:effectLst/>
                      </a:endParaRPr>
                    </a:p>
                    <a:p>
                      <a:pPr algn="ctr">
                        <a:spcAft>
                          <a:spcPts val="0"/>
                        </a:spcAft>
                      </a:pPr>
                      <a:r>
                        <a:rPr lang="en-US" sz="1200">
                          <a:effectLst/>
                        </a:rPr>
                        <a:t>(max/min) [2]</a:t>
                      </a:r>
                      <a:endParaRPr lang="nl-BE" sz="1200">
                        <a:effectLst/>
                        <a:latin typeface="Segoe UI" panose="020B0502040204020203" pitchFamily="34" charset="0"/>
                        <a:ea typeface="Calibri" panose="020F0502020204030204" pitchFamily="34" charset="0"/>
                        <a:cs typeface="Times New Roman" panose="02020603050405020304" pitchFamily="18" charset="0"/>
                      </a:endParaRPr>
                    </a:p>
                  </a:txBody>
                  <a:tcPr marL="74295" marR="74295" marT="0" marB="0" anchor="ctr"/>
                </a:tc>
                <a:tc>
                  <a:txBody>
                    <a:bodyPr/>
                    <a:lstStyle/>
                    <a:p>
                      <a:pPr algn="ctr">
                        <a:spcAft>
                          <a:spcPts val="0"/>
                        </a:spcAft>
                      </a:pPr>
                      <a:r>
                        <a:rPr lang="en-US" sz="1200">
                          <a:effectLst/>
                        </a:rPr>
                        <a:t>DEMO [2],[7]</a:t>
                      </a:r>
                      <a:endParaRPr lang="nl-BE" sz="1200">
                        <a:effectLst/>
                        <a:latin typeface="Segoe UI" panose="020B0502040204020203" pitchFamily="34" charset="0"/>
                        <a:ea typeface="Calibri" panose="020F0502020204030204" pitchFamily="34" charset="0"/>
                        <a:cs typeface="Times New Roman" panose="02020603050405020304" pitchFamily="18" charset="0"/>
                      </a:endParaRPr>
                    </a:p>
                  </a:txBody>
                  <a:tcPr marL="74295" marR="74295" marT="0" marB="0" anchor="ctr"/>
                </a:tc>
                <a:extLst>
                  <a:ext uri="{0D108BD9-81ED-4DB2-BD59-A6C34878D82A}">
                    <a16:rowId xmlns="" xmlns:a16="http://schemas.microsoft.com/office/drawing/2014/main" val="772299932"/>
                  </a:ext>
                </a:extLst>
              </a:tr>
              <a:tr h="0">
                <a:tc>
                  <a:txBody>
                    <a:bodyPr/>
                    <a:lstStyle/>
                    <a:p>
                      <a:pPr algn="ctr">
                        <a:spcAft>
                          <a:spcPts val="0"/>
                        </a:spcAft>
                      </a:pPr>
                      <a:r>
                        <a:rPr lang="en-US" sz="1200">
                          <a:effectLst/>
                        </a:rPr>
                        <a:t>Radiation damage rate, dpa/s</a:t>
                      </a:r>
                      <a:endParaRPr lang="nl-BE" sz="1200">
                        <a:effectLst/>
                        <a:latin typeface="Segoe UI" panose="020B0502040204020203" pitchFamily="34" charset="0"/>
                        <a:ea typeface="Calibri" panose="020F0502020204030204" pitchFamily="34" charset="0"/>
                        <a:cs typeface="Times New Roman" panose="02020603050405020304" pitchFamily="18" charset="0"/>
                      </a:endParaRPr>
                    </a:p>
                  </a:txBody>
                  <a:tcPr marL="74295" marR="74295" marT="0" marB="0" anchor="ctr"/>
                </a:tc>
                <a:tc>
                  <a:txBody>
                    <a:bodyPr/>
                    <a:lstStyle/>
                    <a:p>
                      <a:pPr algn="ctr">
                        <a:spcAft>
                          <a:spcPts val="0"/>
                        </a:spcAft>
                      </a:pPr>
                      <a:r>
                        <a:rPr lang="en-US" sz="1200">
                          <a:effectLst/>
                        </a:rPr>
                        <a:t>3.29×10</a:t>
                      </a:r>
                      <a:r>
                        <a:rPr lang="en-US" sz="1200" baseline="30000">
                          <a:effectLst/>
                        </a:rPr>
                        <a:t>-7</a:t>
                      </a:r>
                      <a:endParaRPr lang="nl-BE" sz="1200">
                        <a:effectLst/>
                        <a:latin typeface="Segoe UI" panose="020B0502040204020203" pitchFamily="34" charset="0"/>
                        <a:ea typeface="Calibri" panose="020F0502020204030204" pitchFamily="34" charset="0"/>
                        <a:cs typeface="Times New Roman" panose="02020603050405020304" pitchFamily="18" charset="0"/>
                      </a:endParaRPr>
                    </a:p>
                  </a:txBody>
                  <a:tcPr marL="74295" marR="74295" marT="0" marB="0" anchor="ctr"/>
                </a:tc>
                <a:tc>
                  <a:txBody>
                    <a:bodyPr/>
                    <a:lstStyle/>
                    <a:p>
                      <a:pPr algn="ctr">
                        <a:spcAft>
                          <a:spcPts val="0"/>
                        </a:spcAft>
                      </a:pPr>
                      <a:r>
                        <a:rPr lang="en-US" sz="1200">
                          <a:effectLst/>
                        </a:rPr>
                        <a:t>1.65×10</a:t>
                      </a:r>
                      <a:r>
                        <a:rPr lang="en-US" sz="1200" baseline="30000">
                          <a:effectLst/>
                        </a:rPr>
                        <a:t>-6 </a:t>
                      </a:r>
                      <a:r>
                        <a:rPr lang="en-US" sz="1200">
                          <a:effectLst/>
                        </a:rPr>
                        <a:t>/ 1.01×10</a:t>
                      </a:r>
                      <a:r>
                        <a:rPr lang="en-US" sz="1200" baseline="30000">
                          <a:effectLst/>
                        </a:rPr>
                        <a:t>-6</a:t>
                      </a:r>
                      <a:endParaRPr lang="nl-BE" sz="1200">
                        <a:effectLst/>
                        <a:latin typeface="Segoe UI" panose="020B0502040204020203" pitchFamily="34" charset="0"/>
                        <a:ea typeface="Calibri" panose="020F0502020204030204" pitchFamily="34" charset="0"/>
                        <a:cs typeface="Times New Roman" panose="02020603050405020304" pitchFamily="18" charset="0"/>
                      </a:endParaRPr>
                    </a:p>
                  </a:txBody>
                  <a:tcPr marL="74295" marR="74295" marT="0" marB="0" anchor="ctr"/>
                </a:tc>
                <a:tc>
                  <a:txBody>
                    <a:bodyPr/>
                    <a:lstStyle/>
                    <a:p>
                      <a:pPr algn="ctr">
                        <a:spcAft>
                          <a:spcPts val="0"/>
                        </a:spcAft>
                      </a:pPr>
                      <a:r>
                        <a:rPr lang="en-US" sz="1200">
                          <a:effectLst/>
                        </a:rPr>
                        <a:t>2.90×10</a:t>
                      </a:r>
                      <a:r>
                        <a:rPr lang="en-US" sz="1200" baseline="30000">
                          <a:effectLst/>
                        </a:rPr>
                        <a:t>-7</a:t>
                      </a:r>
                      <a:endParaRPr lang="nl-BE" sz="1200">
                        <a:effectLst/>
                        <a:latin typeface="Segoe UI" panose="020B0502040204020203" pitchFamily="34" charset="0"/>
                        <a:ea typeface="Calibri" panose="020F0502020204030204" pitchFamily="34" charset="0"/>
                        <a:cs typeface="Times New Roman" panose="02020603050405020304" pitchFamily="18" charset="0"/>
                      </a:endParaRPr>
                    </a:p>
                  </a:txBody>
                  <a:tcPr marL="74295" marR="74295" marT="0" marB="0" anchor="ctr"/>
                </a:tc>
                <a:extLst>
                  <a:ext uri="{0D108BD9-81ED-4DB2-BD59-A6C34878D82A}">
                    <a16:rowId xmlns="" xmlns:a16="http://schemas.microsoft.com/office/drawing/2014/main" val="1624602704"/>
                  </a:ext>
                </a:extLst>
              </a:tr>
              <a:tr h="0">
                <a:tc>
                  <a:txBody>
                    <a:bodyPr/>
                    <a:lstStyle/>
                    <a:p>
                      <a:pPr algn="ctr">
                        <a:spcAft>
                          <a:spcPts val="0"/>
                        </a:spcAft>
                      </a:pPr>
                      <a:r>
                        <a:rPr lang="en-US" sz="1200">
                          <a:effectLst/>
                        </a:rPr>
                        <a:t>Time to reach 1 dpa, days</a:t>
                      </a:r>
                      <a:endParaRPr lang="nl-BE" sz="1200">
                        <a:effectLst/>
                        <a:latin typeface="Segoe UI" panose="020B0502040204020203" pitchFamily="34" charset="0"/>
                        <a:ea typeface="Calibri" panose="020F0502020204030204" pitchFamily="34" charset="0"/>
                        <a:cs typeface="Times New Roman" panose="02020603050405020304" pitchFamily="18" charset="0"/>
                      </a:endParaRPr>
                    </a:p>
                  </a:txBody>
                  <a:tcPr marL="74295" marR="74295" marT="0" marB="0" anchor="ctr"/>
                </a:tc>
                <a:tc>
                  <a:txBody>
                    <a:bodyPr/>
                    <a:lstStyle/>
                    <a:p>
                      <a:pPr algn="ctr">
                        <a:spcAft>
                          <a:spcPts val="0"/>
                        </a:spcAft>
                      </a:pPr>
                      <a:r>
                        <a:rPr lang="en-US" sz="1200">
                          <a:effectLst/>
                        </a:rPr>
                        <a:t>35.20</a:t>
                      </a:r>
                      <a:endParaRPr lang="nl-BE" sz="1200">
                        <a:effectLst/>
                        <a:latin typeface="Segoe UI" panose="020B0502040204020203" pitchFamily="34" charset="0"/>
                        <a:ea typeface="Calibri" panose="020F0502020204030204" pitchFamily="34" charset="0"/>
                        <a:cs typeface="Times New Roman" panose="02020603050405020304" pitchFamily="18" charset="0"/>
                      </a:endParaRPr>
                    </a:p>
                  </a:txBody>
                  <a:tcPr marL="74295" marR="74295" marT="0" marB="0" anchor="ctr"/>
                </a:tc>
                <a:tc>
                  <a:txBody>
                    <a:bodyPr/>
                    <a:lstStyle/>
                    <a:p>
                      <a:pPr algn="ctr">
                        <a:spcAft>
                          <a:spcPts val="0"/>
                        </a:spcAft>
                      </a:pPr>
                      <a:r>
                        <a:rPr lang="en-US" sz="1200">
                          <a:effectLst/>
                        </a:rPr>
                        <a:t>11.41 / 7.02</a:t>
                      </a:r>
                      <a:endParaRPr lang="nl-BE" sz="1200">
                        <a:effectLst/>
                        <a:latin typeface="Segoe UI" panose="020B0502040204020203" pitchFamily="34" charset="0"/>
                        <a:ea typeface="Calibri" panose="020F0502020204030204" pitchFamily="34" charset="0"/>
                        <a:cs typeface="Times New Roman" panose="02020603050405020304" pitchFamily="18" charset="0"/>
                      </a:endParaRPr>
                    </a:p>
                  </a:txBody>
                  <a:tcPr marL="74295" marR="74295" marT="0" marB="0" anchor="ctr"/>
                </a:tc>
                <a:tc>
                  <a:txBody>
                    <a:bodyPr/>
                    <a:lstStyle/>
                    <a:p>
                      <a:pPr algn="ctr">
                        <a:spcAft>
                          <a:spcPts val="0"/>
                        </a:spcAft>
                      </a:pPr>
                      <a:r>
                        <a:rPr lang="en-US" sz="1200">
                          <a:effectLst/>
                        </a:rPr>
                        <a:t>39.90</a:t>
                      </a:r>
                      <a:endParaRPr lang="nl-BE" sz="1200">
                        <a:effectLst/>
                        <a:latin typeface="Segoe UI" panose="020B0502040204020203" pitchFamily="34" charset="0"/>
                        <a:ea typeface="Calibri" panose="020F0502020204030204" pitchFamily="34" charset="0"/>
                        <a:cs typeface="Times New Roman" panose="02020603050405020304" pitchFamily="18" charset="0"/>
                      </a:endParaRPr>
                    </a:p>
                  </a:txBody>
                  <a:tcPr marL="74295" marR="74295" marT="0" marB="0" anchor="ctr"/>
                </a:tc>
                <a:extLst>
                  <a:ext uri="{0D108BD9-81ED-4DB2-BD59-A6C34878D82A}">
                    <a16:rowId xmlns="" xmlns:a16="http://schemas.microsoft.com/office/drawing/2014/main" val="401404191"/>
                  </a:ext>
                </a:extLst>
              </a:tr>
              <a:tr h="0">
                <a:tc>
                  <a:txBody>
                    <a:bodyPr/>
                    <a:lstStyle/>
                    <a:p>
                      <a:pPr algn="ctr">
                        <a:spcAft>
                          <a:spcPts val="0"/>
                        </a:spcAft>
                      </a:pPr>
                      <a:r>
                        <a:rPr lang="en-US" sz="1200">
                          <a:effectLst/>
                        </a:rPr>
                        <a:t>appm He/dpa</a:t>
                      </a:r>
                      <a:endParaRPr lang="nl-BE" sz="1200">
                        <a:effectLst/>
                        <a:latin typeface="Segoe UI" panose="020B0502040204020203" pitchFamily="34" charset="0"/>
                        <a:ea typeface="Calibri" panose="020F0502020204030204" pitchFamily="34" charset="0"/>
                        <a:cs typeface="Times New Roman" panose="02020603050405020304" pitchFamily="18" charset="0"/>
                      </a:endParaRPr>
                    </a:p>
                  </a:txBody>
                  <a:tcPr marL="74295" marR="74295" marT="0" marB="0" anchor="ctr"/>
                </a:tc>
                <a:tc>
                  <a:txBody>
                    <a:bodyPr/>
                    <a:lstStyle/>
                    <a:p>
                      <a:pPr algn="ctr">
                        <a:spcAft>
                          <a:spcPts val="0"/>
                        </a:spcAft>
                      </a:pPr>
                      <a:r>
                        <a:rPr lang="en-US" sz="1200">
                          <a:effectLst/>
                        </a:rPr>
                        <a:t>14.27</a:t>
                      </a:r>
                      <a:endParaRPr lang="nl-BE" sz="1200">
                        <a:effectLst/>
                        <a:latin typeface="Segoe UI" panose="020B0502040204020203" pitchFamily="34" charset="0"/>
                        <a:ea typeface="Calibri" panose="020F0502020204030204" pitchFamily="34" charset="0"/>
                        <a:cs typeface="Times New Roman" panose="02020603050405020304" pitchFamily="18" charset="0"/>
                      </a:endParaRPr>
                    </a:p>
                  </a:txBody>
                  <a:tcPr marL="74295" marR="74295" marT="0" marB="0" anchor="ctr"/>
                </a:tc>
                <a:tc>
                  <a:txBody>
                    <a:bodyPr/>
                    <a:lstStyle/>
                    <a:p>
                      <a:pPr algn="ctr">
                        <a:spcAft>
                          <a:spcPts val="0"/>
                        </a:spcAft>
                      </a:pPr>
                      <a:r>
                        <a:rPr lang="en-US" sz="1200">
                          <a:effectLst/>
                        </a:rPr>
                        <a:t>18.04 / 7.12</a:t>
                      </a:r>
                      <a:endParaRPr lang="nl-BE" sz="1200">
                        <a:effectLst/>
                        <a:latin typeface="Segoe UI" panose="020B0502040204020203" pitchFamily="34" charset="0"/>
                        <a:ea typeface="Calibri" panose="020F0502020204030204" pitchFamily="34" charset="0"/>
                        <a:cs typeface="Times New Roman" panose="02020603050405020304" pitchFamily="18" charset="0"/>
                      </a:endParaRPr>
                    </a:p>
                  </a:txBody>
                  <a:tcPr marL="74295" marR="74295" marT="0" marB="0" anchor="ctr"/>
                </a:tc>
                <a:tc>
                  <a:txBody>
                    <a:bodyPr/>
                    <a:lstStyle/>
                    <a:p>
                      <a:pPr algn="ctr">
                        <a:spcAft>
                          <a:spcPts val="0"/>
                        </a:spcAft>
                      </a:pPr>
                      <a:r>
                        <a:rPr lang="en-US" sz="1200" dirty="0">
                          <a:effectLst/>
                        </a:rPr>
                        <a:t>10.42</a:t>
                      </a:r>
                      <a:endParaRPr lang="nl-BE" sz="1200" dirty="0">
                        <a:effectLst/>
                        <a:latin typeface="Segoe UI" panose="020B0502040204020203" pitchFamily="34" charset="0"/>
                        <a:ea typeface="Calibri" panose="020F0502020204030204" pitchFamily="34" charset="0"/>
                        <a:cs typeface="Times New Roman" panose="02020603050405020304" pitchFamily="18" charset="0"/>
                      </a:endParaRPr>
                    </a:p>
                  </a:txBody>
                  <a:tcPr marL="74295" marR="74295" marT="0" marB="0" anchor="ctr"/>
                </a:tc>
                <a:extLst>
                  <a:ext uri="{0D108BD9-81ED-4DB2-BD59-A6C34878D82A}">
                    <a16:rowId xmlns="" xmlns:a16="http://schemas.microsoft.com/office/drawing/2014/main" val="172751710"/>
                  </a:ext>
                </a:extLst>
              </a:tr>
            </a:tbl>
          </a:graphicData>
        </a:graphic>
      </p:graphicFrame>
      <p:sp>
        <p:nvSpPr>
          <p:cNvPr id="10" name="TextBox 9"/>
          <p:cNvSpPr txBox="1"/>
          <p:nvPr/>
        </p:nvSpPr>
        <p:spPr>
          <a:xfrm>
            <a:off x="7225189" y="4879841"/>
            <a:ext cx="2558166" cy="954107"/>
          </a:xfrm>
          <a:prstGeom prst="rect">
            <a:avLst/>
          </a:prstGeom>
          <a:noFill/>
        </p:spPr>
        <p:txBody>
          <a:bodyPr wrap="square" rtlCol="0">
            <a:spAutoFit/>
          </a:bodyPr>
          <a:lstStyle/>
          <a:p>
            <a:pPr defTabSz="914400" eaLnBrk="0" fontAlgn="base" hangingPunct="0">
              <a:spcBef>
                <a:spcPct val="0"/>
              </a:spcBef>
              <a:spcAft>
                <a:spcPct val="0"/>
              </a:spcAft>
            </a:pPr>
            <a:r>
              <a:rPr lang="en-US" sz="1400" b="1" dirty="0" err="1">
                <a:solidFill>
                  <a:srgbClr val="C00000"/>
                </a:solidFill>
                <a:latin typeface="Arial" charset="0"/>
              </a:rPr>
              <a:t>d</a:t>
            </a:r>
            <a:r>
              <a:rPr lang="en-US" sz="1400" b="1" dirty="0" err="1" smtClean="0">
                <a:solidFill>
                  <a:srgbClr val="C00000"/>
                </a:solidFill>
                <a:latin typeface="Arial" charset="0"/>
              </a:rPr>
              <a:t>pa</a:t>
            </a:r>
            <a:r>
              <a:rPr lang="en-US" sz="1400" b="1" dirty="0" smtClean="0">
                <a:solidFill>
                  <a:srgbClr val="C00000"/>
                </a:solidFill>
                <a:latin typeface="Arial" charset="0"/>
              </a:rPr>
              <a:t> rates comparable to DEMO </a:t>
            </a:r>
          </a:p>
          <a:p>
            <a:pPr defTabSz="914400" eaLnBrk="0" fontAlgn="base" hangingPunct="0">
              <a:spcBef>
                <a:spcPct val="0"/>
              </a:spcBef>
              <a:spcAft>
                <a:spcPct val="0"/>
              </a:spcAft>
            </a:pPr>
            <a:r>
              <a:rPr lang="en-US" sz="1400" b="1" dirty="0" smtClean="0">
                <a:solidFill>
                  <a:srgbClr val="C00000"/>
                </a:solidFill>
                <a:latin typeface="Arial" charset="0"/>
              </a:rPr>
              <a:t>He production rates 40% higher</a:t>
            </a:r>
            <a:endParaRPr lang="nl-BE" sz="1400" b="1" dirty="0">
              <a:solidFill>
                <a:srgbClr val="C00000"/>
              </a:solidFill>
              <a:latin typeface="Arial" charset="0"/>
            </a:endParaRPr>
          </a:p>
        </p:txBody>
      </p:sp>
      <p:sp>
        <p:nvSpPr>
          <p:cNvPr id="11" name="Footer Placeholder 10"/>
          <p:cNvSpPr>
            <a:spLocks noGrp="1"/>
          </p:cNvSpPr>
          <p:nvPr>
            <p:ph type="ftr" sz="quarter" idx="4294967295"/>
          </p:nvPr>
        </p:nvSpPr>
        <p:spPr/>
        <p:txBody>
          <a:bodyPr/>
          <a:lstStyle/>
          <a:p>
            <a:pPr algn="r" defTabSz="914400" eaLnBrk="0" fontAlgn="base" hangingPunct="0">
              <a:spcBef>
                <a:spcPct val="0"/>
              </a:spcBef>
              <a:spcAft>
                <a:spcPct val="0"/>
              </a:spcAft>
            </a:pPr>
            <a:r>
              <a:rPr lang="en-US" altLang="es-ES" sz="1100" dirty="0" err="1" smtClean="0">
                <a:solidFill>
                  <a:srgbClr val="000000"/>
                </a:solidFill>
                <a:latin typeface="Arial" charset="0"/>
                <a:cs typeface="Arial" charset="0"/>
              </a:rPr>
              <a:t>WPENS</a:t>
            </a:r>
            <a:r>
              <a:rPr lang="en-US" altLang="es-ES" sz="1100" dirty="0" smtClean="0">
                <a:solidFill>
                  <a:srgbClr val="000000"/>
                </a:solidFill>
                <a:latin typeface="Arial" charset="0"/>
                <a:cs typeface="Arial" charset="0"/>
              </a:rPr>
              <a:t> 3rd technical meeting, April 4-6, 2017| Page </a:t>
            </a:r>
            <a:fld id="{B6437DD9-7B86-454B-BEA4-7A1280302F36}" type="slidenum">
              <a:rPr lang="en-US" altLang="es-ES" sz="1100" smtClean="0">
                <a:solidFill>
                  <a:srgbClr val="000000"/>
                </a:solidFill>
                <a:latin typeface="Arial" charset="0"/>
                <a:cs typeface="Arial" charset="0"/>
              </a:rPr>
              <a:pPr algn="r" defTabSz="914400" eaLnBrk="0" fontAlgn="base" hangingPunct="0">
                <a:spcBef>
                  <a:spcPct val="0"/>
                </a:spcBef>
                <a:spcAft>
                  <a:spcPct val="0"/>
                </a:spcAft>
              </a:pPr>
              <a:t>39</a:t>
            </a:fld>
            <a:endParaRPr lang="en-GB" sz="1400" dirty="0">
              <a:solidFill>
                <a:srgbClr val="000000"/>
              </a:solidFill>
              <a:latin typeface="Arial" charset="0"/>
            </a:endParaRPr>
          </a:p>
        </p:txBody>
      </p:sp>
    </p:spTree>
    <p:extLst>
      <p:ext uri="{BB962C8B-B14F-4D97-AF65-F5344CB8AC3E}">
        <p14:creationId xmlns:p14="http://schemas.microsoft.com/office/powerpoint/2010/main" val="14737355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2"/>
            </p:custDataLst>
            <p:extLst/>
          </p:nvPr>
        </p:nvGraphicFramePr>
        <p:xfrm>
          <a:off x="1595" y="1602"/>
          <a:ext cx="1587" cy="1587"/>
        </p:xfrm>
        <a:graphic>
          <a:graphicData uri="http://schemas.openxmlformats.org/presentationml/2006/ole">
            <mc:AlternateContent xmlns:mc="http://schemas.openxmlformats.org/markup-compatibility/2006">
              <mc:Choice xmlns:v="urn:schemas-microsoft-com:vml" Requires="v">
                <p:oleObj spid="_x0000_s307308" name="think-cell Slide" r:id="rId5" imgW="216" imgH="216" progId="TCLayout.ActiveDocument.1">
                  <p:embed/>
                </p:oleObj>
              </mc:Choice>
              <mc:Fallback>
                <p:oleObj name="think-cell Slide" r:id="rId5" imgW="216" imgH="216" progId="TCLayout.ActiveDocument.1">
                  <p:embed/>
                  <p:pic>
                    <p:nvPicPr>
                      <p:cNvPr id="0" name=""/>
                      <p:cNvPicPr/>
                      <p:nvPr/>
                    </p:nvPicPr>
                    <p:blipFill>
                      <a:blip r:embed="rId6"/>
                      <a:stretch>
                        <a:fillRect/>
                      </a:stretch>
                    </p:blipFill>
                    <p:spPr>
                      <a:xfrm>
                        <a:off x="1595" y="1602"/>
                        <a:ext cx="1587" cy="1587"/>
                      </a:xfrm>
                      <a:prstGeom prst="rect">
                        <a:avLst/>
                      </a:prstGeom>
                    </p:spPr>
                  </p:pic>
                </p:oleObj>
              </mc:Fallback>
            </mc:AlternateContent>
          </a:graphicData>
        </a:graphic>
      </p:graphicFrame>
      <p:pic>
        <p:nvPicPr>
          <p:cNvPr id="43" name="Picture 2" descr="\\SCKSRV1\SCKCEN\DOKUMENT\Diensten\COM\MPR\mpr\MEDIA\PHOTO\Medical\CT scan\CT scan 01.jpg"/>
          <p:cNvPicPr>
            <a:picLocks noChangeArrowheads="1"/>
          </p:cNvPicPr>
          <p:nvPr/>
        </p:nvPicPr>
        <p:blipFill rotWithShape="1">
          <a:blip r:embed="rId7" cstate="print">
            <a:extLst>
              <a:ext uri="{28A0092B-C50C-407E-A947-70E740481C1C}">
                <a14:useLocalDpi xmlns:a14="http://schemas.microsoft.com/office/drawing/2010/main" val="0"/>
              </a:ext>
            </a:extLst>
          </a:blip>
          <a:srcRect l="2532" t="1348" r="55592" b="24432"/>
          <a:stretch/>
        </p:blipFill>
        <p:spPr bwMode="auto">
          <a:xfrm>
            <a:off x="2504729" y="4221248"/>
            <a:ext cx="1440000" cy="1440000"/>
          </a:xfrm>
          <a:prstGeom prst="ellipse">
            <a:avLst/>
          </a:prstGeom>
          <a:noFill/>
          <a:effectLst>
            <a:outerShdw blurRad="63500" dist="38100" dir="2700000" algn="tl" rotWithShape="0">
              <a:prstClr val="black">
                <a:alpha val="71000"/>
              </a:prstClr>
            </a:outerShdw>
          </a:effectLst>
          <a:extLst>
            <a:ext uri="{909E8E84-426E-40DD-AFC4-6F175D3DCCD1}">
              <a14:hiddenFill xmlns:a14="http://schemas.microsoft.com/office/drawing/2010/main">
                <a:solidFill>
                  <a:srgbClr val="FFFFFF"/>
                </a:solidFill>
              </a14:hiddenFill>
            </a:ext>
          </a:extLst>
        </p:spPr>
      </p:pic>
      <p:sp>
        <p:nvSpPr>
          <p:cNvPr id="45" name="TextBox 44"/>
          <p:cNvSpPr txBox="1"/>
          <p:nvPr/>
        </p:nvSpPr>
        <p:spPr>
          <a:xfrm>
            <a:off x="2386837" y="5583995"/>
            <a:ext cx="1700279" cy="396000"/>
          </a:xfrm>
          <a:prstGeom prst="rect">
            <a:avLst/>
          </a:prstGeom>
          <a:solidFill>
            <a:srgbClr val="3E8FCD"/>
          </a:soli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defPPr>
              <a:defRPr lang="en-US"/>
            </a:defPPr>
            <a:lvl1pPr algn="ctr">
              <a:defRPr b="1">
                <a:solidFill>
                  <a:schemeClr val="bg2"/>
                </a:solidFill>
                <a:latin typeface="Segoe UI" panose="020B0502040204020203" pitchFamily="34" charset="0"/>
              </a:defRPr>
            </a:lvl1pPr>
          </a:lstStyle>
          <a:p>
            <a:r>
              <a:rPr lang="en-US" sz="1400" dirty="0"/>
              <a:t>Radio-isotopes</a:t>
            </a:r>
          </a:p>
        </p:txBody>
      </p:sp>
      <p:pic>
        <p:nvPicPr>
          <p:cNvPr id="49" name="Picture 2" descr="O:\DOKUMENT\Diensten\COM\MPR\mpr\Presentations\MYRRHA\images\20140910 Labo Microbiology (3).jpg"/>
          <p:cNvPicPr>
            <a:picLocks noChangeArrowheads="1"/>
          </p:cNvPicPr>
          <p:nvPr/>
        </p:nvPicPr>
        <p:blipFill rotWithShape="1">
          <a:blip r:embed="rId8" cstate="print">
            <a:extLst>
              <a:ext uri="{28A0092B-C50C-407E-A947-70E740481C1C}">
                <a14:useLocalDpi xmlns:a14="http://schemas.microsoft.com/office/drawing/2010/main" val="0"/>
              </a:ext>
            </a:extLst>
          </a:blip>
          <a:srcRect l="16720" r="16720"/>
          <a:stretch/>
        </p:blipFill>
        <p:spPr bwMode="auto">
          <a:xfrm>
            <a:off x="7689465" y="2493056"/>
            <a:ext cx="1440000" cy="1440000"/>
          </a:xfrm>
          <a:prstGeom prst="ellipse">
            <a:avLst/>
          </a:prstGeom>
          <a:noFill/>
          <a:effectLst>
            <a:outerShdw blurRad="63500" dist="38100" dir="2700000" algn="tl" rotWithShape="0">
              <a:prstClr val="black">
                <a:alpha val="71000"/>
              </a:prstClr>
            </a:outerShdw>
          </a:effectLst>
          <a:extLst>
            <a:ext uri="{909E8E84-426E-40DD-AFC4-6F175D3DCCD1}">
              <a14:hiddenFill xmlns:a14="http://schemas.microsoft.com/office/drawing/2010/main">
                <a:solidFill>
                  <a:srgbClr val="FFFFFF"/>
                </a:solidFill>
              </a14:hiddenFill>
            </a:ext>
          </a:extLst>
        </p:spPr>
      </p:pic>
      <p:sp>
        <p:nvSpPr>
          <p:cNvPr id="51" name="TextBox 50"/>
          <p:cNvSpPr txBox="1"/>
          <p:nvPr/>
        </p:nvSpPr>
        <p:spPr>
          <a:xfrm>
            <a:off x="7572770" y="3846541"/>
            <a:ext cx="1700279" cy="608329"/>
          </a:xfrm>
          <a:prstGeom prst="rect">
            <a:avLst/>
          </a:prstGeom>
          <a:solidFill>
            <a:srgbClr val="3E8FCD"/>
          </a:soli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107287" tIns="53643" rIns="107287" bIns="53643" numCol="1" rtlCol="0" anchor="ctr" anchorCtr="0" compatLnSpc="1">
            <a:prstTxWarp prst="textNoShape">
              <a:avLst/>
            </a:prstTxWarp>
          </a:bodyPr>
          <a:lstStyle>
            <a:defPPr>
              <a:defRPr lang="nl-BE"/>
            </a:defPPr>
            <a:lvl1pPr algn="ctr">
              <a:defRPr sz="1400" b="1">
                <a:solidFill>
                  <a:schemeClr val="bg2"/>
                </a:solidFill>
                <a:latin typeface="Segoe UI" panose="020B0502040204020203" pitchFamily="34" charset="0"/>
              </a:defRPr>
            </a:lvl1pPr>
          </a:lstStyle>
          <a:p>
            <a:r>
              <a:rPr lang="en-US" dirty="0"/>
              <a:t>Fundamental research</a:t>
            </a:r>
          </a:p>
        </p:txBody>
      </p:sp>
      <p:sp>
        <p:nvSpPr>
          <p:cNvPr id="27" name="Title 1"/>
          <p:cNvSpPr txBox="1">
            <a:spLocks/>
          </p:cNvSpPr>
          <p:nvPr/>
        </p:nvSpPr>
        <p:spPr bwMode="auto">
          <a:xfrm>
            <a:off x="4024159" y="2071995"/>
            <a:ext cx="1857699" cy="2319903"/>
          </a:xfrm>
          <a:prstGeom prst="rect">
            <a:avLst/>
          </a:prstGeom>
          <a:solidFill>
            <a:srgbClr val="3E8FCD"/>
          </a:soli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107287" tIns="53643" rIns="107287" bIns="53643" numCol="1" rtlCol="0" anchor="t" anchorCtr="0" compatLnSpc="1">
            <a:prstTxWarp prst="textNoShape">
              <a:avLst/>
            </a:prstTxWarp>
          </a:bodyPr>
          <a:lstStyle>
            <a:defPPr>
              <a:defRPr lang="en-US"/>
            </a:defPPr>
            <a:lvl1pPr algn="ctr">
              <a:defRPr sz="1200" b="1">
                <a:solidFill>
                  <a:schemeClr val="bg2"/>
                </a:solidFill>
                <a:latin typeface="Segoe UI" panose="020B0502040204020203" pitchFamily="34" charset="0"/>
              </a:defRPr>
            </a:lvl1pPr>
          </a:lstStyle>
          <a:p>
            <a:pPr algn="l"/>
            <a:r>
              <a:rPr lang="fr-BE" sz="2100" dirty="0"/>
              <a:t>  M</a:t>
            </a:r>
            <a:r>
              <a:rPr lang="fr-BE" sz="2100" b="0" dirty="0"/>
              <a:t>ultipurpose</a:t>
            </a:r>
          </a:p>
          <a:p>
            <a:pPr algn="l"/>
            <a:r>
              <a:rPr lang="fr-BE" sz="2100" b="0" dirty="0" err="1"/>
              <a:t>h</a:t>
            </a:r>
            <a:r>
              <a:rPr lang="fr-BE" sz="2100" dirty="0" err="1"/>
              <a:t>Y</a:t>
            </a:r>
            <a:r>
              <a:rPr lang="fr-BE" sz="2100" b="0" dirty="0" err="1"/>
              <a:t>brid</a:t>
            </a:r>
            <a:endParaRPr lang="fr-BE" sz="2100" b="0" dirty="0"/>
          </a:p>
          <a:p>
            <a:pPr algn="l"/>
            <a:r>
              <a:rPr lang="fr-BE" sz="2100" dirty="0"/>
              <a:t>  </a:t>
            </a:r>
            <a:r>
              <a:rPr lang="fr-BE" sz="2100" dirty="0" err="1"/>
              <a:t>R</a:t>
            </a:r>
            <a:r>
              <a:rPr lang="fr-BE" sz="2100" b="0" dirty="0" err="1"/>
              <a:t>esearch</a:t>
            </a:r>
            <a:endParaRPr lang="fr-BE" sz="2100" b="0" dirty="0"/>
          </a:p>
          <a:p>
            <a:pPr algn="l"/>
            <a:r>
              <a:rPr lang="fr-BE" sz="2100" dirty="0"/>
              <a:t>  </a:t>
            </a:r>
            <a:r>
              <a:rPr lang="fr-BE" sz="2100" dirty="0" err="1"/>
              <a:t>R</a:t>
            </a:r>
            <a:r>
              <a:rPr lang="fr-BE" sz="2100" b="0" dirty="0" err="1"/>
              <a:t>eactor</a:t>
            </a:r>
            <a:r>
              <a:rPr lang="fr-BE" sz="2100" b="0" dirty="0"/>
              <a:t> for</a:t>
            </a:r>
          </a:p>
          <a:p>
            <a:pPr algn="l"/>
            <a:r>
              <a:rPr lang="fr-BE" sz="2100" dirty="0"/>
              <a:t>  H</a:t>
            </a:r>
            <a:r>
              <a:rPr lang="fr-BE" sz="2100" b="0" dirty="0"/>
              <a:t>igh-tech</a:t>
            </a:r>
          </a:p>
          <a:p>
            <a:pPr algn="l"/>
            <a:r>
              <a:rPr lang="fr-BE" sz="2100" dirty="0"/>
              <a:t>  A</a:t>
            </a:r>
            <a:r>
              <a:rPr lang="fr-BE" sz="2100" b="0" dirty="0"/>
              <a:t>pplications</a:t>
            </a:r>
            <a:endParaRPr lang="en-US" sz="2100" b="0" dirty="0"/>
          </a:p>
        </p:txBody>
      </p:sp>
      <p:pic>
        <p:nvPicPr>
          <p:cNvPr id="28" name="Picture 4"/>
          <p:cNvPicPr>
            <a:picLocks noChangeArrowheads="1"/>
          </p:cNvPicPr>
          <p:nvPr/>
        </p:nvPicPr>
        <p:blipFill rotWithShape="1">
          <a:blip r:embed="rId9" cstate="screen"/>
          <a:srcRect l="5188" r="9285"/>
          <a:stretch/>
        </p:blipFill>
        <p:spPr bwMode="auto">
          <a:xfrm>
            <a:off x="2288864" y="1268760"/>
            <a:ext cx="1440000" cy="1440000"/>
          </a:xfrm>
          <a:prstGeom prst="ellipse">
            <a:avLst/>
          </a:prstGeom>
          <a:noFill/>
          <a:effectLst>
            <a:outerShdw blurRad="63500" dist="38100" dir="2700000" algn="tl" rotWithShape="0">
              <a:prstClr val="black">
                <a:alpha val="71000"/>
              </a:prstClr>
            </a:outerShdw>
          </a:effectLst>
        </p:spPr>
      </p:pic>
      <p:sp>
        <p:nvSpPr>
          <p:cNvPr id="29" name="Rectangle 9"/>
          <p:cNvSpPr>
            <a:spLocks noChangeArrowheads="1"/>
          </p:cNvSpPr>
          <p:nvPr/>
        </p:nvSpPr>
        <p:spPr bwMode="auto">
          <a:xfrm>
            <a:off x="2288537" y="2635679"/>
            <a:ext cx="1435170" cy="396000"/>
          </a:xfrm>
          <a:prstGeom prst="rect">
            <a:avLst/>
          </a:prstGeom>
          <a:solidFill>
            <a:srgbClr val="3E8FCD"/>
          </a:soli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a:r>
              <a:rPr lang="en-GB" sz="1400" b="1" dirty="0">
                <a:solidFill>
                  <a:schemeClr val="bg2"/>
                </a:solidFill>
                <a:latin typeface="Segoe UI" panose="020B0502040204020203" pitchFamily="34" charset="0"/>
              </a:rPr>
              <a:t>Fission GEN IV</a:t>
            </a:r>
          </a:p>
        </p:txBody>
      </p:sp>
      <p:pic>
        <p:nvPicPr>
          <p:cNvPr id="36" name="Picture 6"/>
          <p:cNvPicPr>
            <a:picLocks noChangeArrowheads="1"/>
          </p:cNvPicPr>
          <p:nvPr/>
        </p:nvPicPr>
        <p:blipFill rotWithShape="1">
          <a:blip r:embed="rId10" cstate="screen"/>
          <a:srcRect l="25129" t="8222" r="2175" b="8222"/>
          <a:stretch/>
        </p:blipFill>
        <p:spPr bwMode="auto">
          <a:xfrm>
            <a:off x="6249145" y="1268920"/>
            <a:ext cx="1440000" cy="1440000"/>
          </a:xfrm>
          <a:prstGeom prst="ellipse">
            <a:avLst/>
          </a:prstGeom>
          <a:noFill/>
          <a:effectLst>
            <a:outerShdw blurRad="63500" dist="38100" dir="2700000" algn="tl" rotWithShape="0">
              <a:prstClr val="black">
                <a:alpha val="71000"/>
              </a:prstClr>
            </a:outerShdw>
          </a:effectLst>
        </p:spPr>
      </p:pic>
      <p:sp>
        <p:nvSpPr>
          <p:cNvPr id="38" name="TextBox 37"/>
          <p:cNvSpPr txBox="1"/>
          <p:nvPr/>
        </p:nvSpPr>
        <p:spPr>
          <a:xfrm>
            <a:off x="6531004" y="2668731"/>
            <a:ext cx="976185" cy="396000"/>
          </a:xfrm>
          <a:prstGeom prst="rect">
            <a:avLst/>
          </a:prstGeom>
          <a:solidFill>
            <a:srgbClr val="3E8FCD"/>
          </a:soli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107287" tIns="53643" rIns="107287" bIns="53643" numCol="1" rtlCol="0" anchor="ctr" anchorCtr="0" compatLnSpc="1">
            <a:prstTxWarp prst="textNoShape">
              <a:avLst/>
            </a:prstTxWarp>
          </a:bodyPr>
          <a:lstStyle>
            <a:defPPr>
              <a:defRPr lang="en-US"/>
            </a:defPPr>
            <a:lvl1pPr algn="ctr">
              <a:defRPr b="1">
                <a:solidFill>
                  <a:schemeClr val="bg2"/>
                </a:solidFill>
                <a:latin typeface="Segoe UI" panose="020B0502040204020203" pitchFamily="34" charset="0"/>
              </a:defRPr>
            </a:lvl1pPr>
          </a:lstStyle>
          <a:p>
            <a:r>
              <a:rPr lang="en-US" sz="1400" dirty="0"/>
              <a:t>Fusion</a:t>
            </a:r>
          </a:p>
        </p:txBody>
      </p:sp>
      <p:sp>
        <p:nvSpPr>
          <p:cNvPr id="44" name="Footer Placeholder 5"/>
          <p:cNvSpPr txBox="1">
            <a:spLocks/>
          </p:cNvSpPr>
          <p:nvPr/>
        </p:nvSpPr>
        <p:spPr>
          <a:xfrm>
            <a:off x="428499" y="6355125"/>
            <a:ext cx="8053200" cy="434248"/>
          </a:xfrm>
          <a:prstGeom prst="rect">
            <a:avLst/>
          </a:prstGeom>
        </p:spPr>
        <p:txBody>
          <a:bodyPr vert="horz" lIns="107287" tIns="53643" rIns="107287" bIns="53643" rtlCol="0" anchor="b"/>
          <a:lstStyle>
            <a:defPPr>
              <a:defRPr lang="nl-BE"/>
            </a:defPPr>
            <a:lvl1pPr>
              <a:defRPr sz="700" i="1">
                <a:solidFill>
                  <a:schemeClr val="tx1">
                    <a:tint val="75000"/>
                  </a:schemeClr>
                </a:solidFill>
              </a:defRPr>
            </a:lvl1pPr>
          </a:lstStyle>
          <a:p>
            <a:r>
              <a:rPr lang="nl-BE" dirty="0"/>
              <a:t>Source: </a:t>
            </a:r>
            <a:r>
              <a:rPr lang="en-US" dirty="0" err="1"/>
              <a:t>SCK•CEN</a:t>
            </a:r>
            <a:r>
              <a:rPr lang="en-US" dirty="0"/>
              <a:t> </a:t>
            </a:r>
            <a:r>
              <a:rPr lang="nl-BE" dirty="0" err="1"/>
              <a:t>MYRRHA</a:t>
            </a:r>
            <a:r>
              <a:rPr lang="nl-BE" dirty="0"/>
              <a:t> Project Team, </a:t>
            </a:r>
            <a:r>
              <a:rPr lang="nl-BE" dirty="0" err="1"/>
              <a:t>MYRRHA</a:t>
            </a:r>
            <a:r>
              <a:rPr lang="nl-BE" dirty="0"/>
              <a:t> Business Plan</a:t>
            </a:r>
          </a:p>
        </p:txBody>
      </p:sp>
      <p:pic>
        <p:nvPicPr>
          <p:cNvPr id="62" name="Picture 2" descr="C:\Users\sproost\Documents\Project MYRRHA\Presentations - Funding\2016_10_04 Meeting Westinghouse\SMR - Picture 1_circle.png"/>
          <p:cNvPicPr>
            <a:picLocks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889105" y="4211563"/>
            <a:ext cx="1440000" cy="1440000"/>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p:cNvSpPr txBox="1"/>
          <p:nvPr/>
        </p:nvSpPr>
        <p:spPr>
          <a:xfrm>
            <a:off x="5881850" y="5576182"/>
            <a:ext cx="1452358" cy="396000"/>
          </a:xfrm>
          <a:prstGeom prst="rect">
            <a:avLst/>
          </a:prstGeom>
          <a:solidFill>
            <a:srgbClr val="3E8FCD"/>
          </a:soli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107287" tIns="53643" rIns="107287" bIns="53643" numCol="1" rtlCol="0" anchor="ctr" anchorCtr="0" compatLnSpc="1">
            <a:prstTxWarp prst="textNoShape">
              <a:avLst/>
            </a:prstTxWarp>
          </a:bodyPr>
          <a:lstStyle>
            <a:defPPr>
              <a:defRPr lang="en-US"/>
            </a:defPPr>
            <a:lvl1pPr algn="ctr">
              <a:defRPr b="1">
                <a:solidFill>
                  <a:schemeClr val="bg2"/>
                </a:solidFill>
                <a:latin typeface="Segoe UI" panose="020B0502040204020203" pitchFamily="34" charset="0"/>
              </a:defRPr>
            </a:lvl1pPr>
          </a:lstStyle>
          <a:p>
            <a:r>
              <a:rPr lang="en-US" sz="1400" dirty="0" err="1"/>
              <a:t>SMR</a:t>
            </a:r>
            <a:r>
              <a:rPr lang="en-US" sz="1400" dirty="0"/>
              <a:t> </a:t>
            </a:r>
            <a:r>
              <a:rPr lang="en-US" sz="1400" dirty="0" err="1"/>
              <a:t>LFR</a:t>
            </a:r>
            <a:endParaRPr lang="en-US" sz="1400" dirty="0"/>
          </a:p>
        </p:txBody>
      </p:sp>
      <p:sp>
        <p:nvSpPr>
          <p:cNvPr id="2" name="Title 1"/>
          <p:cNvSpPr>
            <a:spLocks noGrp="1"/>
          </p:cNvSpPr>
          <p:nvPr>
            <p:ph type="title"/>
          </p:nvPr>
        </p:nvSpPr>
        <p:spPr/>
        <p:txBody>
          <a:bodyPr/>
          <a:lstStyle/>
          <a:p>
            <a:r>
              <a:rPr lang="en-US" dirty="0" err="1"/>
              <a:t>MYRRHA</a:t>
            </a:r>
            <a:r>
              <a:rPr lang="en-US" dirty="0"/>
              <a:t> </a:t>
            </a:r>
            <a:r>
              <a:rPr lang="en-US" dirty="0" smtClean="0"/>
              <a:t>application portfolio</a:t>
            </a:r>
            <a:endParaRPr lang="en-GB" dirty="0"/>
          </a:p>
        </p:txBody>
      </p:sp>
      <p:grpSp>
        <p:nvGrpSpPr>
          <p:cNvPr id="34" name="Group 33"/>
          <p:cNvGrpSpPr/>
          <p:nvPr/>
        </p:nvGrpSpPr>
        <p:grpSpPr>
          <a:xfrm>
            <a:off x="776701" y="2852936"/>
            <a:ext cx="1440001" cy="1735462"/>
            <a:chOff x="776695" y="2852936"/>
            <a:chExt cx="1440001" cy="1735462"/>
          </a:xfrm>
        </p:grpSpPr>
        <p:sp>
          <p:nvSpPr>
            <p:cNvPr id="35" name="Oval 34"/>
            <p:cNvSpPr/>
            <p:nvPr/>
          </p:nvSpPr>
          <p:spPr bwMode="auto">
            <a:xfrm>
              <a:off x="776695" y="2852936"/>
              <a:ext cx="1440001" cy="1440000"/>
            </a:xfrm>
            <a:prstGeom prst="ellipse">
              <a:avLst/>
            </a:prstGeom>
            <a:solidFill>
              <a:schemeClr val="accent5">
                <a:lumMod val="50000"/>
              </a:schemeClr>
            </a:soli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algn="ctr"/>
              <a:endParaRPr lang="nl-BE" sz="700">
                <a:latin typeface="Segoe UI" panose="020B0502040204020203" pitchFamily="34" charset="0"/>
              </a:endParaRPr>
            </a:p>
          </p:txBody>
        </p:sp>
        <p:grpSp>
          <p:nvGrpSpPr>
            <p:cNvPr id="39" name="Group 38"/>
            <p:cNvGrpSpPr/>
            <p:nvPr/>
          </p:nvGrpSpPr>
          <p:grpSpPr>
            <a:xfrm>
              <a:off x="920306" y="3181582"/>
              <a:ext cx="1245093" cy="782707"/>
              <a:chOff x="3478963" y="1030652"/>
              <a:chExt cx="2919046" cy="1835012"/>
            </a:xfrm>
          </p:grpSpPr>
          <p:pic>
            <p:nvPicPr>
              <p:cNvPr id="41" name="Picture 2" descr="O:\DOKUMENT\Diensten\COM\MPR\mpr\Presentations\MYRRHA\images\waste.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478963" y="1178742"/>
                <a:ext cx="1570867" cy="1255993"/>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O:\DOKUMENT\Diensten\COM\MPR\mpr\Presentations\MYRRHA\images\waste.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973943" y="1236616"/>
                <a:ext cx="1424066" cy="1138619"/>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O:\DOKUMENT\Diensten\COM\MPR\mpr\Presentations\MYRRHA\images\waste.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143677" y="1101777"/>
                <a:ext cx="1853910" cy="1482302"/>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O:\DOKUMENT\Diensten\COM\MPR\mpr\Presentations\MYRRHA\images\waste.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598470" y="1030652"/>
                <a:ext cx="2295043" cy="1835012"/>
              </a:xfrm>
              <a:prstGeom prst="rect">
                <a:avLst/>
              </a:prstGeom>
              <a:noFill/>
              <a:extLst>
                <a:ext uri="{909E8E84-426E-40DD-AFC4-6F175D3DCCD1}">
                  <a14:hiddenFill xmlns:a14="http://schemas.microsoft.com/office/drawing/2010/main">
                    <a:solidFill>
                      <a:srgbClr val="FFFFFF"/>
                    </a:solidFill>
                  </a14:hiddenFill>
                </a:ext>
              </a:extLst>
            </p:spPr>
          </p:pic>
        </p:grpSp>
        <p:sp>
          <p:nvSpPr>
            <p:cNvPr id="40" name="TextBox 39"/>
            <p:cNvSpPr txBox="1"/>
            <p:nvPr/>
          </p:nvSpPr>
          <p:spPr>
            <a:xfrm>
              <a:off x="798157" y="4192398"/>
              <a:ext cx="1331820" cy="396000"/>
            </a:xfrm>
            <a:prstGeom prst="rect">
              <a:avLst/>
            </a:prstGeom>
            <a:solidFill>
              <a:srgbClr val="3E8FCD"/>
            </a:soli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107287" tIns="53643" rIns="107287" bIns="53643" numCol="1" rtlCol="0" anchor="ctr" anchorCtr="0" compatLnSpc="1">
              <a:prstTxWarp prst="textNoShape">
                <a:avLst/>
              </a:prstTxWarp>
            </a:bodyPr>
            <a:lstStyle>
              <a:defPPr>
                <a:defRPr lang="en-US"/>
              </a:defPPr>
              <a:lvl1pPr algn="ctr">
                <a:defRPr b="1">
                  <a:solidFill>
                    <a:schemeClr val="bg2"/>
                  </a:solidFill>
                  <a:latin typeface="Segoe UI" panose="020B0502040204020203" pitchFamily="34" charset="0"/>
                </a:defRPr>
              </a:lvl1pPr>
            </a:lstStyle>
            <a:p>
              <a:r>
                <a:rPr lang="en-US" sz="1400" dirty="0" err="1" smtClean="0"/>
                <a:t>SNF</a:t>
              </a:r>
              <a:r>
                <a:rPr lang="en-US" sz="1400" dirty="0" smtClean="0"/>
                <a:t>*/ Waste</a:t>
              </a:r>
              <a:endParaRPr lang="en-US" sz="1400" dirty="0"/>
            </a:p>
          </p:txBody>
        </p:sp>
      </p:grpSp>
      <p:sp>
        <p:nvSpPr>
          <p:cNvPr id="48" name="TextBox 47"/>
          <p:cNvSpPr txBox="1"/>
          <p:nvPr/>
        </p:nvSpPr>
        <p:spPr>
          <a:xfrm>
            <a:off x="445363" y="5940003"/>
            <a:ext cx="2329427" cy="323777"/>
          </a:xfrm>
          <a:prstGeom prst="rect">
            <a:avLst/>
          </a:prstGeom>
          <a:noFill/>
        </p:spPr>
        <p:txBody>
          <a:bodyPr wrap="none" lIns="107287" tIns="53643" rIns="107287" bIns="53643" rtlCol="0">
            <a:spAutoFit/>
          </a:bodyPr>
          <a:lstStyle/>
          <a:p>
            <a:r>
              <a:rPr lang="nl-BE" sz="1400" dirty="0"/>
              <a:t>*</a:t>
            </a:r>
            <a:r>
              <a:rPr lang="nl-BE" sz="1400" dirty="0" err="1"/>
              <a:t>SNF</a:t>
            </a:r>
            <a:r>
              <a:rPr lang="nl-BE" sz="1400" dirty="0"/>
              <a:t> = </a:t>
            </a:r>
            <a:r>
              <a:rPr lang="nl-BE" sz="1400" dirty="0" err="1"/>
              <a:t>Spent</a:t>
            </a:r>
            <a:r>
              <a:rPr lang="nl-BE" sz="1400" dirty="0"/>
              <a:t> </a:t>
            </a:r>
            <a:r>
              <a:rPr lang="nl-BE" sz="1400" dirty="0" err="1"/>
              <a:t>Nuclear</a:t>
            </a:r>
            <a:r>
              <a:rPr lang="nl-BE" sz="1400" dirty="0"/>
              <a:t> </a:t>
            </a:r>
            <a:r>
              <a:rPr lang="nl-BE" sz="1400" dirty="0" err="1"/>
              <a:t>Fuel</a:t>
            </a:r>
            <a:endParaRPr lang="en-GB" sz="1400" dirty="0"/>
          </a:p>
        </p:txBody>
      </p:sp>
    </p:spTree>
    <p:extLst>
      <p:ext uri="{BB962C8B-B14F-4D97-AF65-F5344CB8AC3E}">
        <p14:creationId xmlns:p14="http://schemas.microsoft.com/office/powerpoint/2010/main" val="27857989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nvPr>
        </p:nvGraphicFramePr>
        <p:xfrm>
          <a:off x="1724" y="2118"/>
          <a:ext cx="1719" cy="2116"/>
        </p:xfrm>
        <a:graphic>
          <a:graphicData uri="http://schemas.openxmlformats.org/presentationml/2006/ole">
            <mc:AlternateContent xmlns:mc="http://schemas.openxmlformats.org/markup-compatibility/2006">
              <mc:Choice xmlns:v="urn:schemas-microsoft-com:vml" Requires="v">
                <p:oleObj spid="_x0000_s325688" name="think-cell Slide" r:id="rId5" imgW="216" imgH="216" progId="TCLayout.ActiveDocument.1">
                  <p:embed/>
                </p:oleObj>
              </mc:Choice>
              <mc:Fallback>
                <p:oleObj name="think-cell Slide" r:id="rId5" imgW="216" imgH="216" progId="TCLayout.ActiveDocument.1">
                  <p:embed/>
                  <p:pic>
                    <p:nvPicPr>
                      <p:cNvPr id="3" name="Object 2" hidden="1"/>
                      <p:cNvPicPr/>
                      <p:nvPr/>
                    </p:nvPicPr>
                    <p:blipFill>
                      <a:blip r:embed="rId6"/>
                      <a:stretch>
                        <a:fillRect/>
                      </a:stretch>
                    </p:blipFill>
                    <p:spPr>
                      <a:xfrm>
                        <a:off x="1724" y="2118"/>
                        <a:ext cx="1719" cy="2116"/>
                      </a:xfrm>
                      <a:prstGeom prst="rect">
                        <a:avLst/>
                      </a:prstGeom>
                    </p:spPr>
                  </p:pic>
                </p:oleObj>
              </mc:Fallback>
            </mc:AlternateContent>
          </a:graphicData>
        </a:graphic>
      </p:graphicFrame>
      <p:sp>
        <p:nvSpPr>
          <p:cNvPr id="6" name="Rounded Rectangle 5"/>
          <p:cNvSpPr>
            <a:spLocks/>
          </p:cNvSpPr>
          <p:nvPr/>
        </p:nvSpPr>
        <p:spPr bwMode="auto">
          <a:xfrm>
            <a:off x="200472" y="3284984"/>
            <a:ext cx="9048000" cy="504000"/>
          </a:xfrm>
          <a:prstGeom prst="roundRect">
            <a:avLst>
              <a:gd name="adj" fmla="val 1307"/>
            </a:avLst>
          </a:prstGeom>
          <a:solidFill>
            <a:srgbClr val="3E8FCD"/>
          </a:solidFill>
          <a:ln w="12700" cap="flat" cmpd="sng" algn="ctr">
            <a:noFill/>
            <a:prstDash val="solid"/>
            <a:round/>
            <a:headEnd type="none" w="med" len="med"/>
            <a:tailEnd type="none" w="med" len="med"/>
          </a:ln>
          <a:effectLst>
            <a:outerShdw blurRad="50800" dist="38100" dir="2700000" algn="tl" rotWithShape="0">
              <a:schemeClr val="accent1">
                <a:alpha val="40000"/>
              </a:schemeClr>
            </a:outerShdw>
          </a:effectLst>
          <a:extLst/>
        </p:spPr>
        <p:txBody>
          <a:bodyPr vert="horz" wrap="square" lIns="107287" tIns="53643" rIns="107287" bIns="53643" numCol="1" rtlCol="0" anchor="t" anchorCtr="0" compatLnSpc="1">
            <a:prstTxWarp prst="textNoShape">
              <a:avLst/>
            </a:prstTxWarp>
          </a:bodyPr>
          <a:lstStyle/>
          <a:p>
            <a:pPr algn="ctr"/>
            <a:endParaRPr lang="fr-FR" dirty="0">
              <a:solidFill>
                <a:schemeClr val="bg2"/>
              </a:solidFill>
              <a:latin typeface="Segoe UI Light" pitchFamily="34" charset="0"/>
            </a:endParaRPr>
          </a:p>
        </p:txBody>
      </p:sp>
      <p:sp>
        <p:nvSpPr>
          <p:cNvPr id="7" name="Title 6"/>
          <p:cNvSpPr>
            <a:spLocks noGrp="1"/>
          </p:cNvSpPr>
          <p:nvPr>
            <p:ph type="title"/>
          </p:nvPr>
        </p:nvSpPr>
        <p:spPr>
          <a:xfrm>
            <a:off x="495300" y="68641"/>
            <a:ext cx="8915400" cy="960107"/>
          </a:xfrm>
        </p:spPr>
        <p:txBody>
          <a:bodyPr vert="horz" lIns="107287" tIns="53643" rIns="107287" bIns="53643" rtlCol="0" anchor="ctr">
            <a:noAutofit/>
          </a:bodyPr>
          <a:lstStyle/>
          <a:p>
            <a:r>
              <a:rPr lang="nl-BE" sz="2400" dirty="0" err="1">
                <a:solidFill>
                  <a:srgbClr val="3E8FCD"/>
                </a:solidFill>
              </a:rPr>
              <a:t>Outline</a:t>
            </a:r>
            <a:endParaRPr lang="nl-BE" sz="2400" dirty="0">
              <a:solidFill>
                <a:srgbClr val="3E8FCD"/>
              </a:solidFill>
            </a:endParaRPr>
          </a:p>
        </p:txBody>
      </p:sp>
      <p:sp>
        <p:nvSpPr>
          <p:cNvPr id="10" name="Content Placeholder 7"/>
          <p:cNvSpPr>
            <a:spLocks noGrp="1"/>
          </p:cNvSpPr>
          <p:nvPr>
            <p:ph idx="4294967295"/>
          </p:nvPr>
        </p:nvSpPr>
        <p:spPr>
          <a:xfrm>
            <a:off x="495300" y="1141545"/>
            <a:ext cx="8915400" cy="4984620"/>
          </a:xfrm>
          <a:prstGeom prst="rect">
            <a:avLst/>
          </a:prstGeom>
        </p:spPr>
        <p:txBody>
          <a:bodyPr>
            <a:normAutofit/>
          </a:bodyPr>
          <a:lstStyle/>
          <a:p>
            <a:pPr>
              <a:spcAft>
                <a:spcPts val="1800"/>
              </a:spcAft>
            </a:pPr>
            <a:r>
              <a:rPr lang="en-US" sz="2600" dirty="0" smtClean="0"/>
              <a:t>What is Project MYRRHA?</a:t>
            </a:r>
            <a:endParaRPr lang="nl-BE" sz="2600" dirty="0"/>
          </a:p>
          <a:p>
            <a:pPr>
              <a:spcAft>
                <a:spcPts val="1800"/>
              </a:spcAft>
            </a:pPr>
            <a:r>
              <a:rPr lang="en-US" sz="2600" dirty="0" smtClean="0"/>
              <a:t>MYRRHA technical description</a:t>
            </a:r>
          </a:p>
          <a:p>
            <a:pPr>
              <a:spcAft>
                <a:spcPts val="1800"/>
              </a:spcAft>
            </a:pPr>
            <a:r>
              <a:rPr lang="en-US" sz="2600" dirty="0" smtClean="0"/>
              <a:t>MYRRHA Research &amp; Development effort</a:t>
            </a:r>
          </a:p>
          <a:p>
            <a:pPr>
              <a:spcAft>
                <a:spcPts val="1800"/>
              </a:spcAft>
            </a:pPr>
            <a:r>
              <a:rPr lang="en-US" sz="2600" b="1" dirty="0" err="1" smtClean="0">
                <a:solidFill>
                  <a:schemeClr val="bg2"/>
                </a:solidFill>
              </a:rPr>
              <a:t>MYRRHA</a:t>
            </a:r>
            <a:r>
              <a:rPr lang="en-US" sz="2600" b="1" dirty="0" smtClean="0">
                <a:solidFill>
                  <a:schemeClr val="bg2"/>
                </a:solidFill>
              </a:rPr>
              <a:t> planning</a:t>
            </a:r>
          </a:p>
        </p:txBody>
      </p:sp>
    </p:spTree>
    <p:extLst>
      <p:ext uri="{BB962C8B-B14F-4D97-AF65-F5344CB8AC3E}">
        <p14:creationId xmlns:p14="http://schemas.microsoft.com/office/powerpoint/2010/main" val="255737717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nvPr>
        </p:nvGraphicFramePr>
        <p:xfrm>
          <a:off x="1595" y="1602"/>
          <a:ext cx="1587" cy="1587"/>
        </p:xfrm>
        <a:graphic>
          <a:graphicData uri="http://schemas.openxmlformats.org/presentationml/2006/ole">
            <mc:AlternateContent xmlns:mc="http://schemas.openxmlformats.org/markup-compatibility/2006">
              <mc:Choice xmlns:v="urn:schemas-microsoft-com:vml" Requires="v">
                <p:oleObj spid="_x0000_s326712" name="think-cell Slide" r:id="rId5" imgW="216" imgH="216" progId="TCLayout.ActiveDocument.1">
                  <p:embed/>
                </p:oleObj>
              </mc:Choice>
              <mc:Fallback>
                <p:oleObj name="think-cell Slide" r:id="rId5" imgW="216" imgH="216" progId="TCLayout.ActiveDocument.1">
                  <p:embed/>
                  <p:pic>
                    <p:nvPicPr>
                      <p:cNvPr id="3" name="Object 2" hidden="1"/>
                      <p:cNvPicPr/>
                      <p:nvPr/>
                    </p:nvPicPr>
                    <p:blipFill>
                      <a:blip r:embed="rId6"/>
                      <a:stretch>
                        <a:fillRect/>
                      </a:stretch>
                    </p:blipFill>
                    <p:spPr>
                      <a:xfrm>
                        <a:off x="1595" y="1602"/>
                        <a:ext cx="1587" cy="1587"/>
                      </a:xfrm>
                      <a:prstGeom prst="rect">
                        <a:avLst/>
                      </a:prstGeom>
                    </p:spPr>
                  </p:pic>
                </p:oleObj>
              </mc:Fallback>
            </mc:AlternateContent>
          </a:graphicData>
        </a:graphic>
      </p:graphicFrame>
      <p:sp>
        <p:nvSpPr>
          <p:cNvPr id="12" name="Rounded Rectangle 11"/>
          <p:cNvSpPr>
            <a:spLocks/>
          </p:cNvSpPr>
          <p:nvPr/>
        </p:nvSpPr>
        <p:spPr bwMode="auto">
          <a:xfrm>
            <a:off x="116961" y="989681"/>
            <a:ext cx="9649072" cy="5582568"/>
          </a:xfrm>
          <a:prstGeom prst="roundRect">
            <a:avLst>
              <a:gd name="adj" fmla="val 1307"/>
            </a:avLst>
          </a:prstGeom>
          <a:solidFill>
            <a:schemeClr val="bg2"/>
          </a:solidFill>
          <a:ln w="12700" cap="flat" cmpd="sng" algn="ctr">
            <a:solidFill>
              <a:srgbClr val="C4D4E5"/>
            </a:solidFill>
            <a:prstDash val="solid"/>
            <a:round/>
            <a:headEnd type="none" w="med" len="med"/>
            <a:tailEnd type="none" w="med" len="med"/>
          </a:ln>
          <a:effectLst>
            <a:outerShdw blurRad="50800" dist="25400" dir="8100000" algn="tr" rotWithShape="0">
              <a:srgbClr val="C4D4E5"/>
            </a:outerShdw>
          </a:effectLst>
          <a:extLst/>
        </p:spPr>
        <p:txBody>
          <a:bodyPr vert="horz" wrap="square" lIns="107287" tIns="53643" rIns="107287" bIns="53643" numCol="1" rtlCol="0" anchor="t" anchorCtr="0" compatLnSpc="1">
            <a:prstTxWarp prst="textNoShape">
              <a:avLst/>
            </a:prstTxWarp>
          </a:bodyPr>
          <a:lstStyle/>
          <a:p>
            <a:endParaRPr lang="nl-BE" dirty="0">
              <a:latin typeface="Segoe UI" panose="020B0502040204020203" pitchFamily="34" charset="0"/>
            </a:endParaRPr>
          </a:p>
        </p:txBody>
      </p:sp>
      <p:sp>
        <p:nvSpPr>
          <p:cNvPr id="2" name="Title 1"/>
          <p:cNvSpPr>
            <a:spLocks noGrp="1"/>
          </p:cNvSpPr>
          <p:nvPr>
            <p:ph type="title"/>
          </p:nvPr>
        </p:nvSpPr>
        <p:spPr/>
        <p:txBody>
          <a:bodyPr/>
          <a:lstStyle/>
          <a:p>
            <a:r>
              <a:rPr lang="en-US" dirty="0" err="1"/>
              <a:t>MYRRHA’s</a:t>
            </a:r>
            <a:r>
              <a:rPr lang="en-US" dirty="0"/>
              <a:t> phased implementation strategy</a:t>
            </a:r>
          </a:p>
        </p:txBody>
      </p:sp>
      <p:pic>
        <p:nvPicPr>
          <p:cNvPr id="22" name="Image 7" descr="newslide_2.pdf"/>
          <p:cNvPicPr>
            <a:picLocks noChangeAspect="1"/>
          </p:cNvPicPr>
          <p:nvPr/>
        </p:nvPicPr>
        <p:blipFill rotWithShape="1">
          <a:blip r:embed="rId7" cstate="print">
            <a:extLst>
              <a:ext uri="{28A0092B-C50C-407E-A947-70E740481C1C}">
                <a14:useLocalDpi xmlns:a14="http://schemas.microsoft.com/office/drawing/2010/main" val="0"/>
              </a:ext>
            </a:extLst>
          </a:blip>
          <a:srcRect b="3997"/>
          <a:stretch/>
        </p:blipFill>
        <p:spPr>
          <a:xfrm>
            <a:off x="3197504" y="1114421"/>
            <a:ext cx="5678722" cy="5032380"/>
          </a:xfrm>
          <a:prstGeom prst="rect">
            <a:avLst/>
          </a:prstGeom>
        </p:spPr>
      </p:pic>
      <p:sp>
        <p:nvSpPr>
          <p:cNvPr id="23" name="Rectangle 22"/>
          <p:cNvSpPr/>
          <p:nvPr/>
        </p:nvSpPr>
        <p:spPr bwMode="auto">
          <a:xfrm>
            <a:off x="3197504" y="1140061"/>
            <a:ext cx="5671986" cy="2847740"/>
          </a:xfrm>
          <a:prstGeom prst="rect">
            <a:avLst/>
          </a:prstGeom>
          <a:noFill/>
          <a:ln w="41275" cap="flat" cmpd="sng" algn="ctr">
            <a:solidFill>
              <a:srgbClr val="3E8FCD"/>
            </a:solidFill>
            <a:prstDash val="solid"/>
            <a:round/>
            <a:headEnd type="none" w="med" len="med"/>
            <a:tailEnd type="none" w="med" len="med"/>
          </a:ln>
          <a:effectLst/>
          <a:extLst/>
        </p:spPr>
        <p:txBody>
          <a:bodyPr vert="horz" wrap="square" lIns="107287" tIns="53643" rIns="107287" bIns="53643" numCol="1" rtlCol="0" anchor="t" anchorCtr="0" compatLnSpc="1">
            <a:prstTxWarp prst="textNoShape">
              <a:avLst/>
            </a:prstTxWarp>
          </a:bodyPr>
          <a:lstStyle/>
          <a:p>
            <a:pPr eaLnBrk="0" fontAlgn="base" hangingPunct="0">
              <a:spcBef>
                <a:spcPct val="0"/>
              </a:spcBef>
              <a:spcAft>
                <a:spcPct val="0"/>
              </a:spcAft>
            </a:pPr>
            <a:endParaRPr lang="en-GB" sz="1600">
              <a:latin typeface="Arial" charset="0"/>
            </a:endParaRPr>
          </a:p>
        </p:txBody>
      </p:sp>
      <p:sp>
        <p:nvSpPr>
          <p:cNvPr id="25" name="Rectangle 24"/>
          <p:cNvSpPr/>
          <p:nvPr/>
        </p:nvSpPr>
        <p:spPr bwMode="auto">
          <a:xfrm rot="19200478">
            <a:off x="7267374" y="2328438"/>
            <a:ext cx="514211" cy="186139"/>
          </a:xfrm>
          <a:prstGeom prst="rect">
            <a:avLst/>
          </a:prstGeom>
          <a:solidFill>
            <a:schemeClr val="bg2"/>
          </a:solidFill>
          <a:ln w="12700" cap="flat" cmpd="sng" algn="ctr">
            <a:noFill/>
            <a:prstDash val="solid"/>
            <a:round/>
            <a:headEnd type="none" w="med" len="med"/>
            <a:tailEnd type="none" w="med" len="med"/>
          </a:ln>
          <a:effectLst/>
          <a:extLst/>
        </p:spPr>
        <p:txBody>
          <a:bodyPr vert="horz" wrap="square" lIns="107287" tIns="53643" rIns="107287" bIns="53643" numCol="1" rtlCol="0" anchor="t" anchorCtr="0" compatLnSpc="1">
            <a:prstTxWarp prst="textNoShape">
              <a:avLst/>
            </a:prstTxWarp>
          </a:bodyPr>
          <a:lstStyle/>
          <a:p>
            <a:pPr eaLnBrk="0" fontAlgn="base" hangingPunct="0">
              <a:spcBef>
                <a:spcPct val="0"/>
              </a:spcBef>
              <a:spcAft>
                <a:spcPct val="0"/>
              </a:spcAft>
            </a:pPr>
            <a:endParaRPr lang="en-GB" sz="1600">
              <a:latin typeface="Arial" charset="0"/>
            </a:endParaRPr>
          </a:p>
        </p:txBody>
      </p:sp>
      <p:sp>
        <p:nvSpPr>
          <p:cNvPr id="9" name="TextBox 8"/>
          <p:cNvSpPr txBox="1"/>
          <p:nvPr/>
        </p:nvSpPr>
        <p:spPr>
          <a:xfrm rot="16200000">
            <a:off x="1459151" y="2264733"/>
            <a:ext cx="2847740" cy="598411"/>
          </a:xfrm>
          <a:prstGeom prst="rect">
            <a:avLst/>
          </a:prstGeom>
          <a:solidFill>
            <a:srgbClr val="3E8FCD"/>
          </a:solidFill>
          <a:ln w="41275" cap="flat" cmpd="sng" algn="ctr">
            <a:solidFill>
              <a:srgbClr val="3E8FCD"/>
            </a:solidFill>
            <a:prstDash val="solid"/>
            <a:round/>
            <a:headEnd type="none" w="med" len="med"/>
            <a:tailEnd type="none" w="med" len="med"/>
          </a:ln>
          <a:effectLst>
            <a:outerShdw blurRad="50800" dist="38100" dir="2700000" algn="tl" rotWithShape="0">
              <a:schemeClr val="accent1">
                <a:alpha val="40000"/>
              </a:schemeClr>
            </a:outerShdw>
          </a:effectLst>
        </p:spPr>
        <p:txBody>
          <a:bodyPr vert="horz" wrap="square" lIns="91440" tIns="45720" rIns="91440" bIns="45720" numCol="1" rtlCol="0" anchor="t" anchorCtr="0" compatLnSpc="1">
            <a:prstTxWarp prst="textNoShape">
              <a:avLst/>
            </a:prstTxWarp>
          </a:bodyPr>
          <a:lstStyle>
            <a:defPPr>
              <a:defRPr lang="en-US"/>
            </a:defPPr>
            <a:lvl1pPr algn="ctr">
              <a:defRPr b="1">
                <a:solidFill>
                  <a:schemeClr val="bg2"/>
                </a:solidFill>
                <a:latin typeface="Segoe UI" panose="020B0502040204020203" pitchFamily="34" charset="0"/>
              </a:defRPr>
            </a:lvl1pPr>
          </a:lstStyle>
          <a:p>
            <a:r>
              <a:rPr lang="en-GB" sz="1400" dirty="0" smtClean="0"/>
              <a:t>Phase 1 – 100 MeV </a:t>
            </a:r>
            <a:endParaRPr lang="en-GB" sz="1400" dirty="0"/>
          </a:p>
        </p:txBody>
      </p:sp>
      <p:sp>
        <p:nvSpPr>
          <p:cNvPr id="13" name="Footer Placeholder 5"/>
          <p:cNvSpPr txBox="1">
            <a:spLocks/>
          </p:cNvSpPr>
          <p:nvPr/>
        </p:nvSpPr>
        <p:spPr>
          <a:xfrm>
            <a:off x="428499" y="6355125"/>
            <a:ext cx="8053200" cy="434248"/>
          </a:xfrm>
          <a:prstGeom prst="rect">
            <a:avLst/>
          </a:prstGeom>
        </p:spPr>
        <p:txBody>
          <a:bodyPr vert="horz" lIns="107287" tIns="53643" rIns="107287" bIns="53643" rtlCol="0" anchor="b"/>
          <a:lstStyle>
            <a:defPPr>
              <a:defRPr lang="nl-BE"/>
            </a:defPPr>
            <a:lvl1pPr>
              <a:defRPr sz="700" i="1">
                <a:solidFill>
                  <a:schemeClr val="tx1">
                    <a:tint val="75000"/>
                  </a:schemeClr>
                </a:solidFill>
              </a:defRPr>
            </a:lvl1pPr>
          </a:lstStyle>
          <a:p>
            <a:r>
              <a:rPr lang="nl-BE" dirty="0" smtClean="0"/>
              <a:t>Source:</a:t>
            </a:r>
            <a:r>
              <a:rPr lang="en-US" dirty="0" err="1"/>
              <a:t>SCK•CEN</a:t>
            </a:r>
            <a:r>
              <a:rPr lang="en-US" dirty="0"/>
              <a:t> </a:t>
            </a:r>
            <a:r>
              <a:rPr lang="nl-BE" dirty="0" err="1"/>
              <a:t>MYRRHA</a:t>
            </a:r>
            <a:r>
              <a:rPr lang="nl-BE" dirty="0"/>
              <a:t> Project Team</a:t>
            </a:r>
          </a:p>
        </p:txBody>
      </p:sp>
      <p:pic>
        <p:nvPicPr>
          <p:cNvPr id="14" name="Picture 13" descr="C:\Users\rfernand\Documents\MYRRHA Rev.1.7\Options\REV1_7 Option0 Section Right.PN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248246" y="4652248"/>
            <a:ext cx="735014" cy="125398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bwMode="auto">
          <a:xfrm>
            <a:off x="3197504" y="4149094"/>
            <a:ext cx="5050736" cy="1997721"/>
          </a:xfrm>
          <a:prstGeom prst="rect">
            <a:avLst/>
          </a:prstGeom>
          <a:noFill/>
          <a:ln w="41275" cap="flat" cmpd="sng" algn="ctr">
            <a:solidFill>
              <a:srgbClr val="3E8FCD"/>
            </a:solidFill>
            <a:prstDash val="solid"/>
            <a:round/>
            <a:headEnd type="none" w="med" len="med"/>
            <a:tailEnd type="none" w="med" len="med"/>
          </a:ln>
          <a:effectLst/>
          <a:extLst/>
        </p:spPr>
        <p:txBody>
          <a:bodyPr vert="horz" wrap="square" lIns="107287" tIns="53643" rIns="107287" bIns="53643" numCol="1" rtlCol="0" anchor="t" anchorCtr="0" compatLnSpc="1">
            <a:prstTxWarp prst="textNoShape">
              <a:avLst/>
            </a:prstTxWarp>
          </a:bodyPr>
          <a:lstStyle/>
          <a:p>
            <a:pPr eaLnBrk="0" fontAlgn="base" hangingPunct="0">
              <a:spcBef>
                <a:spcPct val="0"/>
              </a:spcBef>
              <a:spcAft>
                <a:spcPct val="0"/>
              </a:spcAft>
            </a:pPr>
            <a:endParaRPr lang="en-GB" sz="1600">
              <a:latin typeface="Arial" charset="0"/>
            </a:endParaRPr>
          </a:p>
        </p:txBody>
      </p:sp>
      <p:sp>
        <p:nvSpPr>
          <p:cNvPr id="16" name="TextBox 15"/>
          <p:cNvSpPr txBox="1"/>
          <p:nvPr/>
        </p:nvSpPr>
        <p:spPr>
          <a:xfrm rot="16200000">
            <a:off x="1884168" y="4848743"/>
            <a:ext cx="1997721" cy="598411"/>
          </a:xfrm>
          <a:prstGeom prst="rect">
            <a:avLst/>
          </a:prstGeom>
          <a:solidFill>
            <a:srgbClr val="3E8FCD"/>
          </a:solidFill>
          <a:ln w="41275" cap="flat" cmpd="sng" algn="ctr">
            <a:solidFill>
              <a:srgbClr val="3E8FCD"/>
            </a:solidFill>
            <a:prstDash val="solid"/>
            <a:round/>
            <a:headEnd type="none" w="med" len="med"/>
            <a:tailEnd type="none" w="med" len="med"/>
          </a:ln>
          <a:effectLst>
            <a:outerShdw blurRad="50800" dist="38100" dir="2700000" algn="tl" rotWithShape="0">
              <a:schemeClr val="accent1">
                <a:alpha val="40000"/>
              </a:schemeClr>
            </a:outerShdw>
          </a:effectLst>
        </p:spPr>
        <p:txBody>
          <a:bodyPr vert="horz" wrap="square" lIns="91440" tIns="45720" rIns="91440" bIns="45720" numCol="1" rtlCol="0" anchor="t" anchorCtr="0" compatLnSpc="1">
            <a:prstTxWarp prst="textNoShape">
              <a:avLst/>
            </a:prstTxWarp>
          </a:bodyPr>
          <a:lstStyle>
            <a:defPPr>
              <a:defRPr lang="en-US"/>
            </a:defPPr>
            <a:lvl1pPr algn="ctr">
              <a:defRPr b="1">
                <a:solidFill>
                  <a:schemeClr val="bg2"/>
                </a:solidFill>
                <a:latin typeface="Segoe UI" panose="020B0502040204020203" pitchFamily="34" charset="0"/>
              </a:defRPr>
            </a:lvl1pPr>
          </a:lstStyle>
          <a:p>
            <a:r>
              <a:rPr lang="en-GB" sz="1400" dirty="0" smtClean="0"/>
              <a:t>Phase 2 – 600 MeV</a:t>
            </a:r>
            <a:endParaRPr lang="en-GB" sz="1400" dirty="0"/>
          </a:p>
        </p:txBody>
      </p:sp>
      <p:sp>
        <p:nvSpPr>
          <p:cNvPr id="17" name="Rectangle 16"/>
          <p:cNvSpPr/>
          <p:nvPr/>
        </p:nvSpPr>
        <p:spPr bwMode="auto">
          <a:xfrm>
            <a:off x="8301723" y="4149094"/>
            <a:ext cx="762810" cy="1997721"/>
          </a:xfrm>
          <a:prstGeom prst="rect">
            <a:avLst/>
          </a:prstGeom>
          <a:noFill/>
          <a:ln w="41275" cap="flat" cmpd="sng" algn="ctr">
            <a:solidFill>
              <a:srgbClr val="3E8FCD"/>
            </a:solidFill>
            <a:prstDash val="solid"/>
            <a:round/>
            <a:headEnd type="none" w="med" len="med"/>
            <a:tailEnd type="none" w="med" len="med"/>
          </a:ln>
          <a:effectLst/>
          <a:extLst/>
        </p:spPr>
        <p:txBody>
          <a:bodyPr vert="horz" wrap="square" lIns="107287" tIns="53643" rIns="107287" bIns="53643" numCol="1" rtlCol="0" anchor="t" anchorCtr="0" compatLnSpc="1">
            <a:prstTxWarp prst="textNoShape">
              <a:avLst/>
            </a:prstTxWarp>
          </a:bodyPr>
          <a:lstStyle/>
          <a:p>
            <a:pPr eaLnBrk="0" fontAlgn="base" hangingPunct="0">
              <a:spcBef>
                <a:spcPct val="0"/>
              </a:spcBef>
              <a:spcAft>
                <a:spcPct val="0"/>
              </a:spcAft>
            </a:pPr>
            <a:endParaRPr lang="en-GB" sz="1600">
              <a:latin typeface="Arial" charset="0"/>
            </a:endParaRPr>
          </a:p>
        </p:txBody>
      </p:sp>
      <p:sp>
        <p:nvSpPr>
          <p:cNvPr id="18" name="TextBox 17"/>
          <p:cNvSpPr txBox="1"/>
          <p:nvPr/>
        </p:nvSpPr>
        <p:spPr>
          <a:xfrm rot="16200000">
            <a:off x="8387149" y="4848743"/>
            <a:ext cx="1997721" cy="598411"/>
          </a:xfrm>
          <a:prstGeom prst="rect">
            <a:avLst/>
          </a:prstGeom>
          <a:solidFill>
            <a:srgbClr val="3E8FCD"/>
          </a:solidFill>
          <a:ln w="41275" cap="flat" cmpd="sng" algn="ctr">
            <a:solidFill>
              <a:srgbClr val="3E8FCD"/>
            </a:solidFill>
            <a:prstDash val="solid"/>
            <a:round/>
            <a:headEnd type="none" w="med" len="med"/>
            <a:tailEnd type="none" w="med" len="med"/>
          </a:ln>
          <a:effectLst>
            <a:outerShdw blurRad="50800" dist="38100" dir="2700000" algn="tl" rotWithShape="0">
              <a:schemeClr val="accent1">
                <a:alpha val="40000"/>
              </a:schemeClr>
            </a:outerShdw>
          </a:effectLst>
        </p:spPr>
        <p:txBody>
          <a:bodyPr vert="horz" wrap="square" lIns="91440" tIns="45720" rIns="91440" bIns="45720" numCol="1" rtlCol="0" anchor="t" anchorCtr="0" compatLnSpc="1">
            <a:prstTxWarp prst="textNoShape">
              <a:avLst/>
            </a:prstTxWarp>
          </a:bodyPr>
          <a:lstStyle>
            <a:defPPr>
              <a:defRPr lang="en-US"/>
            </a:defPPr>
            <a:lvl1pPr algn="ctr">
              <a:defRPr b="1">
                <a:solidFill>
                  <a:schemeClr val="bg2"/>
                </a:solidFill>
                <a:latin typeface="Segoe UI" panose="020B0502040204020203" pitchFamily="34" charset="0"/>
              </a:defRPr>
            </a:lvl1pPr>
          </a:lstStyle>
          <a:p>
            <a:r>
              <a:rPr lang="en-GB" sz="1400" dirty="0" smtClean="0"/>
              <a:t>Phase 3 – Reactor </a:t>
            </a:r>
            <a:endParaRPr lang="en-GB" sz="1400" dirty="0"/>
          </a:p>
        </p:txBody>
      </p:sp>
      <p:sp>
        <p:nvSpPr>
          <p:cNvPr id="19" name="Content Placeholder 2"/>
          <p:cNvSpPr txBox="1">
            <a:spLocks/>
          </p:cNvSpPr>
          <p:nvPr/>
        </p:nvSpPr>
        <p:spPr>
          <a:xfrm>
            <a:off x="282642" y="1149659"/>
            <a:ext cx="2160240" cy="5047019"/>
          </a:xfrm>
          <a:prstGeom prst="rect">
            <a:avLst/>
          </a:prstGeom>
          <a:ln w="41275">
            <a:solidFill>
              <a:srgbClr val="3E8FCD"/>
            </a:solidFill>
          </a:ln>
        </p:spPr>
        <p:txBody>
          <a:bodyPr lIns="107287" tIns="53643" rIns="107287" bIns="53643" anchor="ctr"/>
          <a:lstStyle>
            <a:lvl1pPr marL="309563" indent="-309563" algn="l" defTabSz="685800" rtl="0" eaLnBrk="1" fontAlgn="base" hangingPunct="1">
              <a:spcBef>
                <a:spcPct val="20000"/>
              </a:spcBef>
              <a:spcAft>
                <a:spcPct val="0"/>
              </a:spcAft>
              <a:buClr>
                <a:srgbClr val="007DC3"/>
              </a:buClr>
              <a:buSzPct val="100000"/>
              <a:buFont typeface="Wingdings" pitchFamily="2" charset="2"/>
              <a:buChar char="l"/>
              <a:defRPr sz="2200">
                <a:solidFill>
                  <a:schemeClr val="tx1"/>
                </a:solidFill>
                <a:latin typeface="Segoe UI" pitchFamily="34" charset="0"/>
                <a:ea typeface="Segoe UI" pitchFamily="34" charset="0"/>
                <a:cs typeface="Segoe UI" pitchFamily="34" charset="0"/>
              </a:defRPr>
            </a:lvl1pPr>
            <a:lvl2pPr marL="666750" indent="-244475" algn="l" defTabSz="685800" rtl="0" eaLnBrk="1" fontAlgn="base" hangingPunct="1">
              <a:spcBef>
                <a:spcPct val="20000"/>
              </a:spcBef>
              <a:spcAft>
                <a:spcPct val="0"/>
              </a:spcAft>
              <a:buClr>
                <a:srgbClr val="11AAFF"/>
              </a:buClr>
              <a:buSzPct val="100000"/>
              <a:buFont typeface="Wingdings" pitchFamily="2" charset="2"/>
              <a:buChar char="l"/>
              <a:defRPr sz="2000">
                <a:solidFill>
                  <a:schemeClr val="tx1"/>
                </a:solidFill>
                <a:latin typeface="Segoe UI" pitchFamily="34" charset="0"/>
                <a:ea typeface="Segoe UI" pitchFamily="34" charset="0"/>
                <a:cs typeface="Segoe UI" pitchFamily="34" charset="0"/>
              </a:defRPr>
            </a:lvl2pPr>
            <a:lvl3pPr marL="1028700" indent="-206375" algn="l" defTabSz="685800" rtl="0" eaLnBrk="1" fontAlgn="base" hangingPunct="1">
              <a:spcBef>
                <a:spcPct val="20000"/>
              </a:spcBef>
              <a:spcAft>
                <a:spcPct val="0"/>
              </a:spcAft>
              <a:buClr>
                <a:srgbClr val="8FD7FF"/>
              </a:buClr>
              <a:buSzPct val="100000"/>
              <a:buFont typeface="Wingdings" pitchFamily="2" charset="2"/>
              <a:buChar char="l"/>
              <a:defRPr>
                <a:solidFill>
                  <a:schemeClr val="tx1"/>
                </a:solidFill>
                <a:latin typeface="Segoe UI" pitchFamily="34" charset="0"/>
                <a:ea typeface="Segoe UI" pitchFamily="34" charset="0"/>
                <a:cs typeface="Segoe UI" pitchFamily="34" charset="0"/>
              </a:defRPr>
            </a:lvl3pPr>
            <a:lvl4pPr marL="1439863" indent="-204788" algn="l" defTabSz="685800" rtl="0" eaLnBrk="1" fontAlgn="base" hangingPunct="1">
              <a:spcBef>
                <a:spcPct val="20000"/>
              </a:spcBef>
              <a:spcAft>
                <a:spcPct val="0"/>
              </a:spcAft>
              <a:buChar char="–"/>
              <a:defRPr sz="1900">
                <a:solidFill>
                  <a:schemeClr val="tx1"/>
                </a:solidFill>
                <a:latin typeface="Times New Roman" pitchFamily="18" charset="0"/>
              </a:defRPr>
            </a:lvl4pPr>
            <a:lvl5pPr marL="1852613" indent="-206375" algn="l" defTabSz="685800" rtl="0" eaLnBrk="1" fontAlgn="base" hangingPunct="1">
              <a:spcBef>
                <a:spcPct val="20000"/>
              </a:spcBef>
              <a:spcAft>
                <a:spcPct val="0"/>
              </a:spcAft>
              <a:buChar char="»"/>
              <a:defRPr sz="1900">
                <a:solidFill>
                  <a:schemeClr val="tx1"/>
                </a:solidFill>
                <a:latin typeface="Times New Roman" pitchFamily="18" charset="0"/>
              </a:defRPr>
            </a:lvl5pPr>
            <a:lvl6pPr marL="2309813" indent="-206375" algn="l" defTabSz="685800" rtl="0" eaLnBrk="1" fontAlgn="base" hangingPunct="1">
              <a:spcBef>
                <a:spcPct val="20000"/>
              </a:spcBef>
              <a:spcAft>
                <a:spcPct val="0"/>
              </a:spcAft>
              <a:buChar char="»"/>
              <a:defRPr sz="1900">
                <a:solidFill>
                  <a:schemeClr val="tx1"/>
                </a:solidFill>
                <a:latin typeface="Times New Roman" pitchFamily="18" charset="0"/>
              </a:defRPr>
            </a:lvl6pPr>
            <a:lvl7pPr marL="2767013" indent="-206375" algn="l" defTabSz="685800" rtl="0" eaLnBrk="1" fontAlgn="base" hangingPunct="1">
              <a:spcBef>
                <a:spcPct val="20000"/>
              </a:spcBef>
              <a:spcAft>
                <a:spcPct val="0"/>
              </a:spcAft>
              <a:buChar char="»"/>
              <a:defRPr sz="1900">
                <a:solidFill>
                  <a:schemeClr val="tx1"/>
                </a:solidFill>
                <a:latin typeface="Times New Roman" pitchFamily="18" charset="0"/>
              </a:defRPr>
            </a:lvl7pPr>
            <a:lvl8pPr marL="3224213" indent="-206375" algn="l" defTabSz="685800" rtl="0" eaLnBrk="1" fontAlgn="base" hangingPunct="1">
              <a:spcBef>
                <a:spcPct val="20000"/>
              </a:spcBef>
              <a:spcAft>
                <a:spcPct val="0"/>
              </a:spcAft>
              <a:buChar char="»"/>
              <a:defRPr sz="1900">
                <a:solidFill>
                  <a:schemeClr val="tx1"/>
                </a:solidFill>
                <a:latin typeface="Times New Roman" pitchFamily="18" charset="0"/>
              </a:defRPr>
            </a:lvl8pPr>
            <a:lvl9pPr marL="3681413" indent="-206375" algn="l" defTabSz="685800" rtl="0" eaLnBrk="1" fontAlgn="base" hangingPunct="1">
              <a:spcBef>
                <a:spcPct val="20000"/>
              </a:spcBef>
              <a:spcAft>
                <a:spcPct val="0"/>
              </a:spcAft>
              <a:buChar char="»"/>
              <a:defRPr sz="1900">
                <a:solidFill>
                  <a:schemeClr val="tx1"/>
                </a:solidFill>
                <a:latin typeface="Times New Roman" pitchFamily="18" charset="0"/>
              </a:defRPr>
            </a:lvl9pPr>
          </a:lstStyle>
          <a:p>
            <a:pPr marL="0" indent="0">
              <a:spcAft>
                <a:spcPts val="336"/>
              </a:spcAft>
              <a:buNone/>
            </a:pPr>
            <a:r>
              <a:rPr lang="en-GB" sz="1800" dirty="0" smtClean="0"/>
              <a:t>Benefits of phased approach:</a:t>
            </a:r>
          </a:p>
          <a:p>
            <a:pPr>
              <a:spcAft>
                <a:spcPts val="336"/>
              </a:spcAft>
              <a:buFont typeface="Arial" panose="020B0604020202020204" pitchFamily="34" charset="0"/>
              <a:buChar char="•"/>
            </a:pPr>
            <a:r>
              <a:rPr lang="en-GB" sz="1600" dirty="0" smtClean="0"/>
              <a:t>Reducing </a:t>
            </a:r>
            <a:r>
              <a:rPr lang="en-GB" sz="1600" kern="0" dirty="0"/>
              <a:t>technical </a:t>
            </a:r>
            <a:r>
              <a:rPr lang="en-GB" sz="1600" kern="0" dirty="0" smtClean="0"/>
              <a:t>risk</a:t>
            </a:r>
          </a:p>
          <a:p>
            <a:pPr>
              <a:spcAft>
                <a:spcPts val="336"/>
              </a:spcAft>
              <a:buFont typeface="Arial" panose="020B0604020202020204" pitchFamily="34" charset="0"/>
              <a:buChar char="•"/>
            </a:pPr>
            <a:r>
              <a:rPr lang="en-GB" sz="1600" kern="0" dirty="0" smtClean="0"/>
              <a:t>Spreading investment cost</a:t>
            </a:r>
          </a:p>
          <a:p>
            <a:pPr>
              <a:spcAft>
                <a:spcPts val="336"/>
              </a:spcAft>
              <a:buFont typeface="Arial" panose="020B0604020202020204" pitchFamily="34" charset="0"/>
              <a:buChar char="•"/>
            </a:pPr>
            <a:r>
              <a:rPr lang="en-GB" sz="1600" kern="0" dirty="0" smtClean="0"/>
              <a:t>First </a:t>
            </a:r>
            <a:r>
              <a:rPr lang="en-GB" sz="1600" kern="0" dirty="0"/>
              <a:t>R&amp;D facility </a:t>
            </a:r>
            <a:r>
              <a:rPr lang="en-GB" sz="1600" kern="0" dirty="0" smtClean="0"/>
              <a:t>available </a:t>
            </a:r>
            <a:r>
              <a:rPr lang="en-GB" sz="1600" kern="0" dirty="0"/>
              <a:t>in </a:t>
            </a:r>
            <a:r>
              <a:rPr lang="en-GB" sz="1600" kern="0" dirty="0" err="1"/>
              <a:t>Mol</a:t>
            </a:r>
            <a:r>
              <a:rPr lang="en-GB" sz="1600" kern="0" dirty="0"/>
              <a:t> </a:t>
            </a:r>
            <a:r>
              <a:rPr lang="en-GB" sz="1600" kern="0" dirty="0" smtClean="0"/>
              <a:t>end </a:t>
            </a:r>
            <a:r>
              <a:rPr lang="en-GB" sz="1600" kern="0" dirty="0"/>
              <a:t>of 2024</a:t>
            </a:r>
          </a:p>
          <a:p>
            <a:pPr marL="422275" lvl="1" indent="0">
              <a:spcAft>
                <a:spcPts val="600"/>
              </a:spcAft>
              <a:buNone/>
            </a:pPr>
            <a:endParaRPr lang="en-GB" sz="1400" dirty="0"/>
          </a:p>
        </p:txBody>
      </p:sp>
    </p:spTree>
    <p:extLst>
      <p:ext uri="{BB962C8B-B14F-4D97-AF65-F5344CB8AC3E}">
        <p14:creationId xmlns:p14="http://schemas.microsoft.com/office/powerpoint/2010/main" val="2647521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9" grpId="0" animBg="1"/>
      <p:bldP spid="15" grpId="0" animBg="1"/>
      <p:bldP spid="16" grpId="0" animBg="1"/>
      <p:bldP spid="17" grpId="0" animBg="1"/>
      <p:bldP spid="1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2"/>
            </p:custDataLst>
            <p:extLst/>
          </p:nvPr>
        </p:nvGraphicFramePr>
        <p:xfrm>
          <a:off x="1595" y="1602"/>
          <a:ext cx="1587" cy="1587"/>
        </p:xfrm>
        <a:graphic>
          <a:graphicData uri="http://schemas.openxmlformats.org/presentationml/2006/ole">
            <mc:AlternateContent xmlns:mc="http://schemas.openxmlformats.org/markup-compatibility/2006">
              <mc:Choice xmlns:v="urn:schemas-microsoft-com:vml" Requires="v">
                <p:oleObj spid="_x0000_s322617" name="think-cell Slide" r:id="rId5" imgW="216" imgH="216" progId="TCLayout.ActiveDocument.1">
                  <p:embed/>
                </p:oleObj>
              </mc:Choice>
              <mc:Fallback>
                <p:oleObj name="think-cell Slide" r:id="rId5" imgW="216" imgH="216" progId="TCLayout.ActiveDocument.1">
                  <p:embed/>
                  <p:pic>
                    <p:nvPicPr>
                      <p:cNvPr id="6" name="Object 5" hidden="1"/>
                      <p:cNvPicPr/>
                      <p:nvPr/>
                    </p:nvPicPr>
                    <p:blipFill>
                      <a:blip r:embed="rId6"/>
                      <a:stretch>
                        <a:fillRect/>
                      </a:stretch>
                    </p:blipFill>
                    <p:spPr>
                      <a:xfrm>
                        <a:off x="1595" y="1602"/>
                        <a:ext cx="1587" cy="1587"/>
                      </a:xfrm>
                      <a:prstGeom prst="rect">
                        <a:avLst/>
                      </a:prstGeom>
                    </p:spPr>
                  </p:pic>
                </p:oleObj>
              </mc:Fallback>
            </mc:AlternateContent>
          </a:graphicData>
        </a:graphic>
      </p:graphicFrame>
      <p:sp>
        <p:nvSpPr>
          <p:cNvPr id="11" name="Rounded Rectangle 10"/>
          <p:cNvSpPr>
            <a:spLocks/>
          </p:cNvSpPr>
          <p:nvPr/>
        </p:nvSpPr>
        <p:spPr bwMode="auto">
          <a:xfrm>
            <a:off x="412750" y="989685"/>
            <a:ext cx="9096646" cy="5582569"/>
          </a:xfrm>
          <a:prstGeom prst="roundRect">
            <a:avLst>
              <a:gd name="adj" fmla="val 1307"/>
            </a:avLst>
          </a:prstGeom>
          <a:solidFill>
            <a:schemeClr val="bg2"/>
          </a:solidFill>
          <a:ln w="12700" cap="flat" cmpd="sng" algn="ctr">
            <a:solidFill>
              <a:srgbClr val="C4D4E5"/>
            </a:solidFill>
            <a:prstDash val="solid"/>
            <a:round/>
            <a:headEnd type="none" w="med" len="med"/>
            <a:tailEnd type="none" w="med" len="med"/>
          </a:ln>
          <a:effectLst>
            <a:outerShdw blurRad="50800" dist="25400" dir="8100000" algn="tr" rotWithShape="0">
              <a:srgbClr val="C4D4E5"/>
            </a:outerShdw>
          </a:effectLst>
          <a:extLst/>
        </p:spPr>
        <p:txBody>
          <a:bodyPr vert="horz" wrap="square" lIns="107287" tIns="53643" rIns="107287" bIns="53643" numCol="1" rtlCol="0" anchor="t" anchorCtr="0" compatLnSpc="1">
            <a:prstTxWarp prst="textNoShape">
              <a:avLst/>
            </a:prstTxWarp>
          </a:bodyPr>
          <a:lstStyle/>
          <a:p>
            <a:endParaRPr lang="nl-BE" dirty="0">
              <a:latin typeface="Segoe UI" panose="020B0502040204020203" pitchFamily="34" charset="0"/>
            </a:endParaRPr>
          </a:p>
        </p:txBody>
      </p:sp>
      <p:sp>
        <p:nvSpPr>
          <p:cNvPr id="44" name="Footer Placeholder 5"/>
          <p:cNvSpPr txBox="1">
            <a:spLocks/>
          </p:cNvSpPr>
          <p:nvPr/>
        </p:nvSpPr>
        <p:spPr>
          <a:xfrm>
            <a:off x="428499" y="6355125"/>
            <a:ext cx="8970998" cy="434248"/>
          </a:xfrm>
          <a:prstGeom prst="rect">
            <a:avLst/>
          </a:prstGeom>
        </p:spPr>
        <p:txBody>
          <a:bodyPr vert="horz" lIns="107287" tIns="53643" rIns="107287" bIns="53643" rtlCol="0" anchor="b"/>
          <a:lstStyle>
            <a:defPPr>
              <a:defRPr lang="nl-BE"/>
            </a:defPPr>
            <a:lvl1pPr>
              <a:defRPr sz="700" i="1">
                <a:solidFill>
                  <a:schemeClr val="tx1">
                    <a:tint val="75000"/>
                  </a:schemeClr>
                </a:solidFill>
              </a:defRPr>
            </a:lvl1pPr>
          </a:lstStyle>
          <a:p>
            <a:r>
              <a:rPr lang="nl-BE" dirty="0"/>
              <a:t>Source: </a:t>
            </a:r>
            <a:r>
              <a:rPr lang="en-US" dirty="0" err="1" smtClean="0"/>
              <a:t>SCK•CEN</a:t>
            </a:r>
            <a:r>
              <a:rPr lang="en-US" dirty="0" smtClean="0"/>
              <a:t> </a:t>
            </a:r>
            <a:r>
              <a:rPr lang="nl-BE" dirty="0" err="1"/>
              <a:t>MYRRHA</a:t>
            </a:r>
            <a:r>
              <a:rPr lang="nl-BE" dirty="0"/>
              <a:t> Project </a:t>
            </a:r>
            <a:r>
              <a:rPr lang="nl-BE" dirty="0" smtClean="0"/>
              <a:t>Team</a:t>
            </a:r>
            <a:endParaRPr lang="nl-BE" dirty="0"/>
          </a:p>
        </p:txBody>
      </p:sp>
      <p:sp>
        <p:nvSpPr>
          <p:cNvPr id="24" name="Title 1"/>
          <p:cNvSpPr txBox="1">
            <a:spLocks/>
          </p:cNvSpPr>
          <p:nvPr/>
        </p:nvSpPr>
        <p:spPr>
          <a:xfrm>
            <a:off x="495300" y="20622"/>
            <a:ext cx="8915400" cy="960107"/>
          </a:xfrm>
          <a:prstGeom prst="rect">
            <a:avLst/>
          </a:prstGeom>
        </p:spPr>
        <p:txBody>
          <a:bodyPr anchor="ctr"/>
          <a:lstStyle>
            <a:lvl1pPr algn="ctr">
              <a:spcBef>
                <a:spcPct val="0"/>
              </a:spcBef>
              <a:buNone/>
              <a:defRPr lang="nl-BE" sz="2400" b="1" kern="0">
                <a:solidFill>
                  <a:schemeClr val="accent1"/>
                </a:solidFill>
                <a:latin typeface="Segoe UI" pitchFamily="34" charset="0"/>
                <a:ea typeface="Segoe UI" pitchFamily="34" charset="0"/>
                <a:cs typeface="Segoe UI" pitchFamily="34" charset="0"/>
              </a:defRPr>
            </a:lvl1pPr>
          </a:lstStyle>
          <a:p>
            <a:r>
              <a:rPr lang="en-US" dirty="0" smtClean="0"/>
              <a:t>Phased implementation plan </a:t>
            </a:r>
            <a:r>
              <a:rPr lang="en-US" dirty="0" err="1"/>
              <a:t>MYRRHA</a:t>
            </a:r>
            <a:r>
              <a:rPr lang="en-US" dirty="0"/>
              <a:t> Project </a:t>
            </a:r>
            <a:r>
              <a:rPr lang="en-GB" dirty="0"/>
              <a:t>(</a:t>
            </a:r>
            <a:r>
              <a:rPr lang="en-US" dirty="0"/>
              <a:t>2016-2030)</a:t>
            </a:r>
            <a:endParaRPr lang="en-GB" dirty="0"/>
          </a:p>
        </p:txBody>
      </p:sp>
      <p:sp>
        <p:nvSpPr>
          <p:cNvPr id="8" name="Rectangle 7"/>
          <p:cNvSpPr/>
          <p:nvPr/>
        </p:nvSpPr>
        <p:spPr>
          <a:xfrm>
            <a:off x="638836" y="865853"/>
            <a:ext cx="3096000" cy="276999"/>
          </a:xfrm>
          <a:prstGeom prst="rect">
            <a:avLst/>
          </a:prstGeom>
          <a:solidFill>
            <a:srgbClr val="3E8FCD"/>
          </a:soli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r>
              <a:rPr lang="en-US" sz="1200" b="1" dirty="0">
                <a:solidFill>
                  <a:schemeClr val="bg2"/>
                </a:solidFill>
                <a:latin typeface="Segoe UI" panose="020B0502040204020203" pitchFamily="34" charset="0"/>
              </a:rPr>
              <a:t>&gt; </a:t>
            </a:r>
            <a:r>
              <a:rPr lang="en-US" sz="1200" b="1" dirty="0" smtClean="0">
                <a:solidFill>
                  <a:schemeClr val="bg2"/>
                </a:solidFill>
                <a:latin typeface="Segoe UI" panose="020B0502040204020203" pitchFamily="34" charset="0"/>
              </a:rPr>
              <a:t>Implementation High-Level overview</a:t>
            </a:r>
            <a:endParaRPr lang="en-GB" sz="1200" b="1" dirty="0">
              <a:solidFill>
                <a:schemeClr val="bg2"/>
              </a:solidFill>
              <a:latin typeface="Segoe UI" panose="020B0502040204020203" pitchFamily="34" charset="0"/>
            </a:endParaRPr>
          </a:p>
        </p:txBody>
      </p:sp>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0454" y="1196753"/>
            <a:ext cx="8114994" cy="5147867"/>
          </a:xfrm>
          <a:prstGeom prst="rect">
            <a:avLst/>
          </a:prstGeom>
        </p:spPr>
      </p:pic>
      <p:cxnSp>
        <p:nvCxnSpPr>
          <p:cNvPr id="10" name="Straight Connector 9"/>
          <p:cNvCxnSpPr/>
          <p:nvPr/>
        </p:nvCxnSpPr>
        <p:spPr>
          <a:xfrm>
            <a:off x="3148547" y="1734336"/>
            <a:ext cx="0" cy="4752528"/>
          </a:xfrm>
          <a:prstGeom prst="line">
            <a:avLst/>
          </a:prstGeom>
          <a:ln w="15875">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737919" y="1724811"/>
            <a:ext cx="0" cy="4752528"/>
          </a:xfrm>
          <a:prstGeom prst="line">
            <a:avLst/>
          </a:prstGeom>
          <a:ln w="15875">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683839" y="1734336"/>
            <a:ext cx="0" cy="4752528"/>
          </a:xfrm>
          <a:prstGeom prst="line">
            <a:avLst/>
          </a:prstGeom>
          <a:ln w="15875">
            <a:prstDash val="dash"/>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367283" y="6293125"/>
            <a:ext cx="2160240" cy="338544"/>
          </a:xfrm>
          <a:prstGeom prst="rect">
            <a:avLst/>
          </a:prstGeom>
          <a:noFill/>
        </p:spPr>
        <p:txBody>
          <a:bodyPr wrap="square" lIns="91429" tIns="45715" rIns="91429" bIns="45715" rtlCol="0">
            <a:spAutoFit/>
          </a:bodyPr>
          <a:lstStyle/>
          <a:p>
            <a:pPr algn="ctr"/>
            <a:r>
              <a:rPr lang="en-US" sz="1600" b="1" dirty="0">
                <a:solidFill>
                  <a:srgbClr val="3E8FCD"/>
                </a:solidFill>
              </a:rPr>
              <a:t>Phase 1: ‘16-’24</a:t>
            </a:r>
            <a:endParaRPr lang="nl-BE" sz="1600" b="1" dirty="0">
              <a:solidFill>
                <a:srgbClr val="3E8FCD"/>
              </a:solidFill>
            </a:endParaRPr>
          </a:p>
        </p:txBody>
      </p:sp>
      <p:sp>
        <p:nvSpPr>
          <p:cNvPr id="16" name="TextBox 15"/>
          <p:cNvSpPr txBox="1"/>
          <p:nvPr/>
        </p:nvSpPr>
        <p:spPr>
          <a:xfrm>
            <a:off x="5667473" y="6293126"/>
            <a:ext cx="2083680" cy="338544"/>
          </a:xfrm>
          <a:prstGeom prst="rect">
            <a:avLst/>
          </a:prstGeom>
          <a:noFill/>
        </p:spPr>
        <p:txBody>
          <a:bodyPr wrap="square" lIns="91429" tIns="45715" rIns="91429" bIns="45715" rtlCol="0">
            <a:spAutoFit/>
          </a:bodyPr>
          <a:lstStyle/>
          <a:p>
            <a:pPr algn="ctr"/>
            <a:r>
              <a:rPr lang="en-US" sz="1600" b="1" dirty="0">
                <a:solidFill>
                  <a:srgbClr val="3E8FCD"/>
                </a:solidFill>
              </a:rPr>
              <a:t>Phase </a:t>
            </a:r>
            <a:r>
              <a:rPr lang="en-US" sz="1600" b="1" dirty="0" smtClean="0">
                <a:solidFill>
                  <a:srgbClr val="3E8FCD"/>
                </a:solidFill>
              </a:rPr>
              <a:t>2&amp;3: </a:t>
            </a:r>
            <a:r>
              <a:rPr lang="en-US" sz="1600" b="1" dirty="0">
                <a:solidFill>
                  <a:srgbClr val="3E8FCD"/>
                </a:solidFill>
              </a:rPr>
              <a:t>‘25-’30</a:t>
            </a:r>
            <a:endParaRPr lang="nl-BE" sz="1600" b="1" dirty="0">
              <a:solidFill>
                <a:srgbClr val="3E8FCD"/>
              </a:solidFill>
            </a:endParaRPr>
          </a:p>
        </p:txBody>
      </p:sp>
      <p:sp>
        <p:nvSpPr>
          <p:cNvPr id="17" name="Down Arrow 16"/>
          <p:cNvSpPr/>
          <p:nvPr/>
        </p:nvSpPr>
        <p:spPr bwMode="auto">
          <a:xfrm rot="10800000">
            <a:off x="5448959" y="2060863"/>
            <a:ext cx="577918" cy="1986183"/>
          </a:xfrm>
          <a:prstGeom prst="downArrow">
            <a:avLst/>
          </a:prstGeom>
          <a:ln>
            <a:noFill/>
            <a:headEnd type="none" w="med" len="med"/>
            <a:tailEnd type="none" w="med" len="med"/>
          </a:ln>
          <a:extLst/>
        </p:spPr>
        <p:style>
          <a:lnRef idx="2">
            <a:schemeClr val="dk1"/>
          </a:lnRef>
          <a:fillRef idx="1">
            <a:schemeClr val="lt1"/>
          </a:fillRef>
          <a:effectRef idx="0">
            <a:schemeClr val="dk1"/>
          </a:effectRef>
          <a:fontRef idx="minor">
            <a:schemeClr val="dk1"/>
          </a:fontRef>
        </p:style>
        <p:txBody>
          <a:bodyPr vert="vert270" wrap="square" lIns="107287" tIns="53643" rIns="107287" bIns="53643" numCol="1" rtlCol="0" anchor="ctr" anchorCtr="0" compatLnSpc="1">
            <a:prstTxWarp prst="textNoShape">
              <a:avLst/>
            </a:prstTxWarp>
            <a:noAutofit/>
          </a:bodyPr>
          <a:lstStyle/>
          <a:p>
            <a:pPr algn="ctr" eaLnBrk="0" fontAlgn="base" hangingPunct="0">
              <a:spcBef>
                <a:spcPct val="0"/>
              </a:spcBef>
              <a:spcAft>
                <a:spcPct val="0"/>
              </a:spcAft>
            </a:pPr>
            <a:r>
              <a:rPr lang="en-GB" sz="1100" b="1" dirty="0">
                <a:solidFill>
                  <a:srgbClr val="FF0000"/>
                </a:solidFill>
                <a:latin typeface="Calibri" panose="020F0502020204030204" pitchFamily="34" charset="0"/>
              </a:rPr>
              <a:t>1</a:t>
            </a:r>
            <a:r>
              <a:rPr lang="en-GB" sz="1100" b="1" baseline="30000" dirty="0">
                <a:solidFill>
                  <a:srgbClr val="FF0000"/>
                </a:solidFill>
                <a:latin typeface="Calibri" panose="020F0502020204030204" pitchFamily="34" charset="0"/>
              </a:rPr>
              <a:t>st</a:t>
            </a:r>
            <a:r>
              <a:rPr lang="en-GB" sz="1100" b="1" dirty="0">
                <a:solidFill>
                  <a:srgbClr val="FF0000"/>
                </a:solidFill>
                <a:latin typeface="Calibri" panose="020F0502020204030204" pitchFamily="34" charset="0"/>
              </a:rPr>
              <a:t> Facility at </a:t>
            </a:r>
            <a:r>
              <a:rPr lang="en-GB" sz="1100" b="1" dirty="0" err="1">
                <a:solidFill>
                  <a:srgbClr val="FF0000"/>
                </a:solidFill>
                <a:latin typeface="Calibri" panose="020F0502020204030204" pitchFamily="34" charset="0"/>
              </a:rPr>
              <a:t>Mol</a:t>
            </a:r>
            <a:r>
              <a:rPr lang="en-GB" sz="1100" b="1" dirty="0">
                <a:solidFill>
                  <a:srgbClr val="FF0000"/>
                </a:solidFill>
                <a:latin typeface="Calibri" panose="020F0502020204030204" pitchFamily="34" charset="0"/>
              </a:rPr>
              <a:t> in 2024</a:t>
            </a:r>
          </a:p>
        </p:txBody>
      </p:sp>
    </p:spTree>
    <p:extLst>
      <p:ext uri="{BB962C8B-B14F-4D97-AF65-F5344CB8AC3E}">
        <p14:creationId xmlns:p14="http://schemas.microsoft.com/office/powerpoint/2010/main" val="266388251"/>
      </p:ext>
    </p:extLst>
  </p:cSld>
  <p:clrMapOvr>
    <a:masterClrMapping/>
  </p:clrMapOvr>
  <p:transition spd="slow">
    <p:push dir="u"/>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extLst>
              <p:ext uri="{D42A27DB-BD31-4B8C-83A1-F6EECF244321}">
                <p14:modId xmlns:p14="http://schemas.microsoft.com/office/powerpoint/2010/main" val="3022510457"/>
              </p:ext>
            </p:extLst>
          </p:nvPr>
        </p:nvGraphicFramePr>
        <p:xfrm>
          <a:off x="1595" y="1602"/>
          <a:ext cx="1587" cy="1587"/>
        </p:xfrm>
        <a:graphic>
          <a:graphicData uri="http://schemas.openxmlformats.org/presentationml/2006/ole">
            <mc:AlternateContent xmlns:mc="http://schemas.openxmlformats.org/markup-compatibility/2006">
              <mc:Choice xmlns:v="urn:schemas-microsoft-com:vml" Requires="v">
                <p:oleObj spid="_x0000_s314467" name="think-cell Slide" r:id="rId4" imgW="216" imgH="216" progId="TCLayout.ActiveDocument.1">
                  <p:embed/>
                </p:oleObj>
              </mc:Choice>
              <mc:Fallback>
                <p:oleObj name="think-cell Slide" r:id="rId4" imgW="216" imgH="216" progId="TCLayout.ActiveDocument.1">
                  <p:embed/>
                  <p:pic>
                    <p:nvPicPr>
                      <p:cNvPr id="0" name=""/>
                      <p:cNvPicPr/>
                      <p:nvPr/>
                    </p:nvPicPr>
                    <p:blipFill>
                      <a:blip r:embed="rId5"/>
                      <a:stretch>
                        <a:fillRect/>
                      </a:stretch>
                    </p:blipFill>
                    <p:spPr>
                      <a:xfrm>
                        <a:off x="1595" y="1602"/>
                        <a:ext cx="1587" cy="1587"/>
                      </a:xfrm>
                      <a:prstGeom prst="rect">
                        <a:avLst/>
                      </a:prstGeom>
                    </p:spPr>
                  </p:pic>
                </p:oleObj>
              </mc:Fallback>
            </mc:AlternateContent>
          </a:graphicData>
        </a:graphic>
      </p:graphicFrame>
      <p:sp>
        <p:nvSpPr>
          <p:cNvPr id="63" name="Rounded Rectangle 62"/>
          <p:cNvSpPr>
            <a:spLocks/>
          </p:cNvSpPr>
          <p:nvPr/>
        </p:nvSpPr>
        <p:spPr bwMode="auto">
          <a:xfrm>
            <a:off x="428498" y="908720"/>
            <a:ext cx="9133014" cy="5446405"/>
          </a:xfrm>
          <a:prstGeom prst="roundRect">
            <a:avLst>
              <a:gd name="adj" fmla="val 1307"/>
            </a:avLst>
          </a:prstGeom>
          <a:solidFill>
            <a:schemeClr val="bg2"/>
          </a:solidFill>
          <a:ln w="12700" cap="flat" cmpd="sng" algn="ctr">
            <a:solidFill>
              <a:srgbClr val="C4D4E5"/>
            </a:solidFill>
            <a:prstDash val="solid"/>
            <a:round/>
            <a:headEnd type="none" w="med" len="med"/>
            <a:tailEnd type="none" w="med" len="med"/>
          </a:ln>
          <a:effectLst>
            <a:outerShdw blurRad="50800" dist="25400" dir="8100000" algn="tr" rotWithShape="0">
              <a:srgbClr val="C4D4E5"/>
            </a:outerShdw>
          </a:effectLst>
          <a:extLst/>
        </p:spPr>
        <p:txBody>
          <a:bodyPr vert="horz" wrap="square" lIns="107287" tIns="53643" rIns="107287" bIns="53643" numCol="1" rtlCol="0" anchor="t" anchorCtr="0" compatLnSpc="1">
            <a:prstTxWarp prst="textNoShape">
              <a:avLst/>
            </a:prstTxWarp>
          </a:bodyPr>
          <a:lstStyle/>
          <a:p>
            <a:endParaRPr lang="nl-BE" dirty="0">
              <a:latin typeface="Segoe UI" panose="020B0502040204020203" pitchFamily="34" charset="0"/>
            </a:endParaRPr>
          </a:p>
        </p:txBody>
      </p:sp>
      <p:grpSp>
        <p:nvGrpSpPr>
          <p:cNvPr id="60" name="Group 59"/>
          <p:cNvGrpSpPr/>
          <p:nvPr/>
        </p:nvGrpSpPr>
        <p:grpSpPr>
          <a:xfrm>
            <a:off x="495300" y="980728"/>
            <a:ext cx="8994204" cy="5328592"/>
            <a:chOff x="163772" y="1446663"/>
            <a:chExt cx="8709587" cy="5362785"/>
          </a:xfrm>
        </p:grpSpPr>
        <p:sp>
          <p:nvSpPr>
            <p:cNvPr id="5" name="Rounded Rectangle 4"/>
            <p:cNvSpPr/>
            <p:nvPr/>
          </p:nvSpPr>
          <p:spPr bwMode="auto">
            <a:xfrm>
              <a:off x="4271749" y="1446663"/>
              <a:ext cx="2142698" cy="4940489"/>
            </a:xfrm>
            <a:prstGeom prst="roundRect">
              <a:avLst/>
            </a:prstGeom>
            <a:solidFill>
              <a:srgbClr val="FFFF00">
                <a:alpha val="5000"/>
              </a:srgbClr>
            </a:solidFill>
            <a:ln w="28575" cap="flat" cmpd="sng" algn="ctr">
              <a:solidFill>
                <a:srgbClr val="FFC000"/>
              </a:solidFill>
              <a:prstDash val="solid"/>
              <a:round/>
              <a:headEnd type="none" w="med" len="med"/>
              <a:tailEnd type="none" w="med" len="med"/>
            </a:ln>
            <a:effectLst/>
            <a:scene3d>
              <a:camera prst="orthographicFront">
                <a:rot lat="0" lon="10800000" rev="0"/>
              </a:camera>
              <a:lightRig rig="threePt" dir="t"/>
            </a:scene3d>
          </p:spPr>
          <p:txBody>
            <a:bodyPr/>
            <a:lstStyle/>
            <a:p>
              <a:pPr eaLnBrk="0" hangingPunct="0">
                <a:defRPr/>
              </a:pPr>
              <a:endParaRPr lang="en-US" sz="2275">
                <a:latin typeface="Arial" charset="0"/>
              </a:endParaRPr>
            </a:p>
          </p:txBody>
        </p:sp>
        <p:sp>
          <p:nvSpPr>
            <p:cNvPr id="6" name="Rounded Rectangle 5"/>
            <p:cNvSpPr/>
            <p:nvPr/>
          </p:nvSpPr>
          <p:spPr bwMode="auto">
            <a:xfrm>
              <a:off x="1978925" y="1482272"/>
              <a:ext cx="2131318" cy="4940489"/>
            </a:xfrm>
            <a:prstGeom prst="roundRect">
              <a:avLst/>
            </a:prstGeom>
            <a:solidFill>
              <a:srgbClr val="FFFF00">
                <a:alpha val="5000"/>
              </a:srgbClr>
            </a:solidFill>
            <a:ln w="28575" cap="flat" cmpd="sng" algn="ctr">
              <a:solidFill>
                <a:srgbClr val="FFC000"/>
              </a:solidFill>
              <a:prstDash val="solid"/>
              <a:round/>
              <a:headEnd type="none" w="med" len="med"/>
              <a:tailEnd type="none" w="med" len="med"/>
            </a:ln>
            <a:effectLst/>
            <a:scene3d>
              <a:camera prst="orthographicFront">
                <a:rot lat="0" lon="10800000" rev="0"/>
              </a:camera>
              <a:lightRig rig="threePt" dir="t"/>
            </a:scene3d>
          </p:spPr>
          <p:txBody>
            <a:bodyPr/>
            <a:lstStyle/>
            <a:p>
              <a:pPr eaLnBrk="0" hangingPunct="0">
                <a:defRPr/>
              </a:pPr>
              <a:endParaRPr lang="en-US" sz="2275">
                <a:latin typeface="Arial" charset="0"/>
              </a:endParaRPr>
            </a:p>
          </p:txBody>
        </p:sp>
        <p:sp>
          <p:nvSpPr>
            <p:cNvPr id="7" name="Rounded Rectangle 6"/>
            <p:cNvSpPr/>
            <p:nvPr/>
          </p:nvSpPr>
          <p:spPr bwMode="auto">
            <a:xfrm>
              <a:off x="163772" y="1493647"/>
              <a:ext cx="1719619" cy="5315801"/>
            </a:xfrm>
            <a:prstGeom prst="roundRect">
              <a:avLst/>
            </a:prstGeom>
            <a:solidFill>
              <a:srgbClr val="FFFF00">
                <a:alpha val="5000"/>
              </a:srgbClr>
            </a:solidFill>
            <a:ln w="28575" cap="flat" cmpd="sng" algn="ctr">
              <a:solidFill>
                <a:srgbClr val="FFC000"/>
              </a:solidFill>
              <a:prstDash val="solid"/>
              <a:round/>
              <a:headEnd type="none" w="med" len="med"/>
              <a:tailEnd type="none" w="med" len="med"/>
            </a:ln>
            <a:effectLst/>
            <a:scene3d>
              <a:camera prst="orthographicFront">
                <a:rot lat="0" lon="10800000" rev="0"/>
              </a:camera>
              <a:lightRig rig="threePt" dir="t"/>
            </a:scene3d>
          </p:spPr>
          <p:txBody>
            <a:bodyPr/>
            <a:lstStyle/>
            <a:p>
              <a:pPr eaLnBrk="0" hangingPunct="0">
                <a:defRPr/>
              </a:pPr>
              <a:endParaRPr lang="en-US" sz="2275">
                <a:latin typeface="Arial" charset="0"/>
              </a:endParaRPr>
            </a:p>
          </p:txBody>
        </p:sp>
        <p:sp>
          <p:nvSpPr>
            <p:cNvPr id="8" name="Rounded Rectangle 7"/>
            <p:cNvSpPr/>
            <p:nvPr/>
          </p:nvSpPr>
          <p:spPr bwMode="auto">
            <a:xfrm>
              <a:off x="6635126" y="1448935"/>
              <a:ext cx="2238233" cy="4940489"/>
            </a:xfrm>
            <a:prstGeom prst="roundRect">
              <a:avLst/>
            </a:prstGeom>
            <a:solidFill>
              <a:srgbClr val="FFFF00">
                <a:alpha val="5000"/>
              </a:srgbClr>
            </a:solidFill>
            <a:ln w="28575" cap="flat" cmpd="sng" algn="ctr">
              <a:solidFill>
                <a:srgbClr val="FFC000"/>
              </a:solidFill>
              <a:prstDash val="solid"/>
              <a:round/>
              <a:headEnd type="none" w="med" len="med"/>
              <a:tailEnd type="none" w="med" len="med"/>
            </a:ln>
            <a:effectLst/>
            <a:scene3d>
              <a:camera prst="orthographicFront">
                <a:rot lat="0" lon="10800000" rev="0"/>
              </a:camera>
              <a:lightRig rig="threePt" dir="t"/>
            </a:scene3d>
          </p:spPr>
          <p:txBody>
            <a:bodyPr/>
            <a:lstStyle/>
            <a:p>
              <a:pPr eaLnBrk="0" hangingPunct="0">
                <a:defRPr/>
              </a:pPr>
              <a:endParaRPr lang="en-US" sz="2275">
                <a:latin typeface="Arial" charset="0"/>
              </a:endParaRPr>
            </a:p>
          </p:txBody>
        </p:sp>
        <p:pic>
          <p:nvPicPr>
            <p:cNvPr id="9" name="Picture 5"/>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568950" y="5718175"/>
              <a:ext cx="6350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551363" y="3495675"/>
              <a:ext cx="660400" cy="19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427288" y="2246940"/>
              <a:ext cx="114935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5441950" y="1498600"/>
              <a:ext cx="393700"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6818313" y="1617663"/>
              <a:ext cx="625475" cy="54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7"/>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6770688" y="6145213"/>
              <a:ext cx="2016125" cy="13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6821488" y="2941638"/>
              <a:ext cx="115887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9"/>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8072438" y="3074988"/>
              <a:ext cx="4429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0"/>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7046913" y="3675063"/>
              <a:ext cx="7985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1"/>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8094663" y="3592513"/>
              <a:ext cx="473075"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2"/>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8275638" y="1635125"/>
              <a:ext cx="509587"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4"/>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6919913" y="4183063"/>
              <a:ext cx="1757362"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2" descr="477301611@02092010-0E7A"/>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2676525" y="3221037"/>
              <a:ext cx="665163"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5600700" y="3776663"/>
              <a:ext cx="447675"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6"/>
            <p:cNvPicPr>
              <a:picLocks noChangeAspect="1" noChangeArrowheads="1"/>
            </p:cNvPicPr>
            <p:nvPr/>
          </p:nvPicPr>
          <p:blipFill>
            <a:blip r:embed="rId20" cstate="email">
              <a:extLst>
                <a:ext uri="{28A0092B-C50C-407E-A947-70E740481C1C}">
                  <a14:useLocalDpi xmlns:a14="http://schemas.microsoft.com/office/drawing/2010/main"/>
                </a:ext>
              </a:extLst>
            </a:blip>
            <a:srcRect/>
            <a:stretch>
              <a:fillRect/>
            </a:stretch>
          </p:blipFill>
          <p:spPr bwMode="auto">
            <a:xfrm>
              <a:off x="2347913" y="3817937"/>
              <a:ext cx="124777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8"/>
            <p:cNvPicPr>
              <a:picLocks noChangeAspect="1" noChangeArrowheads="1"/>
            </p:cNvPicPr>
            <p:nvPr/>
          </p:nvPicPr>
          <p:blipFill>
            <a:blip r:embed="rId21" cstate="email">
              <a:extLst>
                <a:ext uri="{28A0092B-C50C-407E-A947-70E740481C1C}">
                  <a14:useLocalDpi xmlns:a14="http://schemas.microsoft.com/office/drawing/2010/main"/>
                </a:ext>
              </a:extLst>
            </a:blip>
            <a:srcRect/>
            <a:stretch>
              <a:fillRect/>
            </a:stretch>
          </p:blipFill>
          <p:spPr bwMode="auto">
            <a:xfrm>
              <a:off x="4378325" y="1606550"/>
              <a:ext cx="747713"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
            <p:cNvPicPr>
              <a:picLocks noChangeAspect="1"/>
            </p:cNvPicPr>
            <p:nvPr/>
          </p:nvPicPr>
          <p:blipFill>
            <a:blip r:embed="rId22" cstate="email">
              <a:extLst>
                <a:ext uri="{28A0092B-C50C-407E-A947-70E740481C1C}">
                  <a14:useLocalDpi xmlns:a14="http://schemas.microsoft.com/office/drawing/2010/main"/>
                </a:ext>
              </a:extLst>
            </a:blip>
            <a:srcRect/>
            <a:stretch>
              <a:fillRect/>
            </a:stretch>
          </p:blipFill>
          <p:spPr bwMode="auto">
            <a:xfrm>
              <a:off x="2335213" y="4470400"/>
              <a:ext cx="1341437"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0"/>
            <p:cNvPicPr>
              <a:picLocks noChangeAspect="1" noChangeArrowheads="1"/>
            </p:cNvPicPr>
            <p:nvPr/>
          </p:nvPicPr>
          <p:blipFill>
            <a:blip r:embed="rId23" cstate="email">
              <a:extLst>
                <a:ext uri="{28A0092B-C50C-407E-A947-70E740481C1C}">
                  <a14:useLocalDpi xmlns:a14="http://schemas.microsoft.com/office/drawing/2010/main"/>
                </a:ext>
              </a:extLst>
            </a:blip>
            <a:srcRect/>
            <a:stretch>
              <a:fillRect/>
            </a:stretch>
          </p:blipFill>
          <p:spPr bwMode="auto">
            <a:xfrm>
              <a:off x="2474913" y="4845050"/>
              <a:ext cx="1054100"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6" descr="http://www.renabi.fr/logo_cea.gif"/>
            <p:cNvPicPr>
              <a:picLocks noChangeAspect="1" noChangeArrowheads="1"/>
            </p:cNvPicPr>
            <p:nvPr/>
          </p:nvPicPr>
          <p:blipFill>
            <a:blip r:embed="rId24" cstate="email">
              <a:extLst>
                <a:ext uri="{28A0092B-C50C-407E-A947-70E740481C1C}">
                  <a14:useLocalDpi xmlns:a14="http://schemas.microsoft.com/office/drawing/2010/main"/>
                </a:ext>
              </a:extLst>
            </a:blip>
            <a:srcRect/>
            <a:stretch>
              <a:fillRect/>
            </a:stretch>
          </p:blipFill>
          <p:spPr bwMode="auto">
            <a:xfrm>
              <a:off x="5565775" y="2800350"/>
              <a:ext cx="450850"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8" descr="Centro de Investigaciones Energéticas, Medioambientales y Tecnológicas">
              <a:hlinkClick r:id="rId25"/>
            </p:cNvPr>
            <p:cNvPicPr>
              <a:picLocks noChangeAspect="1" noChangeArrowheads="1"/>
            </p:cNvPicPr>
            <p:nvPr/>
          </p:nvPicPr>
          <p:blipFill>
            <a:blip r:embed="rId26" cstate="email">
              <a:extLst>
                <a:ext uri="{28A0092B-C50C-407E-A947-70E740481C1C}">
                  <a14:useLocalDpi xmlns:a14="http://schemas.microsoft.com/office/drawing/2010/main"/>
                </a:ext>
              </a:extLst>
            </a:blip>
            <a:srcRect/>
            <a:stretch>
              <a:fillRect/>
            </a:stretch>
          </p:blipFill>
          <p:spPr bwMode="auto">
            <a:xfrm>
              <a:off x="4546600" y="4946650"/>
              <a:ext cx="1595438" cy="29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0" descr="Paul Scherrer Institut"/>
            <p:cNvPicPr>
              <a:picLocks noChangeAspect="1" noChangeArrowheads="1"/>
            </p:cNvPicPr>
            <p:nvPr/>
          </p:nvPicPr>
          <p:blipFill>
            <a:blip r:embed="rId27" cstate="email">
              <a:extLst>
                <a:ext uri="{28A0092B-C50C-407E-A947-70E740481C1C}">
                  <a14:useLocalDpi xmlns:a14="http://schemas.microsoft.com/office/drawing/2010/main"/>
                </a:ext>
              </a:extLst>
            </a:blip>
            <a:srcRect/>
            <a:stretch>
              <a:fillRect/>
            </a:stretch>
          </p:blipFill>
          <p:spPr bwMode="auto">
            <a:xfrm>
              <a:off x="4530725" y="3952875"/>
              <a:ext cx="9413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7"/>
            <p:cNvPicPr>
              <a:picLocks noChangeAspect="1" noChangeArrowheads="1"/>
            </p:cNvPicPr>
            <p:nvPr/>
          </p:nvPicPr>
          <p:blipFill>
            <a:blip r:embed="rId28" cstate="email">
              <a:extLst>
                <a:ext uri="{28A0092B-C50C-407E-A947-70E740481C1C}">
                  <a14:useLocalDpi xmlns:a14="http://schemas.microsoft.com/office/drawing/2010/main"/>
                </a:ext>
              </a:extLst>
            </a:blip>
            <a:srcRect/>
            <a:stretch>
              <a:fillRect/>
            </a:stretch>
          </p:blipFill>
          <p:spPr bwMode="auto">
            <a:xfrm>
              <a:off x="4513263" y="5735638"/>
              <a:ext cx="768350"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
            <p:cNvPicPr>
              <a:picLocks noChangeAspect="1" noChangeArrowheads="1"/>
            </p:cNvPicPr>
            <p:nvPr/>
          </p:nvPicPr>
          <p:blipFill>
            <a:blip r:embed="rId29" cstate="email">
              <a:extLst>
                <a:ext uri="{28A0092B-C50C-407E-A947-70E740481C1C}">
                  <a14:useLocalDpi xmlns:a14="http://schemas.microsoft.com/office/drawing/2010/main"/>
                </a:ext>
              </a:extLst>
            </a:blip>
            <a:srcRect/>
            <a:stretch>
              <a:fillRect/>
            </a:stretch>
          </p:blipFill>
          <p:spPr bwMode="auto">
            <a:xfrm>
              <a:off x="4686300" y="4421188"/>
              <a:ext cx="635000"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9"/>
            <p:cNvPicPr>
              <a:picLocks noChangeAspect="1" noChangeArrowheads="1"/>
            </p:cNvPicPr>
            <p:nvPr/>
          </p:nvPicPr>
          <p:blipFill>
            <a:blip r:embed="rId30" cstate="email">
              <a:extLst>
                <a:ext uri="{28A0092B-C50C-407E-A947-70E740481C1C}">
                  <a14:useLocalDpi xmlns:a14="http://schemas.microsoft.com/office/drawing/2010/main"/>
                </a:ext>
              </a:extLst>
            </a:blip>
            <a:srcRect/>
            <a:stretch>
              <a:fillRect/>
            </a:stretch>
          </p:blipFill>
          <p:spPr bwMode="auto">
            <a:xfrm>
              <a:off x="5456238" y="2193925"/>
              <a:ext cx="47942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0"/>
            <p:cNvPicPr>
              <a:picLocks noChangeAspect="1" noChangeArrowheads="1"/>
            </p:cNvPicPr>
            <p:nvPr/>
          </p:nvPicPr>
          <p:blipFill>
            <a:blip r:embed="rId31" cstate="email">
              <a:extLst>
                <a:ext uri="{28A0092B-C50C-407E-A947-70E740481C1C}">
                  <a14:useLocalDpi xmlns:a14="http://schemas.microsoft.com/office/drawing/2010/main"/>
                </a:ext>
              </a:extLst>
            </a:blip>
            <a:srcRect/>
            <a:stretch>
              <a:fillRect/>
            </a:stretch>
          </p:blipFill>
          <p:spPr bwMode="auto">
            <a:xfrm>
              <a:off x="5554663" y="4505325"/>
              <a:ext cx="509587"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1"/>
            <p:cNvPicPr>
              <a:picLocks noChangeAspect="1" noChangeArrowheads="1"/>
            </p:cNvPicPr>
            <p:nvPr/>
          </p:nvPicPr>
          <p:blipFill>
            <a:blip r:embed="rId32" cstate="email">
              <a:extLst>
                <a:ext uri="{28A0092B-C50C-407E-A947-70E740481C1C}">
                  <a14:useLocalDpi xmlns:a14="http://schemas.microsoft.com/office/drawing/2010/main"/>
                </a:ext>
              </a:extLst>
            </a:blip>
            <a:srcRect/>
            <a:stretch>
              <a:fillRect/>
            </a:stretch>
          </p:blipFill>
          <p:spPr bwMode="auto">
            <a:xfrm>
              <a:off x="5583238" y="3273425"/>
              <a:ext cx="503237"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6"/>
            <p:cNvPicPr>
              <a:picLocks noChangeAspect="1" noChangeArrowheads="1"/>
            </p:cNvPicPr>
            <p:nvPr/>
          </p:nvPicPr>
          <p:blipFill>
            <a:blip r:embed="rId33" cstate="email">
              <a:extLst>
                <a:ext uri="{28A0092B-C50C-407E-A947-70E740481C1C}">
                  <a14:useLocalDpi xmlns:a14="http://schemas.microsoft.com/office/drawing/2010/main"/>
                </a:ext>
              </a:extLst>
            </a:blip>
            <a:srcRect/>
            <a:stretch>
              <a:fillRect/>
            </a:stretch>
          </p:blipFill>
          <p:spPr bwMode="auto">
            <a:xfrm>
              <a:off x="5192713" y="5621338"/>
              <a:ext cx="337502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7"/>
            <p:cNvPicPr>
              <a:picLocks noChangeAspect="1" noChangeArrowheads="1"/>
            </p:cNvPicPr>
            <p:nvPr/>
          </p:nvPicPr>
          <p:blipFill>
            <a:blip r:embed="rId34" cstate="email">
              <a:extLst>
                <a:ext uri="{28A0092B-C50C-407E-A947-70E740481C1C}">
                  <a14:useLocalDpi xmlns:a14="http://schemas.microsoft.com/office/drawing/2010/main"/>
                </a:ext>
              </a:extLst>
            </a:blip>
            <a:srcRect/>
            <a:stretch>
              <a:fillRect/>
            </a:stretch>
          </p:blipFill>
          <p:spPr bwMode="auto">
            <a:xfrm>
              <a:off x="6978650" y="5202238"/>
              <a:ext cx="673100"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8"/>
            <p:cNvPicPr>
              <a:picLocks noChangeAspect="1" noChangeArrowheads="1"/>
            </p:cNvPicPr>
            <p:nvPr/>
          </p:nvPicPr>
          <p:blipFill>
            <a:blip r:embed="rId35" cstate="email">
              <a:extLst>
                <a:ext uri="{28A0092B-C50C-407E-A947-70E740481C1C}">
                  <a14:useLocalDpi xmlns:a14="http://schemas.microsoft.com/office/drawing/2010/main"/>
                </a:ext>
              </a:extLst>
            </a:blip>
            <a:srcRect/>
            <a:stretch>
              <a:fillRect/>
            </a:stretch>
          </p:blipFill>
          <p:spPr bwMode="auto">
            <a:xfrm>
              <a:off x="6791325" y="5592763"/>
              <a:ext cx="1001713"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9"/>
            <p:cNvPicPr>
              <a:picLocks noChangeAspect="1" noChangeArrowheads="1"/>
            </p:cNvPicPr>
            <p:nvPr/>
          </p:nvPicPr>
          <p:blipFill>
            <a:blip r:embed="rId36" cstate="email">
              <a:extLst>
                <a:ext uri="{28A0092B-C50C-407E-A947-70E740481C1C}">
                  <a14:useLocalDpi xmlns:a14="http://schemas.microsoft.com/office/drawing/2010/main"/>
                </a:ext>
              </a:extLst>
            </a:blip>
            <a:srcRect/>
            <a:stretch>
              <a:fillRect/>
            </a:stretch>
          </p:blipFill>
          <p:spPr bwMode="auto">
            <a:xfrm>
              <a:off x="7567613" y="1633538"/>
              <a:ext cx="49212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10"/>
            <p:cNvPicPr>
              <a:picLocks noChangeAspect="1" noChangeArrowheads="1"/>
            </p:cNvPicPr>
            <p:nvPr/>
          </p:nvPicPr>
          <p:blipFill>
            <a:blip r:embed="rId37" cstate="email">
              <a:extLst>
                <a:ext uri="{28A0092B-C50C-407E-A947-70E740481C1C}">
                  <a14:useLocalDpi xmlns:a14="http://schemas.microsoft.com/office/drawing/2010/main"/>
                </a:ext>
              </a:extLst>
            </a:blip>
            <a:srcRect/>
            <a:stretch>
              <a:fillRect/>
            </a:stretch>
          </p:blipFill>
          <p:spPr bwMode="auto">
            <a:xfrm>
              <a:off x="7048500" y="4530725"/>
              <a:ext cx="577850"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11"/>
            <p:cNvPicPr>
              <a:picLocks noChangeAspect="1" noChangeArrowheads="1"/>
            </p:cNvPicPr>
            <p:nvPr/>
          </p:nvPicPr>
          <p:blipFill>
            <a:blip r:embed="rId38" cstate="email">
              <a:extLst>
                <a:ext uri="{28A0092B-C50C-407E-A947-70E740481C1C}">
                  <a14:useLocalDpi xmlns:a14="http://schemas.microsoft.com/office/drawing/2010/main"/>
                </a:ext>
              </a:extLst>
            </a:blip>
            <a:srcRect/>
            <a:stretch>
              <a:fillRect/>
            </a:stretch>
          </p:blipFill>
          <p:spPr bwMode="auto">
            <a:xfrm>
              <a:off x="7900988" y="4478338"/>
              <a:ext cx="550862"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11"/>
            <p:cNvPicPr>
              <a:picLocks noChangeAspect="1" noChangeArrowheads="1"/>
            </p:cNvPicPr>
            <p:nvPr/>
          </p:nvPicPr>
          <p:blipFill>
            <a:blip r:embed="rId39" cstate="email">
              <a:extLst>
                <a:ext uri="{28A0092B-C50C-407E-A947-70E740481C1C}">
                  <a14:useLocalDpi xmlns:a14="http://schemas.microsoft.com/office/drawing/2010/main"/>
                </a:ext>
              </a:extLst>
            </a:blip>
            <a:srcRect/>
            <a:stretch>
              <a:fillRect/>
            </a:stretch>
          </p:blipFill>
          <p:spPr bwMode="auto">
            <a:xfrm>
              <a:off x="4445000" y="5229225"/>
              <a:ext cx="1011238"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12"/>
            <p:cNvPicPr>
              <a:picLocks noChangeAspect="1" noChangeArrowheads="1"/>
            </p:cNvPicPr>
            <p:nvPr/>
          </p:nvPicPr>
          <p:blipFill>
            <a:blip r:embed="rId40" cstate="email">
              <a:extLst>
                <a:ext uri="{28A0092B-C50C-407E-A947-70E740481C1C}">
                  <a14:useLocalDpi xmlns:a14="http://schemas.microsoft.com/office/drawing/2010/main"/>
                </a:ext>
              </a:extLst>
            </a:blip>
            <a:srcRect/>
            <a:stretch>
              <a:fillRect/>
            </a:stretch>
          </p:blipFill>
          <p:spPr bwMode="auto">
            <a:xfrm>
              <a:off x="5392042" y="5389563"/>
              <a:ext cx="1181100"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22" descr="http://www.sckcen.be/var/plain_site/storage/images/media/images/logo_enen/16582-1-dut-NL/logo_enen.jpg"/>
            <p:cNvPicPr>
              <a:picLocks noChangeAspect="1" noChangeArrowheads="1"/>
            </p:cNvPicPr>
            <p:nvPr/>
          </p:nvPicPr>
          <p:blipFill>
            <a:blip r:embed="rId41" cstate="email">
              <a:extLst>
                <a:ext uri="{28A0092B-C50C-407E-A947-70E740481C1C}">
                  <a14:useLocalDpi xmlns:a14="http://schemas.microsoft.com/office/drawing/2010/main"/>
                </a:ext>
              </a:extLst>
            </a:blip>
            <a:srcRect/>
            <a:stretch>
              <a:fillRect/>
            </a:stretch>
          </p:blipFill>
          <p:spPr bwMode="auto">
            <a:xfrm>
              <a:off x="7899400" y="2690813"/>
              <a:ext cx="933450" cy="31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16" descr="http://www.eps.org/directory/bib_images/am_logos/GSI_Logo.png"/>
            <p:cNvPicPr>
              <a:picLocks noChangeAspect="1" noChangeArrowheads="1"/>
            </p:cNvPicPr>
            <p:nvPr/>
          </p:nvPicPr>
          <p:blipFill>
            <a:blip r:embed="rId42" cstate="email">
              <a:extLst>
                <a:ext uri="{28A0092B-C50C-407E-A947-70E740481C1C}">
                  <a14:useLocalDpi xmlns:a14="http://schemas.microsoft.com/office/drawing/2010/main"/>
                </a:ext>
              </a:extLst>
            </a:blip>
            <a:srcRect/>
            <a:stretch>
              <a:fillRect/>
            </a:stretch>
          </p:blipFill>
          <p:spPr bwMode="auto">
            <a:xfrm>
              <a:off x="7989888" y="2289175"/>
              <a:ext cx="725487" cy="24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5"/>
            <p:cNvPicPr>
              <a:picLocks noChangeAspect="1" noChangeArrowheads="1"/>
            </p:cNvPicPr>
            <p:nvPr/>
          </p:nvPicPr>
          <p:blipFill>
            <a:blip r:embed="rId43" cstate="email">
              <a:extLst>
                <a:ext uri="{28A0092B-C50C-407E-A947-70E740481C1C}">
                  <a14:useLocalDpi xmlns:a14="http://schemas.microsoft.com/office/drawing/2010/main"/>
                </a:ext>
              </a:extLst>
            </a:blip>
            <a:srcRect/>
            <a:stretch>
              <a:fillRect/>
            </a:stretch>
          </p:blipFill>
          <p:spPr bwMode="auto">
            <a:xfrm>
              <a:off x="7981950" y="5103813"/>
              <a:ext cx="460375"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24" descr="http://www.rz.uni-karlsruhe.de/~ae70/800px-KIT_LOGO_svg.png"/>
            <p:cNvPicPr>
              <a:picLocks noChangeAspect="1" noChangeArrowheads="1"/>
            </p:cNvPicPr>
            <p:nvPr/>
          </p:nvPicPr>
          <p:blipFill>
            <a:blip r:embed="rId44" cstate="email">
              <a:extLst>
                <a:ext uri="{28A0092B-C50C-407E-A947-70E740481C1C}">
                  <a14:useLocalDpi xmlns:a14="http://schemas.microsoft.com/office/drawing/2010/main"/>
                </a:ext>
              </a:extLst>
            </a:blip>
            <a:srcRect/>
            <a:stretch>
              <a:fillRect/>
            </a:stretch>
          </p:blipFill>
          <p:spPr bwMode="auto">
            <a:xfrm>
              <a:off x="4421188" y="2232025"/>
              <a:ext cx="715962"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52" descr="logo-cnrs"/>
            <p:cNvPicPr>
              <a:picLocks noChangeAspect="1" noChangeArrowheads="1"/>
            </p:cNvPicPr>
            <p:nvPr/>
          </p:nvPicPr>
          <p:blipFill>
            <a:blip r:embed="rId45" cstate="email">
              <a:extLst>
                <a:ext uri="{28A0092B-C50C-407E-A947-70E740481C1C}">
                  <a14:useLocalDpi xmlns:a14="http://schemas.microsoft.com/office/drawing/2010/main"/>
                </a:ext>
              </a:extLst>
            </a:blip>
            <a:srcRect/>
            <a:stretch>
              <a:fillRect/>
            </a:stretch>
          </p:blipFill>
          <p:spPr bwMode="auto">
            <a:xfrm>
              <a:off x="4379913" y="2813050"/>
              <a:ext cx="1028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그림 3" descr="서울대로고"/>
            <p:cNvPicPr>
              <a:picLocks noChangeAspect="1" noChangeArrowheads="1"/>
            </p:cNvPicPr>
            <p:nvPr/>
          </p:nvPicPr>
          <p:blipFill>
            <a:blip r:embed="rId46" cstate="email">
              <a:extLst>
                <a:ext uri="{28A0092B-C50C-407E-A947-70E740481C1C}">
                  <a14:useLocalDpi xmlns:a14="http://schemas.microsoft.com/office/drawing/2010/main"/>
                </a:ext>
              </a:extLst>
            </a:blip>
            <a:srcRect/>
            <a:stretch>
              <a:fillRect/>
            </a:stretch>
          </p:blipFill>
          <p:spPr bwMode="auto">
            <a:xfrm>
              <a:off x="650875" y="1577181"/>
              <a:ext cx="854075"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54"/>
            <p:cNvPicPr>
              <a:picLocks noChangeAspect="1" noChangeArrowheads="1"/>
            </p:cNvPicPr>
            <p:nvPr/>
          </p:nvPicPr>
          <p:blipFill>
            <a:blip r:embed="rId47">
              <a:extLst>
                <a:ext uri="{28A0092B-C50C-407E-A947-70E740481C1C}">
                  <a14:useLocalDpi xmlns:a14="http://schemas.microsoft.com/office/drawing/2010/main"/>
                </a:ext>
              </a:extLst>
            </a:blip>
            <a:srcRect/>
            <a:stretch>
              <a:fillRect/>
            </a:stretch>
          </p:blipFill>
          <p:spPr bwMode="auto">
            <a:xfrm>
              <a:off x="460375" y="2507456"/>
              <a:ext cx="11620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55" descr="logo_DoE"/>
            <p:cNvPicPr>
              <a:picLocks noChangeAspect="1" noChangeArrowheads="1"/>
            </p:cNvPicPr>
            <p:nvPr/>
          </p:nvPicPr>
          <p:blipFill>
            <a:blip r:embed="rId48" cstate="email">
              <a:extLst>
                <a:ext uri="{28A0092B-C50C-407E-A947-70E740481C1C}">
                  <a14:useLocalDpi xmlns:a14="http://schemas.microsoft.com/office/drawing/2010/main"/>
                </a:ext>
              </a:extLst>
            </a:blip>
            <a:srcRect/>
            <a:stretch>
              <a:fillRect/>
            </a:stretch>
          </p:blipFill>
          <p:spPr bwMode="auto">
            <a:xfrm>
              <a:off x="420688" y="3032918"/>
              <a:ext cx="1290637" cy="112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56" descr="logotop_sener"/>
            <p:cNvPicPr>
              <a:picLocks noChangeAspect="1" noChangeArrowheads="1"/>
            </p:cNvPicPr>
            <p:nvPr/>
          </p:nvPicPr>
          <p:blipFill>
            <a:blip r:embed="rId49">
              <a:extLst>
                <a:ext uri="{28A0092B-C50C-407E-A947-70E740481C1C}">
                  <a14:useLocalDpi xmlns:a14="http://schemas.microsoft.com/office/drawing/2010/main"/>
                </a:ext>
              </a:extLst>
            </a:blip>
            <a:srcRect/>
            <a:stretch>
              <a:fillRect/>
            </a:stretch>
          </p:blipFill>
          <p:spPr bwMode="auto">
            <a:xfrm>
              <a:off x="2254250" y="5389562"/>
              <a:ext cx="146685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57" descr="logo_adex"/>
            <p:cNvPicPr>
              <a:picLocks noChangeAspect="1" noChangeArrowheads="1"/>
            </p:cNvPicPr>
            <p:nvPr/>
          </p:nvPicPr>
          <p:blipFill>
            <a:blip r:embed="rId50" cstate="email">
              <a:extLst>
                <a:ext uri="{28A0092B-C50C-407E-A947-70E740481C1C}">
                  <a14:useLocalDpi xmlns:a14="http://schemas.microsoft.com/office/drawing/2010/main"/>
                </a:ext>
              </a:extLst>
            </a:blip>
            <a:srcRect/>
            <a:stretch>
              <a:fillRect/>
            </a:stretch>
          </p:blipFill>
          <p:spPr bwMode="auto">
            <a:xfrm>
              <a:off x="2160588" y="5881688"/>
              <a:ext cx="1676400"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8" descr="Logo_AREVA"/>
            <p:cNvPicPr>
              <a:picLocks noChangeAspect="1" noChangeArrowheads="1"/>
            </p:cNvPicPr>
            <p:nvPr/>
          </p:nvPicPr>
          <p:blipFill>
            <a:blip r:embed="rId51" cstate="email">
              <a:extLst>
                <a:ext uri="{28A0092B-C50C-407E-A947-70E740481C1C}">
                  <a14:useLocalDpi xmlns:a14="http://schemas.microsoft.com/office/drawing/2010/main"/>
                </a:ext>
              </a:extLst>
            </a:blip>
            <a:srcRect/>
            <a:stretch>
              <a:fillRect/>
            </a:stretch>
          </p:blipFill>
          <p:spPr bwMode="auto">
            <a:xfrm>
              <a:off x="2549525" y="2724150"/>
              <a:ext cx="868363"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60" descr="Logo_UCL"/>
            <p:cNvPicPr>
              <a:picLocks noChangeAspect="1" noChangeArrowheads="1"/>
            </p:cNvPicPr>
            <p:nvPr/>
          </p:nvPicPr>
          <p:blipFill>
            <a:blip r:embed="rId52" cstate="email">
              <a:extLst>
                <a:ext uri="{28A0092B-C50C-407E-A947-70E740481C1C}">
                  <a14:useLocalDpi xmlns:a14="http://schemas.microsoft.com/office/drawing/2010/main"/>
                </a:ext>
              </a:extLst>
            </a:blip>
            <a:srcRect/>
            <a:stretch>
              <a:fillRect/>
            </a:stretch>
          </p:blipFill>
          <p:spPr bwMode="auto">
            <a:xfrm>
              <a:off x="6650038" y="2173288"/>
              <a:ext cx="393700" cy="8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61" descr="logo ANSALDO NUCLEARE"/>
            <p:cNvPicPr>
              <a:picLocks noChangeAspect="1" noChangeArrowheads="1"/>
            </p:cNvPicPr>
            <p:nvPr/>
          </p:nvPicPr>
          <p:blipFill>
            <a:blip r:embed="rId53" cstate="email">
              <a:extLst>
                <a:ext uri="{28A0092B-C50C-407E-A947-70E740481C1C}">
                  <a14:useLocalDpi xmlns:a14="http://schemas.microsoft.com/office/drawing/2010/main"/>
                </a:ext>
              </a:extLst>
            </a:blip>
            <a:srcRect/>
            <a:stretch>
              <a:fillRect/>
            </a:stretch>
          </p:blipFill>
          <p:spPr bwMode="auto">
            <a:xfrm>
              <a:off x="2270918" y="1493647"/>
              <a:ext cx="147637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54" descr="中国科学院07"/>
            <p:cNvPicPr>
              <a:picLocks noChangeAspect="1" noChangeArrowheads="1"/>
            </p:cNvPicPr>
            <p:nvPr/>
          </p:nvPicPr>
          <p:blipFill>
            <a:blip r:embed="rId54" cstate="email">
              <a:extLst>
                <a:ext uri="{28A0092B-C50C-407E-A947-70E740481C1C}">
                  <a14:useLocalDpi xmlns:a14="http://schemas.microsoft.com/office/drawing/2010/main"/>
                </a:ext>
              </a:extLst>
            </a:blip>
            <a:srcRect/>
            <a:stretch>
              <a:fillRect/>
            </a:stretch>
          </p:blipFill>
          <p:spPr bwMode="auto">
            <a:xfrm>
              <a:off x="444500" y="4173537"/>
              <a:ext cx="120967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56"/>
            <p:cNvPicPr>
              <a:picLocks noChangeAspect="1" noChangeArrowheads="1"/>
            </p:cNvPicPr>
            <p:nvPr/>
          </p:nvPicPr>
          <p:blipFill>
            <a:blip r:embed="rId55" cstate="email">
              <a:extLst>
                <a:ext uri="{28A0092B-C50C-407E-A947-70E740481C1C}">
                  <a14:useLocalDpi xmlns:a14="http://schemas.microsoft.com/office/drawing/2010/main"/>
                </a:ext>
              </a:extLst>
            </a:blip>
            <a:srcRect/>
            <a:stretch>
              <a:fillRect/>
            </a:stretch>
          </p:blipFill>
          <p:spPr bwMode="auto">
            <a:xfrm>
              <a:off x="268891" y="5383550"/>
              <a:ext cx="1509379" cy="230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57"/>
            <p:cNvPicPr>
              <a:picLocks noChangeAspect="1" noChangeArrowheads="1"/>
            </p:cNvPicPr>
            <p:nvPr/>
          </p:nvPicPr>
          <p:blipFill>
            <a:blip r:embed="rId56" cstate="email">
              <a:extLst>
                <a:ext uri="{28A0092B-C50C-407E-A947-70E740481C1C}">
                  <a14:useLocalDpi xmlns:a14="http://schemas.microsoft.com/office/drawing/2010/main"/>
                </a:ext>
              </a:extLst>
            </a:blip>
            <a:srcRect/>
            <a:stretch>
              <a:fillRect/>
            </a:stretch>
          </p:blipFill>
          <p:spPr bwMode="auto">
            <a:xfrm>
              <a:off x="558800" y="5780087"/>
              <a:ext cx="985838" cy="96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55" descr="logo-kuleuven.gif"/>
            <p:cNvPicPr>
              <a:picLocks noChangeAspect="1"/>
            </p:cNvPicPr>
            <p:nvPr/>
          </p:nvPicPr>
          <p:blipFill>
            <a:blip r:embed="rId57" cstate="email">
              <a:extLst>
                <a:ext uri="{28A0092B-C50C-407E-A947-70E740481C1C}">
                  <a14:useLocalDpi xmlns:a14="http://schemas.microsoft.com/office/drawing/2010/main"/>
                </a:ext>
              </a:extLst>
            </a:blip>
            <a:srcRect/>
            <a:stretch>
              <a:fillRect/>
            </a:stretch>
          </p:blipFill>
          <p:spPr bwMode="auto">
            <a:xfrm>
              <a:off x="7086600" y="2357438"/>
              <a:ext cx="776288"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58" cstate="email">
              <a:extLst>
                <a:ext uri="{28A0092B-C50C-407E-A947-70E740481C1C}">
                  <a14:useLocalDpi xmlns:a14="http://schemas.microsoft.com/office/drawing/2010/main"/>
                </a:ext>
              </a:extLst>
            </a:blip>
            <a:stretch>
              <a:fillRect/>
            </a:stretch>
          </p:blipFill>
          <p:spPr>
            <a:xfrm>
              <a:off x="5953491" y="1691595"/>
              <a:ext cx="456503" cy="374333"/>
            </a:xfrm>
            <a:prstGeom prst="rect">
              <a:avLst/>
            </a:prstGeom>
          </p:spPr>
        </p:pic>
      </p:grpSp>
      <p:sp>
        <p:nvSpPr>
          <p:cNvPr id="2" name="Title 1"/>
          <p:cNvSpPr>
            <a:spLocks noGrp="1"/>
          </p:cNvSpPr>
          <p:nvPr>
            <p:ph type="title"/>
          </p:nvPr>
        </p:nvSpPr>
        <p:spPr/>
        <p:txBody>
          <a:bodyPr/>
          <a:lstStyle/>
          <a:p>
            <a:r>
              <a:rPr lang="en-GB" dirty="0" err="1" smtClean="0"/>
              <a:t>MYRRHA</a:t>
            </a:r>
            <a:r>
              <a:rPr lang="en-GB" dirty="0" smtClean="0"/>
              <a:t> is embedded in </a:t>
            </a:r>
            <a:r>
              <a:rPr lang="en-GB" dirty="0"/>
              <a:t>an international R&amp;D network</a:t>
            </a:r>
          </a:p>
        </p:txBody>
      </p:sp>
      <p:sp>
        <p:nvSpPr>
          <p:cNvPr id="62" name="Footer Placeholder 5"/>
          <p:cNvSpPr txBox="1">
            <a:spLocks/>
          </p:cNvSpPr>
          <p:nvPr/>
        </p:nvSpPr>
        <p:spPr>
          <a:xfrm>
            <a:off x="428499" y="6355125"/>
            <a:ext cx="8053200" cy="434248"/>
          </a:xfrm>
          <a:prstGeom prst="rect">
            <a:avLst/>
          </a:prstGeom>
        </p:spPr>
        <p:txBody>
          <a:bodyPr vert="horz" lIns="107287" tIns="53643" rIns="107287" bIns="53643" rtlCol="0" anchor="b"/>
          <a:lstStyle>
            <a:defPPr>
              <a:defRPr lang="nl-BE"/>
            </a:defPPr>
            <a:lvl1pPr>
              <a:defRPr sz="700" i="1">
                <a:solidFill>
                  <a:schemeClr val="tx1">
                    <a:tint val="75000"/>
                  </a:schemeClr>
                </a:solidFill>
              </a:defRPr>
            </a:lvl1pPr>
          </a:lstStyle>
          <a:p>
            <a:r>
              <a:rPr lang="nl-BE" dirty="0"/>
              <a:t>Source: </a:t>
            </a:r>
            <a:r>
              <a:rPr lang="en-US" dirty="0" err="1"/>
              <a:t>SCK•CEN</a:t>
            </a:r>
            <a:r>
              <a:rPr lang="en-US" dirty="0"/>
              <a:t> </a:t>
            </a:r>
            <a:r>
              <a:rPr lang="nl-BE" dirty="0" err="1"/>
              <a:t>MYRRHA</a:t>
            </a:r>
            <a:r>
              <a:rPr lang="nl-BE" dirty="0"/>
              <a:t> Project </a:t>
            </a:r>
            <a:r>
              <a:rPr lang="nl-BE" dirty="0" smtClean="0"/>
              <a:t>Team</a:t>
            </a:r>
            <a:endParaRPr lang="nl-BE" dirty="0"/>
          </a:p>
        </p:txBody>
      </p:sp>
    </p:spTree>
    <p:extLst>
      <p:ext uri="{BB962C8B-B14F-4D97-AF65-F5344CB8AC3E}">
        <p14:creationId xmlns:p14="http://schemas.microsoft.com/office/powerpoint/2010/main" val="38678274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5586" t="2531" r="1674" b="2531"/>
          <a:stretch/>
        </p:blipFill>
        <p:spPr bwMode="auto">
          <a:xfrm>
            <a:off x="416498" y="1116796"/>
            <a:ext cx="9142220" cy="5120516"/>
          </a:xfrm>
          <a:prstGeom prst="roundRect">
            <a:avLst>
              <a:gd name="adj" fmla="val 3070"/>
            </a:avLst>
          </a:prstGeom>
          <a:noFill/>
          <a:effectLst>
            <a:outerShdw blurRad="63500" dist="38100" dir="2700000" algn="tl" rotWithShape="0">
              <a:prstClr val="black">
                <a:alpha val="71000"/>
              </a:prstClr>
            </a:outerShdw>
          </a:effectLst>
        </p:spPr>
      </p:pic>
      <p:sp>
        <p:nvSpPr>
          <p:cNvPr id="16" name="Title 1"/>
          <p:cNvSpPr txBox="1">
            <a:spLocks/>
          </p:cNvSpPr>
          <p:nvPr/>
        </p:nvSpPr>
        <p:spPr>
          <a:xfrm>
            <a:off x="313676" y="304127"/>
            <a:ext cx="9294806" cy="667735"/>
          </a:xfrm>
          <a:prstGeom prst="rect">
            <a:avLst/>
          </a:prstGeom>
        </p:spPr>
        <p:txBody>
          <a:bodyPr vert="horz" lIns="107287" tIns="53643" rIns="107287" bIns="53643" rtlCol="0" anchor="ctr">
            <a:noAutofit/>
          </a:bodyPr>
          <a:lstStyle>
            <a:lvl1pPr algn="ctr">
              <a:spcBef>
                <a:spcPct val="0"/>
              </a:spcBef>
              <a:buNone/>
              <a:defRPr lang="nl-BE" sz="2400" b="1" kern="0">
                <a:solidFill>
                  <a:srgbClr val="3E8FCD"/>
                </a:solidFill>
                <a:latin typeface="Segoe UI" pitchFamily="34" charset="0"/>
                <a:ea typeface="Segoe UI" pitchFamily="34" charset="0"/>
                <a:cs typeface="Segoe UI" pitchFamily="34" charset="0"/>
              </a:defRPr>
            </a:lvl1pPr>
          </a:lstStyle>
          <a:p>
            <a:r>
              <a:rPr lang="nl-BE" dirty="0" smtClean="0"/>
              <a:t>A </a:t>
            </a:r>
            <a:r>
              <a:rPr lang="nl-BE" dirty="0" err="1" smtClean="0"/>
              <a:t>jump</a:t>
            </a:r>
            <a:r>
              <a:rPr lang="nl-BE" dirty="0" smtClean="0"/>
              <a:t> </a:t>
            </a:r>
            <a:r>
              <a:rPr lang="nl-BE" dirty="0"/>
              <a:t>in the </a:t>
            </a:r>
            <a:r>
              <a:rPr lang="nl-BE" dirty="0" err="1"/>
              <a:t>future</a:t>
            </a:r>
            <a:r>
              <a:rPr lang="nl-BE" dirty="0"/>
              <a:t> </a:t>
            </a:r>
            <a:r>
              <a:rPr lang="nl-BE" dirty="0" err="1"/>
              <a:t>for</a:t>
            </a:r>
            <a:r>
              <a:rPr lang="nl-BE" dirty="0"/>
              <a:t> </a:t>
            </a:r>
            <a:r>
              <a:rPr lang="nl-BE" dirty="0" err="1" smtClean="0"/>
              <a:t>pioneering</a:t>
            </a:r>
            <a:r>
              <a:rPr lang="nl-BE" dirty="0" smtClean="0"/>
              <a:t> </a:t>
            </a:r>
            <a:r>
              <a:rPr lang="nl-BE" dirty="0" err="1" smtClean="0"/>
              <a:t>innovation</a:t>
            </a:r>
            <a:r>
              <a:rPr lang="nl-BE" dirty="0" smtClean="0"/>
              <a:t> </a:t>
            </a:r>
            <a:r>
              <a:rPr lang="nl-BE" dirty="0"/>
              <a:t>in </a:t>
            </a:r>
            <a:r>
              <a:rPr lang="nl-BE" dirty="0" smtClean="0"/>
              <a:t>Belgium</a:t>
            </a:r>
          </a:p>
          <a:p>
            <a:r>
              <a:rPr lang="en-US" dirty="0" smtClean="0"/>
              <a:t>For sustainable nuclear energy in Europe and the world</a:t>
            </a:r>
            <a:endParaRPr lang="en-GB" dirty="0"/>
          </a:p>
        </p:txBody>
      </p:sp>
    </p:spTree>
    <p:extLst>
      <p:ext uri="{BB962C8B-B14F-4D97-AF65-F5344CB8AC3E}">
        <p14:creationId xmlns:p14="http://schemas.microsoft.com/office/powerpoint/2010/main" val="2399264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chor="ctr">
            <a:noAutofit/>
          </a:bodyPr>
          <a:lstStyle/>
          <a:p>
            <a:pPr marL="0" indent="0" algn="ctr">
              <a:spcBef>
                <a:spcPct val="0"/>
              </a:spcBef>
              <a:buNone/>
            </a:pPr>
            <a:r>
              <a:rPr lang="en-US" sz="1300" b="1" kern="0" dirty="0"/>
              <a:t>Copyright © </a:t>
            </a:r>
            <a:r>
              <a:rPr lang="en-US" sz="1300" b="1" kern="0" dirty="0" smtClean="0"/>
              <a:t>2017 </a:t>
            </a:r>
            <a:r>
              <a:rPr lang="en-US" sz="1300" b="1" kern="0" dirty="0"/>
              <a:t>- </a:t>
            </a:r>
            <a:r>
              <a:rPr lang="en-US" sz="1300" b="1" kern="0" dirty="0" err="1"/>
              <a:t>SCK</a:t>
            </a:r>
            <a:r>
              <a:rPr lang="en-US" sz="1300" b="1" kern="0" dirty="0" err="1">
                <a:sym typeface="Wingdings" pitchFamily="2" charset="2"/>
              </a:rPr>
              <a:t></a:t>
            </a:r>
            <a:r>
              <a:rPr lang="en-US" sz="1300" b="1" kern="0" dirty="0" err="1"/>
              <a:t>CEN</a:t>
            </a:r>
            <a:endParaRPr lang="en-GB" sz="1300" b="1" kern="0" dirty="0"/>
          </a:p>
          <a:p>
            <a:pPr marL="0" indent="0" algn="ctr">
              <a:spcBef>
                <a:spcPct val="0"/>
              </a:spcBef>
              <a:buNone/>
            </a:pPr>
            <a:endParaRPr lang="en-GB" sz="1300" b="1" kern="0" dirty="0"/>
          </a:p>
          <a:p>
            <a:pPr marL="0" indent="0" algn="ctr">
              <a:spcBef>
                <a:spcPct val="0"/>
              </a:spcBef>
              <a:buNone/>
            </a:pPr>
            <a:r>
              <a:rPr lang="en-GB" sz="1300" kern="0" dirty="0"/>
              <a:t>PLEASE NOTE!</a:t>
            </a:r>
          </a:p>
          <a:p>
            <a:pPr marL="0" indent="0" algn="ctr">
              <a:spcBef>
                <a:spcPct val="0"/>
              </a:spcBef>
              <a:buNone/>
            </a:pPr>
            <a:r>
              <a:rPr lang="en-GB" sz="1300" kern="0" dirty="0"/>
              <a:t>This presentation contains data, information and formats for dedicated use ONLY and may not be copied, distributed or cited without the explicit permission of the </a:t>
            </a:r>
            <a:r>
              <a:rPr lang="en-GB" sz="1300" kern="0" dirty="0" err="1"/>
              <a:t>SCK•CEN</a:t>
            </a:r>
            <a:r>
              <a:rPr lang="en-GB" sz="1300" kern="0" dirty="0"/>
              <a:t>. If this has been obtained, please reference it as a “personal communication. </a:t>
            </a:r>
            <a:r>
              <a:rPr lang="en-US" sz="1300" kern="0" dirty="0"/>
              <a:t>By c</a:t>
            </a:r>
            <a:r>
              <a:rPr lang="nl-BE" sz="1300" kern="0" dirty="0" err="1"/>
              <a:t>ourtesy</a:t>
            </a:r>
            <a:r>
              <a:rPr lang="nl-BE" sz="1300" kern="0" dirty="0"/>
              <a:t> of </a:t>
            </a:r>
            <a:r>
              <a:rPr lang="nl-BE" sz="1300" kern="0" dirty="0" err="1"/>
              <a:t>SCK•CEN</a:t>
            </a:r>
            <a:r>
              <a:rPr lang="nl-BE" sz="1300" kern="0" dirty="0"/>
              <a:t>”.</a:t>
            </a:r>
          </a:p>
          <a:p>
            <a:pPr marL="0" indent="0" algn="ctr">
              <a:spcBef>
                <a:spcPct val="0"/>
              </a:spcBef>
              <a:buNone/>
            </a:pPr>
            <a:endParaRPr lang="nl-BE" sz="1300" kern="0" dirty="0"/>
          </a:p>
          <a:p>
            <a:pPr marL="0" indent="0" algn="ctr">
              <a:spcBef>
                <a:spcPct val="0"/>
              </a:spcBef>
              <a:buNone/>
            </a:pPr>
            <a:endParaRPr lang="nl-BE" sz="1300" kern="0" dirty="0" smtClean="0"/>
          </a:p>
          <a:p>
            <a:pPr marL="0" indent="0" algn="ctr">
              <a:spcBef>
                <a:spcPct val="0"/>
              </a:spcBef>
              <a:buNone/>
            </a:pPr>
            <a:endParaRPr lang="nl-BE" sz="1300" kern="0" dirty="0"/>
          </a:p>
          <a:p>
            <a:pPr marL="0" indent="0" algn="ctr">
              <a:spcBef>
                <a:spcPct val="0"/>
              </a:spcBef>
              <a:buNone/>
            </a:pPr>
            <a:endParaRPr lang="nl-BE" sz="1300" kern="0" dirty="0" smtClean="0"/>
          </a:p>
          <a:p>
            <a:pPr marL="0" indent="0" algn="ctr">
              <a:spcBef>
                <a:spcPct val="0"/>
              </a:spcBef>
              <a:buNone/>
            </a:pPr>
            <a:endParaRPr lang="nl-BE" sz="1300" kern="0" dirty="0"/>
          </a:p>
          <a:p>
            <a:pPr marL="0" indent="0" algn="ctr">
              <a:spcBef>
                <a:spcPct val="0"/>
              </a:spcBef>
              <a:buNone/>
            </a:pPr>
            <a:endParaRPr lang="nl-BE" sz="1300" kern="0" dirty="0" smtClean="0"/>
          </a:p>
          <a:p>
            <a:pPr marL="0" indent="0" algn="ctr">
              <a:spcBef>
                <a:spcPct val="0"/>
              </a:spcBef>
              <a:buNone/>
            </a:pPr>
            <a:endParaRPr lang="nl-BE" sz="1300" kern="0" dirty="0"/>
          </a:p>
          <a:p>
            <a:pPr marL="0" indent="0" algn="ctr">
              <a:spcBef>
                <a:spcPct val="0"/>
              </a:spcBef>
              <a:buNone/>
            </a:pPr>
            <a:endParaRPr lang="nl-BE" sz="1300" kern="0" dirty="0"/>
          </a:p>
          <a:p>
            <a:pPr marL="0" indent="0" algn="ctr">
              <a:spcBef>
                <a:spcPct val="0"/>
              </a:spcBef>
              <a:buNone/>
            </a:pPr>
            <a:r>
              <a:rPr lang="nl-BE" sz="1050" b="1" kern="0" dirty="0" err="1"/>
              <a:t>SCK•CEN</a:t>
            </a:r>
            <a:endParaRPr lang="nl-BE" sz="1050" b="1" kern="0" dirty="0"/>
          </a:p>
          <a:p>
            <a:pPr marL="0" indent="0" algn="ctr">
              <a:spcBef>
                <a:spcPct val="0"/>
              </a:spcBef>
              <a:buNone/>
            </a:pPr>
            <a:r>
              <a:rPr lang="nl-BE" sz="1050" kern="0" dirty="0"/>
              <a:t>Studiecentrum voor Kernenergie</a:t>
            </a:r>
          </a:p>
          <a:p>
            <a:pPr marL="0" indent="0" algn="ctr">
              <a:spcBef>
                <a:spcPct val="0"/>
              </a:spcBef>
              <a:buNone/>
            </a:pPr>
            <a:r>
              <a:rPr lang="nl-BE" sz="1050" kern="0" dirty="0"/>
              <a:t>Centre </a:t>
            </a:r>
            <a:r>
              <a:rPr lang="nl-BE" sz="1050" kern="0" dirty="0" err="1"/>
              <a:t>d'Etude</a:t>
            </a:r>
            <a:r>
              <a:rPr lang="nl-BE" sz="1050" kern="0" dirty="0"/>
              <a:t> de </a:t>
            </a:r>
            <a:r>
              <a:rPr lang="nl-BE" sz="1050" kern="0" dirty="0" err="1"/>
              <a:t>l'Energie</a:t>
            </a:r>
            <a:r>
              <a:rPr lang="nl-BE" sz="1050" kern="0" dirty="0"/>
              <a:t> Nucléaire</a:t>
            </a:r>
          </a:p>
          <a:p>
            <a:pPr marL="0" indent="0" algn="ctr">
              <a:spcBef>
                <a:spcPct val="0"/>
              </a:spcBef>
              <a:buNone/>
            </a:pPr>
            <a:r>
              <a:rPr lang="nl-BE" sz="1050" kern="0" dirty="0" err="1"/>
              <a:t>Belgian</a:t>
            </a:r>
            <a:r>
              <a:rPr lang="nl-BE" sz="1050" kern="0" dirty="0"/>
              <a:t> </a:t>
            </a:r>
            <a:r>
              <a:rPr lang="nl-BE" sz="1050" kern="0" dirty="0" err="1"/>
              <a:t>Nuclear</a:t>
            </a:r>
            <a:r>
              <a:rPr lang="nl-BE" sz="1050" kern="0" dirty="0"/>
              <a:t> Research Centre</a:t>
            </a:r>
            <a:endParaRPr lang="en-US" sz="1050" kern="0" dirty="0"/>
          </a:p>
          <a:p>
            <a:pPr marL="0" indent="0" algn="ctr">
              <a:spcBef>
                <a:spcPct val="0"/>
              </a:spcBef>
              <a:buNone/>
            </a:pPr>
            <a:endParaRPr lang="en-US" sz="1050" kern="0" dirty="0"/>
          </a:p>
          <a:p>
            <a:pPr marL="0" indent="0" algn="ctr">
              <a:spcBef>
                <a:spcPct val="0"/>
              </a:spcBef>
              <a:buNone/>
            </a:pPr>
            <a:r>
              <a:rPr lang="en-US" sz="1050" kern="0" dirty="0" err="1"/>
              <a:t>Stichting</a:t>
            </a:r>
            <a:r>
              <a:rPr lang="en-US" sz="1050" kern="0" dirty="0"/>
              <a:t> van </a:t>
            </a:r>
            <a:r>
              <a:rPr lang="en-US" sz="1050" kern="0" dirty="0" err="1"/>
              <a:t>Openbaar</a:t>
            </a:r>
            <a:r>
              <a:rPr lang="en-US" sz="1050" kern="0" dirty="0"/>
              <a:t> Nut </a:t>
            </a:r>
          </a:p>
          <a:p>
            <a:pPr marL="0" indent="0" algn="ctr">
              <a:spcBef>
                <a:spcPct val="0"/>
              </a:spcBef>
              <a:buNone/>
            </a:pPr>
            <a:r>
              <a:rPr lang="en-US" sz="1050" kern="0" dirty="0" err="1"/>
              <a:t>Fondation</a:t>
            </a:r>
            <a:r>
              <a:rPr lang="en-US" sz="1050" kern="0" dirty="0"/>
              <a:t> </a:t>
            </a:r>
            <a:r>
              <a:rPr lang="en-US" sz="1050" kern="0" dirty="0" err="1"/>
              <a:t>d'Utilité</a:t>
            </a:r>
            <a:r>
              <a:rPr lang="en-US" sz="1050" kern="0" dirty="0"/>
              <a:t> </a:t>
            </a:r>
            <a:r>
              <a:rPr lang="en-US" sz="1050" kern="0" dirty="0" err="1"/>
              <a:t>Publique</a:t>
            </a:r>
            <a:r>
              <a:rPr lang="en-US" sz="1050" kern="0" dirty="0"/>
              <a:t> </a:t>
            </a:r>
          </a:p>
          <a:p>
            <a:pPr marL="0" indent="0" algn="ctr">
              <a:spcBef>
                <a:spcPct val="0"/>
              </a:spcBef>
              <a:buNone/>
            </a:pPr>
            <a:r>
              <a:rPr lang="en-US" sz="1050" kern="0" dirty="0"/>
              <a:t>Foundation of Public Utility</a:t>
            </a:r>
            <a:endParaRPr lang="en-GB" sz="1050" kern="0" dirty="0"/>
          </a:p>
          <a:p>
            <a:pPr marL="0" indent="0" algn="ctr">
              <a:spcBef>
                <a:spcPct val="0"/>
              </a:spcBef>
              <a:buNone/>
            </a:pPr>
            <a:endParaRPr lang="en-GB" sz="1050" kern="0" dirty="0"/>
          </a:p>
          <a:p>
            <a:pPr marL="0" indent="0" algn="ctr">
              <a:spcBef>
                <a:spcPct val="0"/>
              </a:spcBef>
              <a:buNone/>
            </a:pPr>
            <a:r>
              <a:rPr lang="en-GB" sz="1050" kern="0" dirty="0"/>
              <a:t>Registered Office: Avenue Herrmann-</a:t>
            </a:r>
            <a:r>
              <a:rPr lang="en-GB" sz="1050" kern="0" dirty="0" err="1"/>
              <a:t>Debrouxlaan</a:t>
            </a:r>
            <a:r>
              <a:rPr lang="en-GB" sz="1050" kern="0" dirty="0"/>
              <a:t> 40 – BE-1160 BRUSSELS</a:t>
            </a:r>
          </a:p>
          <a:p>
            <a:pPr marL="0" indent="0" algn="ctr">
              <a:spcBef>
                <a:spcPct val="0"/>
              </a:spcBef>
              <a:buNone/>
            </a:pPr>
            <a:r>
              <a:rPr lang="en-GB" sz="1050" kern="0" dirty="0"/>
              <a:t>Operational Office: </a:t>
            </a:r>
            <a:r>
              <a:rPr lang="en-GB" sz="1050" kern="0" dirty="0" err="1"/>
              <a:t>Boeretang</a:t>
            </a:r>
            <a:r>
              <a:rPr lang="en-GB" sz="1050" kern="0" dirty="0"/>
              <a:t> 200 – BE-2400 </a:t>
            </a:r>
            <a:r>
              <a:rPr lang="en-GB" sz="1050" kern="0" dirty="0" err="1"/>
              <a:t>MOL</a:t>
            </a:r>
            <a:r>
              <a:rPr lang="nl-NL" sz="1050" kern="0" dirty="0"/>
              <a:t> </a:t>
            </a:r>
            <a:endParaRPr lang="en-GB" sz="1050" kern="0" dirty="0"/>
          </a:p>
        </p:txBody>
      </p:sp>
    </p:spTree>
    <p:extLst>
      <p:ext uri="{BB962C8B-B14F-4D97-AF65-F5344CB8AC3E}">
        <p14:creationId xmlns:p14="http://schemas.microsoft.com/office/powerpoint/2010/main" val="3296918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2"/>
            </p:custDataLst>
            <p:extLst>
              <p:ext uri="{D42A27DB-BD31-4B8C-83A1-F6EECF244321}">
                <p14:modId xmlns:p14="http://schemas.microsoft.com/office/powerpoint/2010/main" val="3224647738"/>
              </p:ext>
            </p:extLst>
          </p:nvPr>
        </p:nvGraphicFramePr>
        <p:xfrm>
          <a:off x="1724" y="2118"/>
          <a:ext cx="1719" cy="2116"/>
        </p:xfrm>
        <a:graphic>
          <a:graphicData uri="http://schemas.openxmlformats.org/presentationml/2006/ole">
            <mc:AlternateContent xmlns:mc="http://schemas.openxmlformats.org/markup-compatibility/2006">
              <mc:Choice xmlns:v="urn:schemas-microsoft-com:vml" Requires="v">
                <p:oleObj spid="_x0000_s304237" name="think-cell Slide" r:id="rId5" imgW="216" imgH="216" progId="TCLayout.ActiveDocument.1">
                  <p:embed/>
                </p:oleObj>
              </mc:Choice>
              <mc:Fallback>
                <p:oleObj name="think-cell Slide" r:id="rId5" imgW="216" imgH="216" progId="TCLayout.ActiveDocument.1">
                  <p:embed/>
                  <p:pic>
                    <p:nvPicPr>
                      <p:cNvPr id="0" name=""/>
                      <p:cNvPicPr/>
                      <p:nvPr/>
                    </p:nvPicPr>
                    <p:blipFill>
                      <a:blip r:embed="rId6"/>
                      <a:stretch>
                        <a:fillRect/>
                      </a:stretch>
                    </p:blipFill>
                    <p:spPr>
                      <a:xfrm>
                        <a:off x="1724" y="2118"/>
                        <a:ext cx="1719" cy="2116"/>
                      </a:xfrm>
                      <a:prstGeom prst="rect">
                        <a:avLst/>
                      </a:prstGeom>
                    </p:spPr>
                  </p:pic>
                </p:oleObj>
              </mc:Fallback>
            </mc:AlternateContent>
          </a:graphicData>
        </a:graphic>
      </p:graphicFrame>
      <p:pic>
        <p:nvPicPr>
          <p:cNvPr id="8" name="Picture 2"/>
          <p:cNvPicPr>
            <a:picLocks noChangeAspect="1" noChangeArrowheads="1"/>
          </p:cNvPicPr>
          <p:nvPr/>
        </p:nvPicPr>
        <p:blipFill>
          <a:blip r:embed="rId7">
            <a:extLst>
              <a:ext uri="{28A0092B-C50C-407E-A947-70E740481C1C}">
                <a14:useLocalDpi xmlns:a14="http://schemas.microsoft.com/office/drawing/2010/main" val="0"/>
              </a:ext>
            </a:extLst>
          </a:blip>
          <a:srcRect l="15385" t="20485"/>
          <a:stretch>
            <a:fillRect/>
          </a:stretch>
        </p:blipFill>
        <p:spPr bwMode="auto">
          <a:xfrm>
            <a:off x="748906" y="2030659"/>
            <a:ext cx="2475902" cy="2319402"/>
          </a:xfrm>
          <a:prstGeom prst="rect">
            <a:avLst/>
          </a:prstGeom>
          <a:solidFill>
            <a:srgbClr val="3E8FCD"/>
          </a:solidFill>
          <a:ln w="12700" cap="flat" cmpd="sng" algn="ctr">
            <a:noFill/>
            <a:prstDash val="solid"/>
            <a:round/>
            <a:headEnd type="none" w="med" len="med"/>
            <a:tailEnd type="none" w="med" len="med"/>
          </a:ln>
          <a:effectLst>
            <a:outerShdw blurRad="50800" dist="38100" dir="2700000" algn="tl" rotWithShape="0">
              <a:schemeClr val="accent1">
                <a:alpha val="40000"/>
              </a:schemeClr>
            </a:outerShdw>
          </a:effectLst>
          <a:extLst>
            <a:ext uri="{91240B29-F687-4F45-9708-019B960494DF}">
              <a14:hiddenLine xmlns:a14="http://schemas.microsoft.com/office/drawing/2010/main" w="9525">
                <a:solidFill>
                  <a:srgbClr val="000000"/>
                </a:solidFill>
                <a:miter lim="800000"/>
                <a:headEnd/>
                <a:tailEnd/>
              </a14:hiddenLine>
            </a:ext>
          </a:extLst>
        </p:spPr>
      </p:pic>
      <p:sp>
        <p:nvSpPr>
          <p:cNvPr id="9" name="Rectangle 18"/>
          <p:cNvSpPr>
            <a:spLocks noChangeArrowheads="1"/>
          </p:cNvSpPr>
          <p:nvPr/>
        </p:nvSpPr>
        <p:spPr bwMode="auto">
          <a:xfrm>
            <a:off x="865078" y="4687292"/>
            <a:ext cx="2209932" cy="469900"/>
          </a:xfrm>
          <a:prstGeom prst="rect">
            <a:avLst/>
          </a:prstGeom>
          <a:solidFill>
            <a:schemeClr val="bg2"/>
          </a:solidFill>
          <a:ln w="12700" cap="flat" cmpd="sng" algn="ctr">
            <a:solidFill>
              <a:srgbClr val="C4D4E5"/>
            </a:solidFill>
            <a:prstDash val="solid"/>
            <a:round/>
            <a:headEnd type="none" w="med" len="med"/>
            <a:tailEnd type="none" w="med" len="med"/>
          </a:ln>
          <a:effectLst>
            <a:outerShdw blurRad="50800" dist="25400" dir="8100000" algn="tr" rotWithShape="0">
              <a:srgbClr val="C4D4E5"/>
            </a:outerShdw>
          </a:effectLst>
        </p:spPr>
        <p:txBody>
          <a:bodyPr vert="horz" wrap="square" lIns="107287" tIns="53643" rIns="107287" bIns="53643" numCol="1" rtlCol="0" anchor="t" anchorCtr="0" compatLnSpc="1">
            <a:prstTxWarp prst="textNoShape">
              <a:avLst/>
            </a:prstTxWarp>
          </a:bodyPr>
          <a:lstStyle/>
          <a:p>
            <a:pPr algn="ctr"/>
            <a:r>
              <a:rPr lang="fr-BE" b="1" dirty="0">
                <a:latin typeface="Segoe UI" panose="020B0502040204020203" pitchFamily="34" charset="0"/>
              </a:rPr>
              <a:t>Common </a:t>
            </a:r>
            <a:r>
              <a:rPr lang="fr-BE" b="1" dirty="0" err="1">
                <a:latin typeface="Segoe UI" panose="020B0502040204020203" pitchFamily="34" charset="0"/>
              </a:rPr>
              <a:t>needs</a:t>
            </a:r>
            <a:endParaRPr lang="en-US" b="1" dirty="0">
              <a:latin typeface="Segoe UI" panose="020B0502040204020203" pitchFamily="34" charset="0"/>
            </a:endParaRPr>
          </a:p>
        </p:txBody>
      </p:sp>
      <p:sp>
        <p:nvSpPr>
          <p:cNvPr id="14" name="Rectangle 18"/>
          <p:cNvSpPr>
            <a:spLocks noChangeArrowheads="1"/>
          </p:cNvSpPr>
          <p:nvPr/>
        </p:nvSpPr>
        <p:spPr bwMode="auto">
          <a:xfrm>
            <a:off x="3647708" y="2828971"/>
            <a:ext cx="2438665" cy="648000"/>
          </a:xfrm>
          <a:prstGeom prst="rect">
            <a:avLst/>
          </a:prstGeom>
          <a:solidFill>
            <a:srgbClr val="3E8FCD"/>
          </a:solidFill>
          <a:ln w="12700" cap="flat" cmpd="sng" algn="ctr">
            <a:noFill/>
            <a:prstDash val="solid"/>
            <a:round/>
            <a:headEnd type="none" w="med" len="med"/>
            <a:tailEnd type="none" w="med" len="med"/>
          </a:ln>
          <a:effectLst>
            <a:outerShdw blurRad="50800" dist="38100" dir="2700000" algn="tl" rotWithShape="0">
              <a:schemeClr val="accent1">
                <a:alpha val="40000"/>
              </a:schemeClr>
            </a:outerShdw>
          </a:effectLst>
        </p:spPr>
        <p:txBody>
          <a:bodyPr vert="horz" wrap="square" lIns="107287" tIns="53643" rIns="107287" bIns="53643" numCol="1" rtlCol="0" anchor="ctr" anchorCtr="0" compatLnSpc="1">
            <a:prstTxWarp prst="textNoShape">
              <a:avLst/>
            </a:prstTxWarp>
          </a:bodyPr>
          <a:lstStyle/>
          <a:p>
            <a:pPr algn="ctr"/>
            <a:r>
              <a:rPr lang="fr-BE" sz="1600" b="1" dirty="0" err="1">
                <a:solidFill>
                  <a:schemeClr val="bg2"/>
                </a:solidFill>
                <a:latin typeface="Segoe UI" panose="020B0502040204020203" pitchFamily="34" charset="0"/>
              </a:rPr>
              <a:t>Reducing</a:t>
            </a:r>
            <a:r>
              <a:rPr lang="fr-BE" sz="1600" b="1" dirty="0">
                <a:solidFill>
                  <a:schemeClr val="bg2"/>
                </a:solidFill>
                <a:latin typeface="Segoe UI" panose="020B0502040204020203" pitchFamily="34" charset="0"/>
              </a:rPr>
              <a:t> </a:t>
            </a:r>
            <a:r>
              <a:rPr lang="fr-BE" sz="1600" b="1" dirty="0" err="1">
                <a:solidFill>
                  <a:schemeClr val="bg2"/>
                </a:solidFill>
                <a:latin typeface="Segoe UI" panose="020B0502040204020203" pitchFamily="34" charset="0"/>
              </a:rPr>
              <a:t>cost</a:t>
            </a:r>
            <a:r>
              <a:rPr lang="fr-BE" sz="1600" b="1" dirty="0">
                <a:solidFill>
                  <a:schemeClr val="bg2"/>
                </a:solidFill>
                <a:latin typeface="Segoe UI" panose="020B0502040204020203" pitchFamily="34" charset="0"/>
              </a:rPr>
              <a:t> of</a:t>
            </a:r>
          </a:p>
          <a:p>
            <a:pPr algn="ctr"/>
            <a:r>
              <a:rPr lang="fr-BE" sz="1600" b="1" dirty="0" err="1">
                <a:solidFill>
                  <a:schemeClr val="bg2"/>
                </a:solidFill>
                <a:latin typeface="Segoe UI" panose="020B0502040204020203" pitchFamily="34" charset="0"/>
              </a:rPr>
              <a:t>ultimate</a:t>
            </a:r>
            <a:r>
              <a:rPr lang="fr-BE" sz="1600" b="1" dirty="0">
                <a:solidFill>
                  <a:schemeClr val="bg2"/>
                </a:solidFill>
                <a:latin typeface="Segoe UI" panose="020B0502040204020203" pitchFamily="34" charset="0"/>
              </a:rPr>
              <a:t> </a:t>
            </a:r>
            <a:r>
              <a:rPr lang="fr-BE" sz="1600" b="1" dirty="0" err="1">
                <a:solidFill>
                  <a:schemeClr val="bg2"/>
                </a:solidFill>
                <a:latin typeface="Segoe UI" panose="020B0502040204020203" pitchFamily="34" charset="0"/>
              </a:rPr>
              <a:t>waste</a:t>
            </a:r>
            <a:endParaRPr lang="fr-BE" sz="1600" b="1" dirty="0">
              <a:solidFill>
                <a:schemeClr val="bg2"/>
              </a:solidFill>
              <a:latin typeface="Segoe UI" panose="020B0502040204020203" pitchFamily="34" charset="0"/>
            </a:endParaRPr>
          </a:p>
        </p:txBody>
      </p:sp>
      <p:sp>
        <p:nvSpPr>
          <p:cNvPr id="15" name="Rectangle 18"/>
          <p:cNvSpPr>
            <a:spLocks noChangeArrowheads="1"/>
          </p:cNvSpPr>
          <p:nvPr/>
        </p:nvSpPr>
        <p:spPr bwMode="auto">
          <a:xfrm>
            <a:off x="3647708" y="1484856"/>
            <a:ext cx="2438665" cy="648000"/>
          </a:xfrm>
          <a:prstGeom prst="rect">
            <a:avLst/>
          </a:prstGeom>
          <a:solidFill>
            <a:srgbClr val="3E8FCD"/>
          </a:solidFill>
          <a:ln w="12700" cap="flat" cmpd="sng" algn="ctr">
            <a:noFill/>
            <a:prstDash val="solid"/>
            <a:round/>
            <a:headEnd type="none" w="med" len="med"/>
            <a:tailEnd type="none" w="med" len="med"/>
          </a:ln>
          <a:effectLst>
            <a:outerShdw blurRad="50800" dist="38100" dir="2700000" algn="tl" rotWithShape="0">
              <a:schemeClr val="accent1">
                <a:alpha val="40000"/>
              </a:schemeClr>
            </a:outerShdw>
          </a:effectLst>
        </p:spPr>
        <p:txBody>
          <a:bodyPr vert="horz" wrap="square" lIns="107287" tIns="53643" rIns="107287" bIns="53643" numCol="1" rtlCol="0" anchor="ctr" anchorCtr="0" compatLnSpc="1">
            <a:prstTxWarp prst="textNoShape">
              <a:avLst/>
            </a:prstTxWarp>
          </a:bodyPr>
          <a:lstStyle/>
          <a:p>
            <a:pPr algn="ctr"/>
            <a:r>
              <a:rPr lang="fr-BE" sz="1600" b="1" dirty="0">
                <a:solidFill>
                  <a:schemeClr val="bg2"/>
                </a:solidFill>
                <a:latin typeface="Segoe UI" panose="020B0502040204020203" pitchFamily="34" charset="0"/>
              </a:rPr>
              <a:t>Burning </a:t>
            </a:r>
            <a:r>
              <a:rPr lang="fr-BE" sz="1600" b="1" dirty="0" err="1">
                <a:solidFill>
                  <a:schemeClr val="bg2"/>
                </a:solidFill>
                <a:latin typeface="Segoe UI" panose="020B0502040204020203" pitchFamily="34" charset="0"/>
              </a:rPr>
              <a:t>legacy</a:t>
            </a:r>
            <a:endParaRPr lang="fr-BE" sz="1600" b="1" dirty="0">
              <a:solidFill>
                <a:schemeClr val="bg2"/>
              </a:solidFill>
              <a:latin typeface="Segoe UI" panose="020B0502040204020203" pitchFamily="34" charset="0"/>
            </a:endParaRPr>
          </a:p>
          <a:p>
            <a:pPr algn="ctr"/>
            <a:r>
              <a:rPr lang="fr-BE" sz="1600" b="1" dirty="0">
                <a:solidFill>
                  <a:schemeClr val="bg2"/>
                </a:solidFill>
                <a:latin typeface="Segoe UI" panose="020B0502040204020203" pitchFamily="34" charset="0"/>
              </a:rPr>
              <a:t>of the </a:t>
            </a:r>
            <a:r>
              <a:rPr lang="fr-BE" sz="1600" b="1" dirty="0" err="1">
                <a:solidFill>
                  <a:schemeClr val="bg2"/>
                </a:solidFill>
                <a:latin typeface="Segoe UI" panose="020B0502040204020203" pitchFamily="34" charset="0"/>
              </a:rPr>
              <a:t>past</a:t>
            </a:r>
            <a:endParaRPr lang="fr-BE" sz="1600" b="1" dirty="0">
              <a:solidFill>
                <a:schemeClr val="bg2"/>
              </a:solidFill>
              <a:latin typeface="Segoe UI" panose="020B0502040204020203" pitchFamily="34" charset="0"/>
            </a:endParaRPr>
          </a:p>
        </p:txBody>
      </p:sp>
      <p:grpSp>
        <p:nvGrpSpPr>
          <p:cNvPr id="2" name="Group 1"/>
          <p:cNvGrpSpPr>
            <a:grpSpLocks noChangeAspect="1"/>
          </p:cNvGrpSpPr>
          <p:nvPr/>
        </p:nvGrpSpPr>
        <p:grpSpPr>
          <a:xfrm>
            <a:off x="6301043" y="3513966"/>
            <a:ext cx="3044447" cy="2272176"/>
            <a:chOff x="6335737" y="2802841"/>
            <a:chExt cx="2454644" cy="1833329"/>
          </a:xfrm>
        </p:grpSpPr>
        <p:pic>
          <p:nvPicPr>
            <p:cNvPr id="17" name="Picture 7" descr="SRA_ExecutiveSummary_Illustrations_6.jpg"/>
            <p:cNvPicPr>
              <a:picLocks noChangeAspect="1"/>
            </p:cNvPicPr>
            <p:nvPr/>
          </p:nvPicPr>
          <p:blipFill>
            <a:blip r:embed="rId8" cstate="print">
              <a:extLst>
                <a:ext uri="{28A0092B-C50C-407E-A947-70E740481C1C}">
                  <a14:useLocalDpi xmlns:a14="http://schemas.microsoft.com/office/drawing/2010/main" val="0"/>
                </a:ext>
              </a:extLst>
            </a:blip>
            <a:srcRect l="18571" t="22858" r="25714" b="18095"/>
            <a:stretch>
              <a:fillRect/>
            </a:stretch>
          </p:blipFill>
          <p:spPr bwMode="auto">
            <a:xfrm>
              <a:off x="6713587" y="2985891"/>
              <a:ext cx="2076794" cy="1650279"/>
            </a:xfrm>
            <a:prstGeom prst="rect">
              <a:avLst/>
            </a:prstGeom>
            <a:solidFill>
              <a:srgbClr val="3E8FCD"/>
            </a:solidFill>
            <a:ln w="12700" cap="flat" cmpd="sng" algn="ctr">
              <a:noFill/>
              <a:prstDash val="solid"/>
              <a:round/>
              <a:headEnd type="none" w="med" len="med"/>
              <a:tailEnd type="none" w="med" len="med"/>
            </a:ln>
            <a:effectLst>
              <a:outerShdw blurRad="50800" dist="38100" dir="2700000" algn="tl" rotWithShape="0">
                <a:schemeClr val="accent1">
                  <a:alpha val="40000"/>
                </a:schemeClr>
              </a:outerShdw>
            </a:effectLst>
            <a:extLst>
              <a:ext uri="{91240B29-F687-4F45-9708-019B960494DF}">
                <a14:hiddenLine xmlns:a14="http://schemas.microsoft.com/office/drawing/2010/main" w="9525">
                  <a:solidFill>
                    <a:srgbClr val="000000"/>
                  </a:solidFill>
                  <a:miter lim="800000"/>
                  <a:headEnd/>
                  <a:tailEnd/>
                </a14:hiddenLine>
              </a:ext>
            </a:extLst>
          </p:spPr>
        </p:pic>
        <p:pic>
          <p:nvPicPr>
            <p:cNvPr id="18"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35737" y="2802841"/>
              <a:ext cx="755700" cy="738873"/>
            </a:xfrm>
            <a:prstGeom prst="rect">
              <a:avLst/>
            </a:prstGeom>
            <a:solidFill>
              <a:srgbClr val="3E8FCD"/>
            </a:solidFill>
            <a:ln w="12700" cap="flat" cmpd="sng" algn="ctr">
              <a:noFill/>
              <a:prstDash val="solid"/>
              <a:round/>
              <a:headEnd type="none" w="med" len="med"/>
              <a:tailEnd type="none" w="med" len="med"/>
            </a:ln>
            <a:effectLst>
              <a:outerShdw blurRad="50800" dist="38100" dir="2700000" algn="tl" rotWithShape="0">
                <a:schemeClr val="accent1">
                  <a:alpha val="40000"/>
                </a:schemeClr>
              </a:outerShdw>
            </a:effectLst>
            <a:extLst>
              <a:ext uri="{91240B29-F687-4F45-9708-019B960494DF}">
                <a14:hiddenLine xmlns:a14="http://schemas.microsoft.com/office/drawing/2010/main" w="9525">
                  <a:solidFill>
                    <a:srgbClr val="000000"/>
                  </a:solidFill>
                  <a:miter lim="800000"/>
                  <a:headEnd/>
                  <a:tailEnd/>
                </a14:hiddenLine>
              </a:ext>
            </a:extLst>
          </p:spPr>
        </p:pic>
      </p:grpSp>
      <p:sp>
        <p:nvSpPr>
          <p:cNvPr id="19" name="Rectangle 18"/>
          <p:cNvSpPr>
            <a:spLocks noChangeArrowheads="1"/>
          </p:cNvSpPr>
          <p:nvPr/>
        </p:nvSpPr>
        <p:spPr bwMode="auto">
          <a:xfrm>
            <a:off x="3647708" y="4173086"/>
            <a:ext cx="2438665" cy="360000"/>
          </a:xfrm>
          <a:prstGeom prst="rect">
            <a:avLst/>
          </a:prstGeom>
          <a:solidFill>
            <a:srgbClr val="3E8FCD"/>
          </a:solidFill>
          <a:ln w="12700" cap="flat" cmpd="sng" algn="ctr">
            <a:noFill/>
            <a:prstDash val="solid"/>
            <a:round/>
            <a:headEnd type="none" w="med" len="med"/>
            <a:tailEnd type="none" w="med" len="med"/>
          </a:ln>
          <a:effectLst>
            <a:outerShdw blurRad="50800" dist="38100" dir="2700000" algn="tl" rotWithShape="0">
              <a:schemeClr val="accent1">
                <a:alpha val="40000"/>
              </a:schemeClr>
            </a:outerShdw>
          </a:effectLst>
        </p:spPr>
        <p:txBody>
          <a:bodyPr vert="horz" wrap="square" lIns="107287" tIns="53643" rIns="107287" bIns="53643" numCol="1" rtlCol="0" anchor="ctr" anchorCtr="0" compatLnSpc="1">
            <a:prstTxWarp prst="textNoShape">
              <a:avLst/>
            </a:prstTxWarp>
          </a:bodyPr>
          <a:lstStyle/>
          <a:p>
            <a:pPr algn="ctr"/>
            <a:r>
              <a:rPr lang="en-GB" sz="1600" b="1" dirty="0">
                <a:solidFill>
                  <a:schemeClr val="bg2"/>
                </a:solidFill>
                <a:latin typeface="Segoe UI" panose="020B0502040204020203" pitchFamily="34" charset="0"/>
              </a:rPr>
              <a:t>Better use of resources</a:t>
            </a:r>
          </a:p>
        </p:txBody>
      </p:sp>
      <p:sp>
        <p:nvSpPr>
          <p:cNvPr id="20" name="Rectangle 18"/>
          <p:cNvSpPr>
            <a:spLocks noChangeArrowheads="1"/>
          </p:cNvSpPr>
          <p:nvPr/>
        </p:nvSpPr>
        <p:spPr bwMode="auto">
          <a:xfrm>
            <a:off x="3647708" y="5229200"/>
            <a:ext cx="2438665" cy="360000"/>
          </a:xfrm>
          <a:prstGeom prst="rect">
            <a:avLst/>
          </a:prstGeom>
          <a:solidFill>
            <a:srgbClr val="3E8FCD"/>
          </a:solidFill>
          <a:ln w="12700" cap="flat" cmpd="sng" algn="ctr">
            <a:noFill/>
            <a:prstDash val="solid"/>
            <a:round/>
            <a:headEnd type="none" w="med" len="med"/>
            <a:tailEnd type="none" w="med" len="med"/>
          </a:ln>
          <a:effectLst>
            <a:outerShdw blurRad="50800" dist="38100" dir="2700000" algn="tl" rotWithShape="0">
              <a:schemeClr val="accent1">
                <a:alpha val="40000"/>
              </a:schemeClr>
            </a:outerShdw>
          </a:effectLst>
        </p:spPr>
        <p:txBody>
          <a:bodyPr vert="horz" wrap="square" lIns="107287" tIns="53643" rIns="107287" bIns="53643" numCol="1" rtlCol="0" anchor="ctr" anchorCtr="0" compatLnSpc="1">
            <a:prstTxWarp prst="textNoShape">
              <a:avLst/>
            </a:prstTxWarp>
          </a:bodyPr>
          <a:lstStyle/>
          <a:p>
            <a:pPr algn="ctr"/>
            <a:r>
              <a:rPr lang="en-GB" sz="1600" b="1" dirty="0">
                <a:solidFill>
                  <a:schemeClr val="bg2"/>
                </a:solidFill>
                <a:latin typeface="Segoe UI" panose="020B0502040204020203" pitchFamily="34" charset="0"/>
              </a:rPr>
              <a:t>Enhance Safety</a:t>
            </a:r>
          </a:p>
        </p:txBody>
      </p:sp>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06881" y="1273716"/>
            <a:ext cx="2602153" cy="1921589"/>
          </a:xfrm>
          <a:prstGeom prst="rect">
            <a:avLst/>
          </a:prstGeom>
        </p:spPr>
      </p:pic>
      <p:sp>
        <p:nvSpPr>
          <p:cNvPr id="4" name="TextBox 3"/>
          <p:cNvSpPr txBox="1"/>
          <p:nvPr/>
        </p:nvSpPr>
        <p:spPr>
          <a:xfrm>
            <a:off x="8660786" y="3218517"/>
            <a:ext cx="720012" cy="200667"/>
          </a:xfrm>
          <a:prstGeom prst="rect">
            <a:avLst/>
          </a:prstGeom>
          <a:noFill/>
        </p:spPr>
        <p:txBody>
          <a:bodyPr wrap="none" lIns="107287" tIns="53643" rIns="107287" bIns="53643" rtlCol="0">
            <a:spAutoFit/>
          </a:bodyPr>
          <a:lstStyle/>
          <a:p>
            <a:r>
              <a:rPr lang="en-GB" sz="600" dirty="0"/>
              <a:t>© Korea Times</a:t>
            </a:r>
          </a:p>
        </p:txBody>
      </p:sp>
      <p:sp>
        <p:nvSpPr>
          <p:cNvPr id="21" name="Footer Placeholder 5"/>
          <p:cNvSpPr txBox="1">
            <a:spLocks/>
          </p:cNvSpPr>
          <p:nvPr/>
        </p:nvSpPr>
        <p:spPr>
          <a:xfrm>
            <a:off x="428499" y="6355125"/>
            <a:ext cx="8053200" cy="434248"/>
          </a:xfrm>
          <a:prstGeom prst="rect">
            <a:avLst/>
          </a:prstGeom>
        </p:spPr>
        <p:txBody>
          <a:bodyPr vert="horz" lIns="107287" tIns="53643" rIns="107287" bIns="53643" rtlCol="0" anchor="b"/>
          <a:lstStyle>
            <a:defPPr>
              <a:defRPr lang="nl-BE"/>
            </a:defPPr>
            <a:lvl1pPr>
              <a:defRPr sz="700" i="1">
                <a:solidFill>
                  <a:schemeClr val="tx1">
                    <a:tint val="75000"/>
                  </a:schemeClr>
                </a:solidFill>
              </a:defRPr>
            </a:lvl1pPr>
          </a:lstStyle>
          <a:p>
            <a:r>
              <a:rPr lang="nl-BE" dirty="0"/>
              <a:t>Source: </a:t>
            </a:r>
            <a:r>
              <a:rPr lang="en-US" dirty="0" err="1"/>
              <a:t>SCK•CEN</a:t>
            </a:r>
            <a:r>
              <a:rPr lang="en-US" dirty="0"/>
              <a:t> </a:t>
            </a:r>
            <a:r>
              <a:rPr lang="nl-BE" dirty="0" err="1"/>
              <a:t>MYRRHA</a:t>
            </a:r>
            <a:r>
              <a:rPr lang="nl-BE" dirty="0"/>
              <a:t> Project Team</a:t>
            </a:r>
          </a:p>
        </p:txBody>
      </p:sp>
      <p:sp>
        <p:nvSpPr>
          <p:cNvPr id="6" name="Title 5"/>
          <p:cNvSpPr>
            <a:spLocks noGrp="1"/>
          </p:cNvSpPr>
          <p:nvPr>
            <p:ph type="title"/>
          </p:nvPr>
        </p:nvSpPr>
        <p:spPr/>
        <p:txBody>
          <a:bodyPr/>
          <a:lstStyle/>
          <a:p>
            <a:r>
              <a:rPr lang="en-US" dirty="0"/>
              <a:t>Global challenges for nuclear energy today: Closing </a:t>
            </a:r>
            <a:br>
              <a:rPr lang="en-US" dirty="0"/>
            </a:br>
            <a:r>
              <a:rPr lang="en-US" dirty="0"/>
              <a:t>the fuel cycle is priority number one</a:t>
            </a:r>
            <a:endParaRPr lang="en-GB" dirty="0"/>
          </a:p>
        </p:txBody>
      </p:sp>
      <p:grpSp>
        <p:nvGrpSpPr>
          <p:cNvPr id="22" name="Group 21"/>
          <p:cNvGrpSpPr>
            <a:grpSpLocks/>
          </p:cNvGrpSpPr>
          <p:nvPr/>
        </p:nvGrpSpPr>
        <p:grpSpPr>
          <a:xfrm>
            <a:off x="9129472" y="332656"/>
            <a:ext cx="693421" cy="694800"/>
            <a:chOff x="566709" y="927218"/>
            <a:chExt cx="549513" cy="549512"/>
          </a:xfrm>
          <a:solidFill>
            <a:srgbClr val="3E8FCD"/>
          </a:solidFill>
        </p:grpSpPr>
        <p:sp>
          <p:nvSpPr>
            <p:cNvPr id="23" name="Oval 22"/>
            <p:cNvSpPr/>
            <p:nvPr/>
          </p:nvSpPr>
          <p:spPr bwMode="auto">
            <a:xfrm>
              <a:off x="566709" y="927218"/>
              <a:ext cx="549513" cy="549512"/>
            </a:xfrm>
            <a:prstGeom prst="ellipse">
              <a:avLst/>
            </a:prstGeom>
            <a:grp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algn="ctr"/>
              <a:endParaRPr lang="nl-BE" sz="700">
                <a:latin typeface="Segoe UI" panose="020B0502040204020203" pitchFamily="34" charset="0"/>
              </a:endParaRPr>
            </a:p>
          </p:txBody>
        </p:sp>
        <p:grpSp>
          <p:nvGrpSpPr>
            <p:cNvPr id="24" name="Group 23"/>
            <p:cNvGrpSpPr/>
            <p:nvPr/>
          </p:nvGrpSpPr>
          <p:grpSpPr>
            <a:xfrm>
              <a:off x="621512" y="1052631"/>
              <a:ext cx="475135" cy="298686"/>
              <a:chOff x="3478963" y="1030652"/>
              <a:chExt cx="2919046" cy="1835012"/>
            </a:xfrm>
            <a:grpFill/>
          </p:grpSpPr>
          <p:pic>
            <p:nvPicPr>
              <p:cNvPr id="25" name="Picture 2" descr="O:\DOKUMENT\Diensten\COM\MPR\mpr\Presentations\MYRRHA\images\waste.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478963" y="1178742"/>
                <a:ext cx="1570867" cy="1255993"/>
              </a:xfrm>
              <a:prstGeom prst="rect">
                <a:avLst/>
              </a:prstGeom>
              <a:grpFill/>
              <a:extLst/>
            </p:spPr>
          </p:pic>
          <p:pic>
            <p:nvPicPr>
              <p:cNvPr id="26" name="Picture 2" descr="O:\DOKUMENT\Diensten\COM\MPR\mpr\Presentations\MYRRHA\images\waste.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973943" y="1236616"/>
                <a:ext cx="1424066" cy="1138619"/>
              </a:xfrm>
              <a:prstGeom prst="rect">
                <a:avLst/>
              </a:prstGeom>
              <a:grpFill/>
              <a:extLst/>
            </p:spPr>
          </p:pic>
          <p:pic>
            <p:nvPicPr>
              <p:cNvPr id="27" name="Picture 2" descr="O:\DOKUMENT\Diensten\COM\MPR\mpr\Presentations\MYRRHA\images\waste.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143677" y="1101777"/>
                <a:ext cx="1853910" cy="1482302"/>
              </a:xfrm>
              <a:prstGeom prst="rect">
                <a:avLst/>
              </a:prstGeom>
              <a:grpFill/>
              <a:extLst/>
            </p:spPr>
          </p:pic>
          <p:pic>
            <p:nvPicPr>
              <p:cNvPr id="28" name="Picture 2" descr="O:\DOKUMENT\Diensten\COM\MPR\mpr\Presentations\MYRRHA\images\waste.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598470" y="1030652"/>
                <a:ext cx="2295043" cy="1835012"/>
              </a:xfrm>
              <a:prstGeom prst="rect">
                <a:avLst/>
              </a:prstGeom>
              <a:grpFill/>
              <a:extLst/>
            </p:spPr>
          </p:pic>
        </p:grpSp>
      </p:grpSp>
    </p:spTree>
    <p:extLst>
      <p:ext uri="{BB962C8B-B14F-4D97-AF65-F5344CB8AC3E}">
        <p14:creationId xmlns:p14="http://schemas.microsoft.com/office/powerpoint/2010/main" val="1608817046"/>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nvPr>
        </p:nvGraphicFramePr>
        <p:xfrm>
          <a:off x="1724" y="2118"/>
          <a:ext cx="1719" cy="2116"/>
        </p:xfrm>
        <a:graphic>
          <a:graphicData uri="http://schemas.openxmlformats.org/presentationml/2006/ole">
            <mc:AlternateContent xmlns:mc="http://schemas.openxmlformats.org/markup-compatibility/2006">
              <mc:Choice xmlns:v="urn:schemas-microsoft-com:vml" Requires="v">
                <p:oleObj spid="_x0000_s323640" name="think-cell Slide" r:id="rId5" imgW="216" imgH="216" progId="TCLayout.ActiveDocument.1">
                  <p:embed/>
                </p:oleObj>
              </mc:Choice>
              <mc:Fallback>
                <p:oleObj name="think-cell Slide" r:id="rId5" imgW="216" imgH="216" progId="TCLayout.ActiveDocument.1">
                  <p:embed/>
                  <p:pic>
                    <p:nvPicPr>
                      <p:cNvPr id="3" name="Object 2" hidden="1"/>
                      <p:cNvPicPr/>
                      <p:nvPr/>
                    </p:nvPicPr>
                    <p:blipFill>
                      <a:blip r:embed="rId6"/>
                      <a:stretch>
                        <a:fillRect/>
                      </a:stretch>
                    </p:blipFill>
                    <p:spPr>
                      <a:xfrm>
                        <a:off x="1724" y="2118"/>
                        <a:ext cx="1719" cy="2116"/>
                      </a:xfrm>
                      <a:prstGeom prst="rect">
                        <a:avLst/>
                      </a:prstGeom>
                    </p:spPr>
                  </p:pic>
                </p:oleObj>
              </mc:Fallback>
            </mc:AlternateContent>
          </a:graphicData>
        </a:graphic>
      </p:graphicFrame>
      <p:sp>
        <p:nvSpPr>
          <p:cNvPr id="6" name="Rounded Rectangle 5"/>
          <p:cNvSpPr>
            <a:spLocks/>
          </p:cNvSpPr>
          <p:nvPr/>
        </p:nvSpPr>
        <p:spPr bwMode="auto">
          <a:xfrm>
            <a:off x="200472" y="1844824"/>
            <a:ext cx="9048000" cy="504000"/>
          </a:xfrm>
          <a:prstGeom prst="roundRect">
            <a:avLst>
              <a:gd name="adj" fmla="val 1307"/>
            </a:avLst>
          </a:prstGeom>
          <a:solidFill>
            <a:srgbClr val="3E8FCD"/>
          </a:solidFill>
          <a:ln w="12700" cap="flat" cmpd="sng" algn="ctr">
            <a:noFill/>
            <a:prstDash val="solid"/>
            <a:round/>
            <a:headEnd type="none" w="med" len="med"/>
            <a:tailEnd type="none" w="med" len="med"/>
          </a:ln>
          <a:effectLst>
            <a:outerShdw blurRad="50800" dist="38100" dir="2700000" algn="tl" rotWithShape="0">
              <a:schemeClr val="accent1">
                <a:alpha val="40000"/>
              </a:schemeClr>
            </a:outerShdw>
          </a:effectLst>
          <a:extLst/>
        </p:spPr>
        <p:txBody>
          <a:bodyPr vert="horz" wrap="square" lIns="107287" tIns="53643" rIns="107287" bIns="53643" numCol="1" rtlCol="0" anchor="t" anchorCtr="0" compatLnSpc="1">
            <a:prstTxWarp prst="textNoShape">
              <a:avLst/>
            </a:prstTxWarp>
          </a:bodyPr>
          <a:lstStyle/>
          <a:p>
            <a:pPr algn="ctr"/>
            <a:endParaRPr lang="fr-FR" dirty="0">
              <a:solidFill>
                <a:schemeClr val="bg2"/>
              </a:solidFill>
              <a:latin typeface="Segoe UI Light" pitchFamily="34" charset="0"/>
            </a:endParaRPr>
          </a:p>
        </p:txBody>
      </p:sp>
      <p:sp>
        <p:nvSpPr>
          <p:cNvPr id="7" name="Title 6"/>
          <p:cNvSpPr>
            <a:spLocks noGrp="1"/>
          </p:cNvSpPr>
          <p:nvPr>
            <p:ph type="title"/>
          </p:nvPr>
        </p:nvSpPr>
        <p:spPr>
          <a:xfrm>
            <a:off x="495300" y="68641"/>
            <a:ext cx="8915400" cy="960107"/>
          </a:xfrm>
        </p:spPr>
        <p:txBody>
          <a:bodyPr vert="horz" lIns="107287" tIns="53643" rIns="107287" bIns="53643" rtlCol="0" anchor="ctr">
            <a:noAutofit/>
          </a:bodyPr>
          <a:lstStyle/>
          <a:p>
            <a:r>
              <a:rPr lang="nl-BE" sz="2400" dirty="0" err="1">
                <a:solidFill>
                  <a:srgbClr val="3E8FCD"/>
                </a:solidFill>
              </a:rPr>
              <a:t>Outline</a:t>
            </a:r>
            <a:endParaRPr lang="nl-BE" sz="2400" dirty="0">
              <a:solidFill>
                <a:srgbClr val="3E8FCD"/>
              </a:solidFill>
            </a:endParaRPr>
          </a:p>
        </p:txBody>
      </p:sp>
      <p:sp>
        <p:nvSpPr>
          <p:cNvPr id="10" name="Content Placeholder 7"/>
          <p:cNvSpPr>
            <a:spLocks noGrp="1"/>
          </p:cNvSpPr>
          <p:nvPr>
            <p:ph idx="4294967295"/>
          </p:nvPr>
        </p:nvSpPr>
        <p:spPr>
          <a:xfrm>
            <a:off x="495300" y="1141545"/>
            <a:ext cx="8915400" cy="4984620"/>
          </a:xfrm>
          <a:prstGeom prst="rect">
            <a:avLst/>
          </a:prstGeom>
        </p:spPr>
        <p:txBody>
          <a:bodyPr>
            <a:normAutofit/>
          </a:bodyPr>
          <a:lstStyle/>
          <a:p>
            <a:pPr>
              <a:spcAft>
                <a:spcPts val="1800"/>
              </a:spcAft>
            </a:pPr>
            <a:r>
              <a:rPr lang="en-US" sz="2600" dirty="0" smtClean="0"/>
              <a:t>What is Project MYRRHA?</a:t>
            </a:r>
            <a:endParaRPr lang="nl-BE" sz="2600" dirty="0"/>
          </a:p>
          <a:p>
            <a:pPr>
              <a:spcAft>
                <a:spcPts val="1800"/>
              </a:spcAft>
            </a:pPr>
            <a:r>
              <a:rPr lang="en-US" sz="2600" b="1" dirty="0" smtClean="0">
                <a:solidFill>
                  <a:schemeClr val="bg2"/>
                </a:solidFill>
              </a:rPr>
              <a:t>MYRRHA technical description</a:t>
            </a:r>
          </a:p>
          <a:p>
            <a:pPr>
              <a:spcAft>
                <a:spcPts val="1800"/>
              </a:spcAft>
            </a:pPr>
            <a:r>
              <a:rPr lang="en-US" sz="2600" dirty="0" smtClean="0"/>
              <a:t>MYRRHA Research &amp; Development effort</a:t>
            </a:r>
          </a:p>
          <a:p>
            <a:pPr>
              <a:spcAft>
                <a:spcPts val="1800"/>
              </a:spcAft>
            </a:pPr>
            <a:r>
              <a:rPr lang="en-US" sz="2600" dirty="0" smtClean="0"/>
              <a:t>MYRRHA planning </a:t>
            </a:r>
          </a:p>
        </p:txBody>
      </p:sp>
    </p:spTree>
    <p:extLst>
      <p:ext uri="{BB962C8B-B14F-4D97-AF65-F5344CB8AC3E}">
        <p14:creationId xmlns:p14="http://schemas.microsoft.com/office/powerpoint/2010/main" val="42270006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MYRRHA </a:t>
            </a:r>
            <a:r>
              <a:rPr lang="fr-FR" dirty="0" err="1"/>
              <a:t>linac</a:t>
            </a:r>
            <a:endParaRPr lang="nl-BE" dirty="0"/>
          </a:p>
        </p:txBody>
      </p:sp>
      <p:cxnSp>
        <p:nvCxnSpPr>
          <p:cNvPr id="4" name="Straight Connector 3"/>
          <p:cNvCxnSpPr/>
          <p:nvPr/>
        </p:nvCxnSpPr>
        <p:spPr bwMode="auto">
          <a:xfrm flipH="1">
            <a:off x="772886" y="1341912"/>
            <a:ext cx="8395854" cy="0"/>
          </a:xfrm>
          <a:prstGeom prst="line">
            <a:avLst/>
          </a:prstGeom>
          <a:solidFill>
            <a:schemeClr val="accent1"/>
          </a:solidFill>
          <a:ln w="12700" cap="flat" cmpd="sng" algn="ctr">
            <a:solidFill>
              <a:srgbClr val="007DC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l="-51"/>
          <a:stretch>
            <a:fillRect/>
          </a:stretch>
        </p:blipFill>
        <p:spPr bwMode="auto">
          <a:xfrm>
            <a:off x="561762" y="1341912"/>
            <a:ext cx="33577831" cy="5126022"/>
          </a:xfrm>
          <a:prstGeom prst="rect">
            <a:avLst/>
          </a:prstGeom>
          <a:noFill/>
          <a:ln w="9525">
            <a:noFill/>
            <a:miter lim="800000"/>
            <a:headEnd/>
            <a:tailEnd/>
          </a:ln>
        </p:spPr>
      </p:pic>
      <p:cxnSp>
        <p:nvCxnSpPr>
          <p:cNvPr id="5" name="Straight Connector 4"/>
          <p:cNvCxnSpPr/>
          <p:nvPr/>
        </p:nvCxnSpPr>
        <p:spPr bwMode="auto">
          <a:xfrm flipH="1">
            <a:off x="925286" y="1325923"/>
            <a:ext cx="8395854" cy="0"/>
          </a:xfrm>
          <a:prstGeom prst="line">
            <a:avLst/>
          </a:prstGeom>
          <a:solidFill>
            <a:schemeClr val="accent1"/>
          </a:solidFill>
          <a:ln w="12700" cap="flat" cmpd="sng" algn="ctr">
            <a:solidFill>
              <a:srgbClr val="007DC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6873429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1.04774E-6 -3.33333E-6 L -0.94729 -3.33333E-6 " pathEditMode="relative" rAng="0" ptsTypes="AA">
                                      <p:cBhvr>
                                        <p:cTn id="6" dur="5000" fill="hold"/>
                                        <p:tgtEl>
                                          <p:spTgt spid="6"/>
                                        </p:tgtEl>
                                        <p:attrNameLst>
                                          <p:attrName>ppt_x</p:attrName>
                                          <p:attrName>ppt_y</p:attrName>
                                        </p:attrNameLst>
                                      </p:cBhvr>
                                      <p:rCtr x="-474" y="0"/>
                                    </p:animMotion>
                                  </p:childTnLst>
                                </p:cTn>
                              </p:par>
                            </p:childTnLst>
                          </p:cTn>
                        </p:par>
                        <p:par>
                          <p:cTn id="7" fill="hold">
                            <p:stCondLst>
                              <p:cond delay="5000"/>
                            </p:stCondLst>
                            <p:childTnLst>
                              <p:par>
                                <p:cTn id="8" presetID="35" presetClass="path" presetSubtype="0" accel="50000" decel="50000" fill="hold" nodeType="afterEffect">
                                  <p:stCondLst>
                                    <p:cond delay="0"/>
                                  </p:stCondLst>
                                  <p:childTnLst>
                                    <p:animMotion origin="layout" path="M -0.94729 -3.33333E-6 L -1.83242 -3.33333E-6 " pathEditMode="relative" rAng="0" ptsTypes="AA">
                                      <p:cBhvr>
                                        <p:cTn id="9" dur="5000" fill="hold"/>
                                        <p:tgtEl>
                                          <p:spTgt spid="6"/>
                                        </p:tgtEl>
                                        <p:attrNameLst>
                                          <p:attrName>ppt_x</p:attrName>
                                          <p:attrName>ppt_y</p:attrName>
                                        </p:attrNameLst>
                                      </p:cBhvr>
                                      <p:rCtr x="-443" y="0"/>
                                    </p:animMotion>
                                  </p:childTnLst>
                                </p:cTn>
                              </p:par>
                            </p:childTnLst>
                          </p:cTn>
                        </p:par>
                        <p:par>
                          <p:cTn id="10" fill="hold">
                            <p:stCondLst>
                              <p:cond delay="10000"/>
                            </p:stCondLst>
                            <p:childTnLst>
                              <p:par>
                                <p:cTn id="11" presetID="35" presetClass="path" presetSubtype="0" accel="50000" decel="50000" fill="hold" nodeType="afterEffect">
                                  <p:stCondLst>
                                    <p:cond delay="0"/>
                                  </p:stCondLst>
                                  <p:childTnLst>
                                    <p:animMotion origin="layout" path="M -1.83242 -3.33333E-6 L -2.65203 -0.00023 " pathEditMode="relative" rAng="0" ptsTypes="AA">
                                      <p:cBhvr>
                                        <p:cTn id="12" dur="5000" fill="hold"/>
                                        <p:tgtEl>
                                          <p:spTgt spid="6"/>
                                        </p:tgtEl>
                                        <p:attrNameLst>
                                          <p:attrName>ppt_x</p:attrName>
                                          <p:attrName>ppt_y</p:attrName>
                                        </p:attrNameLst>
                                      </p:cBhvr>
                                      <p:rCtr x="-410" y="0"/>
                                    </p:animMotion>
                                  </p:childTnLst>
                                </p:cTn>
                              </p:par>
                            </p:childTnLst>
                          </p:cTn>
                        </p:par>
                        <p:par>
                          <p:cTn id="13" fill="hold">
                            <p:stCondLst>
                              <p:cond delay="15000"/>
                            </p:stCondLst>
                            <p:childTnLst>
                              <p:par>
                                <p:cTn id="14" presetID="35" presetClass="path" presetSubtype="0" accel="50000" decel="50000" fill="hold" nodeType="afterEffect">
                                  <p:stCondLst>
                                    <p:cond delay="0"/>
                                  </p:stCondLst>
                                  <p:childTnLst>
                                    <p:animMotion origin="layout" path="M -2.65123 -3.33333E-6 L -3.13409 -3.33333E-6 " pathEditMode="relative" rAng="0" ptsTypes="AA">
                                      <p:cBhvr>
                                        <p:cTn id="15" dur="5000" fill="hold"/>
                                        <p:tgtEl>
                                          <p:spTgt spid="6"/>
                                        </p:tgtEl>
                                        <p:attrNameLst>
                                          <p:attrName>ppt_x</p:attrName>
                                          <p:attrName>ppt_y</p:attrName>
                                        </p:attrNameLst>
                                      </p:cBhvr>
                                      <p:rCtr x="-24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prstGeom prst="rect">
            <a:avLst/>
          </a:prstGeom>
        </p:spPr>
        <p:txBody>
          <a:bodyPr/>
          <a:lstStyle/>
          <a:p>
            <a:r>
              <a:rPr lang="fr-FR" dirty="0" err="1" smtClean="0"/>
              <a:t>Specific</a:t>
            </a:r>
            <a:r>
              <a:rPr lang="fr-FR" dirty="0" smtClean="0"/>
              <a:t> </a:t>
            </a:r>
            <a:r>
              <a:rPr lang="fr-FR" dirty="0" err="1" smtClean="0"/>
              <a:t>requirements</a:t>
            </a:r>
            <a:r>
              <a:rPr lang="fr-FR" dirty="0" smtClean="0"/>
              <a:t> of MYRRHA Accelerator</a:t>
            </a:r>
            <a:endParaRPr lang="en-US" dirty="0" smtClean="0"/>
          </a:p>
        </p:txBody>
      </p:sp>
      <p:cxnSp>
        <p:nvCxnSpPr>
          <p:cNvPr id="3" name="Straight Connector 2"/>
          <p:cNvCxnSpPr/>
          <p:nvPr/>
        </p:nvCxnSpPr>
        <p:spPr bwMode="auto">
          <a:xfrm flipH="1">
            <a:off x="772886" y="788751"/>
            <a:ext cx="8395854" cy="0"/>
          </a:xfrm>
          <a:prstGeom prst="line">
            <a:avLst/>
          </a:prstGeom>
          <a:solidFill>
            <a:schemeClr val="accent1"/>
          </a:solidFill>
          <a:ln w="12700" cap="flat" cmpd="sng" algn="ctr">
            <a:solidFill>
              <a:srgbClr val="007DC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aphicFrame>
        <p:nvGraphicFramePr>
          <p:cNvPr id="64" name="Tableau 10"/>
          <p:cNvGraphicFramePr>
            <a:graphicFrameLocks noGrp="1"/>
          </p:cNvGraphicFramePr>
          <p:nvPr>
            <p:extLst>
              <p:ext uri="{D42A27DB-BD31-4B8C-83A1-F6EECF244321}">
                <p14:modId xmlns:p14="http://schemas.microsoft.com/office/powerpoint/2010/main" val="1284613080"/>
              </p:ext>
            </p:extLst>
          </p:nvPr>
        </p:nvGraphicFramePr>
        <p:xfrm>
          <a:off x="433759" y="1342306"/>
          <a:ext cx="9056078" cy="4519013"/>
        </p:xfrm>
        <a:graphic>
          <a:graphicData uri="http://schemas.openxmlformats.org/drawingml/2006/table">
            <a:tbl>
              <a:tblPr/>
              <a:tblGrid>
                <a:gridCol w="4853518">
                  <a:extLst>
                    <a:ext uri="{9D8B030D-6E8A-4147-A177-3AD203B41FA5}">
                      <a16:colId xmlns="" xmlns:a16="http://schemas.microsoft.com/office/drawing/2014/main" val="20000"/>
                    </a:ext>
                  </a:extLst>
                </a:gridCol>
                <a:gridCol w="4202560">
                  <a:extLst>
                    <a:ext uri="{9D8B030D-6E8A-4147-A177-3AD203B41FA5}">
                      <a16:colId xmlns="" xmlns:a16="http://schemas.microsoft.com/office/drawing/2014/main" val="20001"/>
                    </a:ext>
                  </a:extLst>
                </a:gridCol>
              </a:tblGrid>
              <a:tr h="441103">
                <a:tc>
                  <a:txBody>
                    <a:bodyPr/>
                    <a:lstStyle/>
                    <a:p>
                      <a:pPr algn="ctr">
                        <a:spcAft>
                          <a:spcPts val="0"/>
                        </a:spcAft>
                      </a:pPr>
                      <a:r>
                        <a:rPr lang="en-US" sz="1800" dirty="0">
                          <a:latin typeface="+mj-lt"/>
                          <a:ea typeface="Times New Roman"/>
                          <a:cs typeface="Calibri" pitchFamily="34" charset="0"/>
                        </a:rPr>
                        <a:t>Proton energy</a:t>
                      </a:r>
                      <a:endParaRPr lang="fr-FR" sz="1800" dirty="0">
                        <a:latin typeface="+mj-lt"/>
                        <a:ea typeface="Times New Roman"/>
                        <a:cs typeface="Calibri" pitchFamily="34" charset="0"/>
                      </a:endParaRPr>
                    </a:p>
                  </a:txBody>
                  <a:tcPr marL="68580" marR="68580"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en-US" sz="1800">
                          <a:latin typeface="+mj-lt"/>
                          <a:ea typeface="Times New Roman"/>
                          <a:cs typeface="Calibri" pitchFamily="34" charset="0"/>
                        </a:rPr>
                        <a:t>600 MeV</a:t>
                      </a:r>
                      <a:endParaRPr lang="fr-FR" sz="1800">
                        <a:latin typeface="+mj-lt"/>
                        <a:ea typeface="Times New Roman"/>
                        <a:cs typeface="Calibri" pitchFamily="34" charset="0"/>
                      </a:endParaRPr>
                    </a:p>
                  </a:txBody>
                  <a:tcPr marL="68580" marR="68580"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0"/>
                  </a:ext>
                </a:extLst>
              </a:tr>
              <a:tr h="414459">
                <a:tc>
                  <a:txBody>
                    <a:bodyPr/>
                    <a:lstStyle/>
                    <a:p>
                      <a:pPr algn="ctr">
                        <a:spcAft>
                          <a:spcPts val="0"/>
                        </a:spcAft>
                      </a:pPr>
                      <a:r>
                        <a:rPr lang="en-US" sz="1800" dirty="0" smtClean="0">
                          <a:latin typeface="+mj-lt"/>
                          <a:ea typeface="Times New Roman"/>
                          <a:cs typeface="Calibri" pitchFamily="34" charset="0"/>
                        </a:rPr>
                        <a:t>Beam </a:t>
                      </a:r>
                      <a:r>
                        <a:rPr lang="en-US" sz="1800" dirty="0">
                          <a:latin typeface="+mj-lt"/>
                          <a:ea typeface="Times New Roman"/>
                          <a:cs typeface="Calibri" pitchFamily="34" charset="0"/>
                        </a:rPr>
                        <a:t>current</a:t>
                      </a:r>
                      <a:endParaRPr lang="fr-FR" sz="1800" dirty="0">
                        <a:latin typeface="+mj-lt"/>
                        <a:ea typeface="Times New Roman"/>
                        <a:cs typeface="Calibri" pitchFamily="34" charset="0"/>
                      </a:endParaRPr>
                    </a:p>
                  </a:txBody>
                  <a:tcPr marL="68580" marR="68580"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en-US" sz="1800" dirty="0">
                          <a:latin typeface="+mj-lt"/>
                          <a:ea typeface="Times New Roman"/>
                          <a:cs typeface="Calibri" pitchFamily="34" charset="0"/>
                        </a:rPr>
                        <a:t>0.1 to </a:t>
                      </a:r>
                      <a:r>
                        <a:rPr lang="en-US" sz="1800" dirty="0">
                          <a:solidFill>
                            <a:srgbClr val="FF0000"/>
                          </a:solidFill>
                          <a:latin typeface="+mj-lt"/>
                          <a:ea typeface="Times New Roman"/>
                          <a:cs typeface="Calibri" pitchFamily="34" charset="0"/>
                        </a:rPr>
                        <a:t>4.0 mA</a:t>
                      </a:r>
                      <a:endParaRPr lang="fr-FR" sz="1800" dirty="0">
                        <a:solidFill>
                          <a:srgbClr val="FF0000"/>
                        </a:solidFill>
                        <a:latin typeface="+mj-lt"/>
                        <a:ea typeface="Times New Roman"/>
                        <a:cs typeface="Calibri" pitchFamily="34" charset="0"/>
                      </a:endParaRPr>
                    </a:p>
                  </a:txBody>
                  <a:tcPr marL="68580" marR="68580"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399657">
                <a:tc>
                  <a:txBody>
                    <a:bodyPr/>
                    <a:lstStyle/>
                    <a:p>
                      <a:pPr algn="ctr">
                        <a:spcAft>
                          <a:spcPts val="0"/>
                        </a:spcAft>
                      </a:pPr>
                      <a:r>
                        <a:rPr lang="en-US" sz="1800">
                          <a:latin typeface="+mj-lt"/>
                          <a:ea typeface="Times New Roman"/>
                          <a:cs typeface="Calibri" pitchFamily="34" charset="0"/>
                        </a:rPr>
                        <a:t>Repetition rate</a:t>
                      </a:r>
                      <a:endParaRPr lang="fr-FR" sz="1800">
                        <a:latin typeface="+mj-lt"/>
                        <a:ea typeface="Times New Roman"/>
                        <a:cs typeface="Calibri" pitchFamily="34" charset="0"/>
                      </a:endParaRPr>
                    </a:p>
                  </a:txBody>
                  <a:tcPr marL="68580" marR="68580"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en-US" sz="1800" dirty="0" smtClean="0">
                          <a:solidFill>
                            <a:srgbClr val="FF0000"/>
                          </a:solidFill>
                          <a:latin typeface="+mj-lt"/>
                          <a:ea typeface="Times New Roman"/>
                          <a:cs typeface="Calibri" pitchFamily="34" charset="0"/>
                        </a:rPr>
                        <a:t>Continuous</a:t>
                      </a:r>
                      <a:r>
                        <a:rPr lang="en-US" sz="1800" baseline="0" dirty="0" smtClean="0">
                          <a:solidFill>
                            <a:srgbClr val="FF0000"/>
                          </a:solidFill>
                          <a:latin typeface="+mj-lt"/>
                          <a:ea typeface="Times New Roman"/>
                          <a:cs typeface="Calibri" pitchFamily="34" charset="0"/>
                        </a:rPr>
                        <a:t> </a:t>
                      </a:r>
                      <a:r>
                        <a:rPr lang="en-US" sz="1800" dirty="0" smtClean="0">
                          <a:solidFill>
                            <a:srgbClr val="FF0000"/>
                          </a:solidFill>
                          <a:latin typeface="+mj-lt"/>
                          <a:ea typeface="Times New Roman"/>
                          <a:cs typeface="Calibri" pitchFamily="34" charset="0"/>
                        </a:rPr>
                        <a:t>Wave</a:t>
                      </a:r>
                      <a:r>
                        <a:rPr lang="en-US" sz="1800" dirty="0" smtClean="0">
                          <a:latin typeface="+mj-lt"/>
                          <a:ea typeface="Times New Roman"/>
                          <a:cs typeface="Calibri" pitchFamily="34" charset="0"/>
                        </a:rPr>
                        <a:t>, 250 </a:t>
                      </a:r>
                      <a:r>
                        <a:rPr lang="en-US" sz="1800" dirty="0">
                          <a:latin typeface="+mj-lt"/>
                          <a:ea typeface="Times New Roman"/>
                          <a:cs typeface="Calibri" pitchFamily="34" charset="0"/>
                        </a:rPr>
                        <a:t>Hz</a:t>
                      </a:r>
                      <a:endParaRPr lang="fr-FR" sz="1800" dirty="0">
                        <a:latin typeface="+mj-lt"/>
                        <a:ea typeface="Times New Roman"/>
                        <a:cs typeface="Calibri" pitchFamily="34" charset="0"/>
                      </a:endParaRPr>
                    </a:p>
                  </a:txBody>
                  <a:tcPr marL="68580" marR="68580"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405579">
                <a:tc>
                  <a:txBody>
                    <a:bodyPr/>
                    <a:lstStyle/>
                    <a:p>
                      <a:pPr algn="ctr">
                        <a:spcAft>
                          <a:spcPts val="0"/>
                        </a:spcAft>
                      </a:pPr>
                      <a:r>
                        <a:rPr lang="en-US" sz="1800" dirty="0">
                          <a:latin typeface="+mj-lt"/>
                          <a:ea typeface="Times New Roman"/>
                          <a:cs typeface="Calibri" pitchFamily="34" charset="0"/>
                        </a:rPr>
                        <a:t>Beam duty cycle</a:t>
                      </a:r>
                      <a:endParaRPr lang="fr-FR" sz="1800" dirty="0">
                        <a:latin typeface="+mj-lt"/>
                        <a:ea typeface="Times New Roman"/>
                        <a:cs typeface="Calibri" pitchFamily="34" charset="0"/>
                      </a:endParaRPr>
                    </a:p>
                  </a:txBody>
                  <a:tcPr marL="68580" marR="68580"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en-US" sz="1800">
                          <a:latin typeface="+mj-lt"/>
                          <a:ea typeface="Times New Roman"/>
                          <a:cs typeface="Calibri" pitchFamily="34" charset="0"/>
                        </a:rPr>
                        <a:t>10</a:t>
                      </a:r>
                      <a:r>
                        <a:rPr lang="en-US" sz="1800" baseline="30000">
                          <a:latin typeface="+mj-lt"/>
                          <a:ea typeface="Times New Roman"/>
                          <a:cs typeface="Calibri" pitchFamily="34" charset="0"/>
                        </a:rPr>
                        <a:t>-4</a:t>
                      </a:r>
                      <a:r>
                        <a:rPr lang="en-US" sz="1800">
                          <a:latin typeface="+mj-lt"/>
                          <a:ea typeface="Times New Roman"/>
                          <a:cs typeface="Calibri" pitchFamily="34" charset="0"/>
                        </a:rPr>
                        <a:t> to 1</a:t>
                      </a:r>
                      <a:endParaRPr lang="fr-FR" sz="1800">
                        <a:latin typeface="+mj-lt"/>
                        <a:ea typeface="Times New Roman"/>
                        <a:cs typeface="Calibri" pitchFamily="34" charset="0"/>
                      </a:endParaRPr>
                    </a:p>
                  </a:txBody>
                  <a:tcPr marL="68580" marR="68580"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390777">
                <a:tc>
                  <a:txBody>
                    <a:bodyPr/>
                    <a:lstStyle/>
                    <a:p>
                      <a:pPr algn="ctr">
                        <a:spcAft>
                          <a:spcPts val="0"/>
                        </a:spcAft>
                      </a:pPr>
                      <a:r>
                        <a:rPr lang="en-US" sz="1800" dirty="0">
                          <a:latin typeface="+mj-lt"/>
                          <a:ea typeface="Times New Roman"/>
                          <a:cs typeface="Calibri" pitchFamily="34" charset="0"/>
                        </a:rPr>
                        <a:t>Beam power stability</a:t>
                      </a:r>
                      <a:endParaRPr lang="fr-FR" sz="1800" dirty="0">
                        <a:latin typeface="+mj-lt"/>
                        <a:ea typeface="Times New Roman"/>
                        <a:cs typeface="Calibri" pitchFamily="34" charset="0"/>
                      </a:endParaRPr>
                    </a:p>
                  </a:txBody>
                  <a:tcPr marL="68580" marR="68580"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en-US" sz="1800">
                          <a:latin typeface="+mj-lt"/>
                          <a:ea typeface="Times New Roman"/>
                          <a:cs typeface="Calibri" pitchFamily="34" charset="0"/>
                        </a:rPr>
                        <a:t>&lt; ± 2% on a time scale of 100ms</a:t>
                      </a:r>
                      <a:endParaRPr lang="fr-FR" sz="1800">
                        <a:latin typeface="+mj-lt"/>
                        <a:ea typeface="Times New Roman"/>
                        <a:cs typeface="Calibri" pitchFamily="34" charset="0"/>
                      </a:endParaRPr>
                    </a:p>
                  </a:txBody>
                  <a:tcPr marL="68580" marR="68580"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r h="417420">
                <a:tc>
                  <a:txBody>
                    <a:bodyPr/>
                    <a:lstStyle/>
                    <a:p>
                      <a:pPr algn="ctr">
                        <a:spcAft>
                          <a:spcPts val="0"/>
                        </a:spcAft>
                      </a:pPr>
                      <a:r>
                        <a:rPr lang="en-US" sz="1800">
                          <a:latin typeface="+mj-lt"/>
                          <a:ea typeface="Times New Roman"/>
                          <a:cs typeface="Calibri" pitchFamily="34" charset="0"/>
                        </a:rPr>
                        <a:t>Beam footprint on reactor window</a:t>
                      </a:r>
                      <a:endParaRPr lang="fr-FR" sz="1800">
                        <a:latin typeface="+mj-lt"/>
                        <a:ea typeface="Times New Roman"/>
                        <a:cs typeface="Calibri" pitchFamily="34" charset="0"/>
                      </a:endParaRPr>
                    </a:p>
                  </a:txBody>
                  <a:tcPr marL="68580" marR="68580"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en-US" sz="1800">
                          <a:latin typeface="+mj-lt"/>
                          <a:ea typeface="Times New Roman"/>
                          <a:cs typeface="Calibri" pitchFamily="34" charset="0"/>
                        </a:rPr>
                        <a:t>Circular </a:t>
                      </a:r>
                      <a:r>
                        <a:rPr lang="en-US" sz="1800">
                          <a:latin typeface="+mj-lt"/>
                          <a:ea typeface="Times New Roman"/>
                          <a:cs typeface="Calibri" pitchFamily="34" charset="0"/>
                          <a:sym typeface="Symbol"/>
                        </a:rPr>
                        <a:t></a:t>
                      </a:r>
                      <a:r>
                        <a:rPr lang="en-US" sz="1800">
                          <a:latin typeface="+mj-lt"/>
                          <a:ea typeface="Times New Roman"/>
                          <a:cs typeface="Calibri" pitchFamily="34" charset="0"/>
                        </a:rPr>
                        <a:t>85mm</a:t>
                      </a:r>
                      <a:endParaRPr lang="fr-FR" sz="1800">
                        <a:latin typeface="+mj-lt"/>
                        <a:ea typeface="Times New Roman"/>
                        <a:cs typeface="Calibri" pitchFamily="34" charset="0"/>
                      </a:endParaRPr>
                    </a:p>
                  </a:txBody>
                  <a:tcPr marL="68580" marR="68580"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r h="404098">
                <a:tc>
                  <a:txBody>
                    <a:bodyPr/>
                    <a:lstStyle/>
                    <a:p>
                      <a:pPr algn="ctr">
                        <a:spcAft>
                          <a:spcPts val="0"/>
                        </a:spcAft>
                      </a:pPr>
                      <a:r>
                        <a:rPr lang="en-US" sz="1800">
                          <a:latin typeface="+mj-lt"/>
                          <a:ea typeface="Times New Roman"/>
                          <a:cs typeface="Calibri" pitchFamily="34" charset="0"/>
                        </a:rPr>
                        <a:t>Beam footprint stability</a:t>
                      </a:r>
                      <a:endParaRPr lang="fr-FR" sz="1800">
                        <a:latin typeface="+mj-lt"/>
                        <a:ea typeface="Times New Roman"/>
                        <a:cs typeface="Calibri" pitchFamily="34" charset="0"/>
                      </a:endParaRPr>
                    </a:p>
                  </a:txBody>
                  <a:tcPr marL="68580" marR="68580"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en-US" sz="1800">
                          <a:latin typeface="+mj-lt"/>
                          <a:ea typeface="Times New Roman"/>
                          <a:cs typeface="Calibri" pitchFamily="34" charset="0"/>
                        </a:rPr>
                        <a:t>&lt; ± 10% on a time scale of 1s</a:t>
                      </a:r>
                      <a:endParaRPr lang="fr-FR" sz="1800">
                        <a:latin typeface="+mj-lt"/>
                        <a:ea typeface="Times New Roman"/>
                        <a:cs typeface="Calibri" pitchFamily="34" charset="0"/>
                      </a:endParaRPr>
                    </a:p>
                  </a:txBody>
                  <a:tcPr marL="68580" marR="68580"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6"/>
                  </a:ext>
                </a:extLst>
              </a:tr>
              <a:tr h="408539">
                <a:tc>
                  <a:txBody>
                    <a:bodyPr/>
                    <a:lstStyle/>
                    <a:p>
                      <a:pPr algn="ctr">
                        <a:spcAft>
                          <a:spcPts val="0"/>
                        </a:spcAft>
                      </a:pPr>
                      <a:r>
                        <a:rPr lang="en-US" sz="1800">
                          <a:latin typeface="+mj-lt"/>
                          <a:ea typeface="Times New Roman"/>
                          <a:cs typeface="Calibri" pitchFamily="34" charset="0"/>
                        </a:rPr>
                        <a:t># of allowed beam trips on reactor longer than 3 sec</a:t>
                      </a:r>
                      <a:endParaRPr lang="fr-FR" sz="1800">
                        <a:latin typeface="+mj-lt"/>
                        <a:ea typeface="Times New Roman"/>
                        <a:cs typeface="Calibri" pitchFamily="34" charset="0"/>
                      </a:endParaRPr>
                    </a:p>
                  </a:txBody>
                  <a:tcPr marL="68580" marR="68580"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en-US" sz="1800">
                          <a:latin typeface="+mj-lt"/>
                          <a:ea typeface="Times New Roman"/>
                          <a:cs typeface="Calibri" pitchFamily="34" charset="0"/>
                        </a:rPr>
                        <a:t>10 maximum per 3-month operation period</a:t>
                      </a:r>
                      <a:endParaRPr lang="fr-FR" sz="1800">
                        <a:latin typeface="+mj-lt"/>
                        <a:ea typeface="Times New Roman"/>
                        <a:cs typeface="Calibri" pitchFamily="34" charset="0"/>
                      </a:endParaRPr>
                    </a:p>
                  </a:txBody>
                  <a:tcPr marL="68580" marR="68580"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7"/>
                  </a:ext>
                </a:extLst>
              </a:tr>
              <a:tr h="393737">
                <a:tc>
                  <a:txBody>
                    <a:bodyPr/>
                    <a:lstStyle/>
                    <a:p>
                      <a:pPr algn="ctr">
                        <a:spcAft>
                          <a:spcPts val="0"/>
                        </a:spcAft>
                      </a:pPr>
                      <a:r>
                        <a:rPr lang="en-US" sz="1800">
                          <a:latin typeface="+mj-lt"/>
                          <a:ea typeface="Times New Roman"/>
                          <a:cs typeface="Calibri" pitchFamily="34" charset="0"/>
                        </a:rPr>
                        <a:t># of allowed beam trips on reactor longer than 0.1 sec</a:t>
                      </a:r>
                      <a:endParaRPr lang="fr-FR" sz="1800">
                        <a:latin typeface="+mj-lt"/>
                        <a:ea typeface="Times New Roman"/>
                        <a:cs typeface="Calibri" pitchFamily="34" charset="0"/>
                      </a:endParaRPr>
                    </a:p>
                  </a:txBody>
                  <a:tcPr marL="68580" marR="68580"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en-US" sz="1800">
                          <a:latin typeface="+mj-lt"/>
                          <a:ea typeface="Times New Roman"/>
                          <a:cs typeface="Calibri" pitchFamily="34" charset="0"/>
                        </a:rPr>
                        <a:t>100 maximum per day</a:t>
                      </a:r>
                      <a:endParaRPr lang="fr-FR" sz="1800">
                        <a:latin typeface="+mj-lt"/>
                        <a:ea typeface="Times New Roman"/>
                        <a:cs typeface="Calibri" pitchFamily="34" charset="0"/>
                      </a:endParaRPr>
                    </a:p>
                  </a:txBody>
                  <a:tcPr marL="68580" marR="68580"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8"/>
                  </a:ext>
                </a:extLst>
              </a:tr>
              <a:tr h="420380">
                <a:tc>
                  <a:txBody>
                    <a:bodyPr/>
                    <a:lstStyle/>
                    <a:p>
                      <a:pPr algn="ctr">
                        <a:spcAft>
                          <a:spcPts val="0"/>
                        </a:spcAft>
                      </a:pPr>
                      <a:r>
                        <a:rPr lang="en-US" sz="1800" dirty="0">
                          <a:latin typeface="+mj-lt"/>
                          <a:ea typeface="Times New Roman"/>
                          <a:cs typeface="Calibri" pitchFamily="34" charset="0"/>
                        </a:rPr>
                        <a:t># of allowed beam trips on reactor shorter than 0.1 sec</a:t>
                      </a:r>
                      <a:endParaRPr lang="fr-FR" sz="1800" dirty="0">
                        <a:latin typeface="+mj-lt"/>
                        <a:ea typeface="Times New Roman"/>
                        <a:cs typeface="Calibri" pitchFamily="34" charset="0"/>
                      </a:endParaRPr>
                    </a:p>
                  </a:txBody>
                  <a:tcPr marL="68580" marR="68580"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en-US" sz="1800" dirty="0">
                          <a:latin typeface="+mj-lt"/>
                          <a:ea typeface="Times New Roman"/>
                          <a:cs typeface="Calibri" pitchFamily="34" charset="0"/>
                        </a:rPr>
                        <a:t>unlimited</a:t>
                      </a:r>
                      <a:endParaRPr lang="fr-FR" sz="1800" dirty="0">
                        <a:latin typeface="+mj-lt"/>
                        <a:ea typeface="Times New Roman"/>
                        <a:cs typeface="Calibri" pitchFamily="34" charset="0"/>
                      </a:endParaRPr>
                    </a:p>
                  </a:txBody>
                  <a:tcPr marL="68580" marR="68580"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extLst>
                  <a:ext uri="{0D108BD9-81ED-4DB2-BD59-A6C34878D82A}">
                    <a16:rowId xmlns="" xmlns:a16="http://schemas.microsoft.com/office/drawing/2014/main" val="10009"/>
                  </a:ext>
                </a:extLst>
              </a:tr>
            </a:tbl>
          </a:graphicData>
        </a:graphic>
      </p:graphicFrame>
      <p:sp>
        <p:nvSpPr>
          <p:cNvPr id="65" name="Rectangle 8"/>
          <p:cNvSpPr>
            <a:spLocks noChangeArrowheads="1"/>
          </p:cNvSpPr>
          <p:nvPr/>
        </p:nvSpPr>
        <p:spPr bwMode="auto">
          <a:xfrm>
            <a:off x="433754" y="1353416"/>
            <a:ext cx="9047285" cy="1665288"/>
          </a:xfrm>
          <a:prstGeom prst="rect">
            <a:avLst/>
          </a:prstGeom>
          <a:noFill/>
          <a:ln w="57150">
            <a:solidFill>
              <a:srgbClr val="0000FF"/>
            </a:solidFill>
            <a:miter lim="800000"/>
            <a:headEnd type="none" w="sm" len="sm"/>
            <a:tailEnd type="none" w="sm" len="sm"/>
          </a:ln>
          <a:effectLst/>
        </p:spPr>
        <p:txBody>
          <a:bodyPr wrap="none" anchor="ctr"/>
          <a:lstStyle/>
          <a:p>
            <a:endParaRPr lang="fr-FR">
              <a:solidFill>
                <a:srgbClr val="000000"/>
              </a:solidFill>
            </a:endParaRPr>
          </a:p>
        </p:txBody>
      </p:sp>
      <p:sp>
        <p:nvSpPr>
          <p:cNvPr id="66" name="Text Box 6"/>
          <p:cNvSpPr txBox="1">
            <a:spLocks noChangeArrowheads="1"/>
          </p:cNvSpPr>
          <p:nvPr/>
        </p:nvSpPr>
        <p:spPr bwMode="auto">
          <a:xfrm>
            <a:off x="1063269" y="826617"/>
            <a:ext cx="7770812" cy="461665"/>
          </a:xfrm>
          <a:prstGeom prst="rect">
            <a:avLst/>
          </a:prstGeom>
          <a:solidFill>
            <a:schemeClr val="bg1"/>
          </a:solidFill>
          <a:ln w="9525">
            <a:noFill/>
            <a:miter lim="800000"/>
            <a:headEnd/>
            <a:tailEnd/>
          </a:ln>
          <a:effectLst/>
        </p:spPr>
        <p:txBody>
          <a:bodyPr wrap="square">
            <a:spAutoFit/>
          </a:bodyPr>
          <a:lstStyle/>
          <a:p>
            <a:pPr marL="1588" indent="-1588" algn="ctr">
              <a:spcBef>
                <a:spcPct val="50000"/>
              </a:spcBef>
            </a:pPr>
            <a:r>
              <a:rPr lang="fr-FR" sz="2400" b="1" dirty="0">
                <a:solidFill>
                  <a:schemeClr val="accent6">
                    <a:lumMod val="50000"/>
                  </a:schemeClr>
                </a:solidFill>
                <a:effectLst>
                  <a:outerShdw blurRad="38100" dist="38100" dir="2700000" algn="tl">
                    <a:srgbClr val="C0C0C0"/>
                  </a:outerShdw>
                </a:effectLst>
                <a:latin typeface="Calibri" pitchFamily="34" charset="0"/>
                <a:cs typeface="Calibri" pitchFamily="34" charset="0"/>
              </a:rPr>
              <a:t>High power proton </a:t>
            </a:r>
            <a:r>
              <a:rPr lang="fr-FR" sz="2400" b="1" dirty="0" err="1">
                <a:solidFill>
                  <a:schemeClr val="accent6">
                    <a:lumMod val="50000"/>
                  </a:schemeClr>
                </a:solidFill>
                <a:effectLst>
                  <a:outerShdw blurRad="38100" dist="38100" dir="2700000" algn="tl">
                    <a:srgbClr val="C0C0C0"/>
                  </a:outerShdw>
                </a:effectLst>
                <a:latin typeface="Calibri" pitchFamily="34" charset="0"/>
                <a:cs typeface="Calibri" pitchFamily="34" charset="0"/>
              </a:rPr>
              <a:t>beam</a:t>
            </a:r>
            <a:r>
              <a:rPr lang="fr-FR" sz="2400" b="1" dirty="0">
                <a:solidFill>
                  <a:schemeClr val="accent6">
                    <a:lumMod val="50000"/>
                  </a:schemeClr>
                </a:solidFill>
                <a:effectLst>
                  <a:outerShdw blurRad="38100" dist="38100" dir="2700000" algn="tl">
                    <a:srgbClr val="C0C0C0"/>
                  </a:outerShdw>
                </a:effectLst>
                <a:latin typeface="Calibri" pitchFamily="34" charset="0"/>
                <a:cs typeface="Calibri" pitchFamily="34" charset="0"/>
              </a:rPr>
              <a:t> (up to 2.4 MW)</a:t>
            </a:r>
          </a:p>
        </p:txBody>
      </p:sp>
      <p:sp>
        <p:nvSpPr>
          <p:cNvPr id="67" name="Line 7"/>
          <p:cNvSpPr>
            <a:spLocks noChangeShapeType="1"/>
          </p:cNvSpPr>
          <p:nvPr/>
        </p:nvSpPr>
        <p:spPr bwMode="auto">
          <a:xfrm flipV="1">
            <a:off x="1260231" y="1057449"/>
            <a:ext cx="982540" cy="1"/>
          </a:xfrm>
          <a:prstGeom prst="line">
            <a:avLst/>
          </a:prstGeom>
          <a:noFill/>
          <a:ln w="57150">
            <a:solidFill>
              <a:srgbClr val="0070C0"/>
            </a:solidFill>
            <a:round/>
            <a:headEnd/>
            <a:tailEnd type="triangle" w="med" len="med"/>
          </a:ln>
          <a:effectLst/>
        </p:spPr>
        <p:txBody>
          <a:bodyPr/>
          <a:lstStyle/>
          <a:p>
            <a:endParaRPr lang="fr-FR">
              <a:solidFill>
                <a:srgbClr val="000000"/>
              </a:solidFill>
            </a:endParaRPr>
          </a:p>
        </p:txBody>
      </p:sp>
      <p:sp>
        <p:nvSpPr>
          <p:cNvPr id="68" name="Rectangle 8"/>
          <p:cNvSpPr>
            <a:spLocks noChangeArrowheads="1"/>
          </p:cNvSpPr>
          <p:nvPr/>
        </p:nvSpPr>
        <p:spPr bwMode="auto">
          <a:xfrm>
            <a:off x="433754" y="4220455"/>
            <a:ext cx="9047285" cy="1669059"/>
          </a:xfrm>
          <a:prstGeom prst="rect">
            <a:avLst/>
          </a:prstGeom>
          <a:noFill/>
          <a:ln w="57150">
            <a:solidFill>
              <a:srgbClr val="C00000"/>
            </a:solidFill>
            <a:miter lim="800000"/>
            <a:headEnd type="none" w="sm" len="sm"/>
            <a:tailEnd type="none" w="sm" len="sm"/>
          </a:ln>
          <a:effectLst/>
        </p:spPr>
        <p:txBody>
          <a:bodyPr wrap="none" anchor="ctr"/>
          <a:lstStyle/>
          <a:p>
            <a:endParaRPr lang="fr-FR" dirty="0">
              <a:solidFill>
                <a:srgbClr val="C00000"/>
              </a:solidFill>
            </a:endParaRPr>
          </a:p>
        </p:txBody>
      </p:sp>
      <p:sp>
        <p:nvSpPr>
          <p:cNvPr id="69" name="Text Box 6"/>
          <p:cNvSpPr txBox="1">
            <a:spLocks noChangeArrowheads="1"/>
          </p:cNvSpPr>
          <p:nvPr/>
        </p:nvSpPr>
        <p:spPr bwMode="auto">
          <a:xfrm>
            <a:off x="2460412" y="5977448"/>
            <a:ext cx="6062294" cy="461665"/>
          </a:xfrm>
          <a:prstGeom prst="rect">
            <a:avLst/>
          </a:prstGeom>
          <a:solidFill>
            <a:schemeClr val="bg1"/>
          </a:solidFill>
          <a:ln w="9525">
            <a:noFill/>
            <a:miter lim="800000"/>
            <a:headEnd/>
            <a:tailEnd/>
          </a:ln>
          <a:effectLst/>
        </p:spPr>
        <p:txBody>
          <a:bodyPr wrap="square">
            <a:spAutoFit/>
          </a:bodyPr>
          <a:lstStyle/>
          <a:p>
            <a:pPr marL="1588" indent="-1588">
              <a:spcBef>
                <a:spcPct val="50000"/>
              </a:spcBef>
            </a:pPr>
            <a:r>
              <a:rPr lang="fr-FR" sz="2400" b="1" dirty="0" err="1">
                <a:solidFill>
                  <a:srgbClr val="C00000"/>
                </a:solidFill>
                <a:effectLst>
                  <a:outerShdw blurRad="38100" dist="38100" dir="2700000" algn="tl">
                    <a:srgbClr val="C0C0C0"/>
                  </a:outerShdw>
                </a:effectLst>
                <a:latin typeface="Calibri" pitchFamily="34" charset="0"/>
                <a:cs typeface="Calibri" pitchFamily="34" charset="0"/>
              </a:rPr>
              <a:t>Extreme</a:t>
            </a:r>
            <a:r>
              <a:rPr lang="fr-FR" sz="2400" b="1" dirty="0">
                <a:solidFill>
                  <a:srgbClr val="C00000"/>
                </a:solidFill>
                <a:effectLst>
                  <a:outerShdw blurRad="38100" dist="38100" dir="2700000" algn="tl">
                    <a:srgbClr val="C0C0C0"/>
                  </a:outerShdw>
                </a:effectLst>
                <a:latin typeface="Calibri" pitchFamily="34" charset="0"/>
                <a:cs typeface="Calibri" pitchFamily="34" charset="0"/>
              </a:rPr>
              <a:t> </a:t>
            </a:r>
            <a:r>
              <a:rPr lang="fr-FR" sz="2400" b="1" dirty="0" err="1">
                <a:solidFill>
                  <a:srgbClr val="C00000"/>
                </a:solidFill>
                <a:effectLst>
                  <a:outerShdw blurRad="38100" dist="38100" dir="2700000" algn="tl">
                    <a:srgbClr val="C0C0C0"/>
                  </a:outerShdw>
                </a:effectLst>
                <a:latin typeface="Calibri" pitchFamily="34" charset="0"/>
                <a:cs typeface="Calibri" pitchFamily="34" charset="0"/>
              </a:rPr>
              <a:t>reliability</a:t>
            </a:r>
            <a:r>
              <a:rPr lang="fr-FR" sz="2400" b="1" dirty="0">
                <a:solidFill>
                  <a:srgbClr val="C00000"/>
                </a:solidFill>
                <a:effectLst>
                  <a:outerShdw blurRad="38100" dist="38100" dir="2700000" algn="tl">
                    <a:srgbClr val="C0C0C0"/>
                  </a:outerShdw>
                </a:effectLst>
                <a:latin typeface="Calibri" pitchFamily="34" charset="0"/>
                <a:cs typeface="Calibri" pitchFamily="34" charset="0"/>
              </a:rPr>
              <a:t> </a:t>
            </a:r>
            <a:r>
              <a:rPr lang="fr-FR" sz="2400" b="1" dirty="0" err="1">
                <a:solidFill>
                  <a:srgbClr val="C00000"/>
                </a:solidFill>
                <a:effectLst>
                  <a:outerShdw blurRad="38100" dist="38100" dir="2700000" algn="tl">
                    <a:srgbClr val="C0C0C0"/>
                  </a:outerShdw>
                </a:effectLst>
                <a:latin typeface="Calibri" pitchFamily="34" charset="0"/>
                <a:cs typeface="Calibri" pitchFamily="34" charset="0"/>
              </a:rPr>
              <a:t>level</a:t>
            </a:r>
            <a:r>
              <a:rPr lang="fr-FR" sz="2400" b="1" dirty="0">
                <a:solidFill>
                  <a:srgbClr val="C00000"/>
                </a:solidFill>
                <a:effectLst>
                  <a:outerShdw blurRad="38100" dist="38100" dir="2700000" algn="tl">
                    <a:srgbClr val="C0C0C0"/>
                  </a:outerShdw>
                </a:effectLst>
                <a:latin typeface="Calibri" pitchFamily="34" charset="0"/>
                <a:cs typeface="Calibri" pitchFamily="34" charset="0"/>
              </a:rPr>
              <a:t>: </a:t>
            </a:r>
            <a:r>
              <a:rPr lang="en-GB" sz="2400" b="1" dirty="0">
                <a:solidFill>
                  <a:srgbClr val="C00000"/>
                </a:solidFill>
                <a:effectLst>
                  <a:outerShdw blurRad="38100" dist="38100" dir="2700000" algn="tl">
                    <a:srgbClr val="C0C0C0"/>
                  </a:outerShdw>
                </a:effectLst>
                <a:latin typeface="Calibri" pitchFamily="34" charset="0"/>
                <a:cs typeface="Calibri" pitchFamily="34" charset="0"/>
              </a:rPr>
              <a:t>MTBF &gt; 250 </a:t>
            </a:r>
            <a:r>
              <a:rPr lang="en-GB" sz="2400" b="1" dirty="0" err="1">
                <a:solidFill>
                  <a:srgbClr val="C00000"/>
                </a:solidFill>
                <a:effectLst>
                  <a:outerShdw blurRad="38100" dist="38100" dir="2700000" algn="tl">
                    <a:srgbClr val="C0C0C0"/>
                  </a:outerShdw>
                </a:effectLst>
                <a:latin typeface="Calibri" pitchFamily="34" charset="0"/>
                <a:cs typeface="Calibri" pitchFamily="34" charset="0"/>
              </a:rPr>
              <a:t>hrs</a:t>
            </a:r>
            <a:endParaRPr lang="en-GB" sz="2400" b="1" dirty="0">
              <a:solidFill>
                <a:srgbClr val="C00000"/>
              </a:solidFill>
              <a:effectLst>
                <a:outerShdw blurRad="38100" dist="38100" dir="2700000" algn="tl">
                  <a:srgbClr val="C0C0C0"/>
                </a:outerShdw>
              </a:effectLst>
              <a:latin typeface="Calibri" pitchFamily="34" charset="0"/>
              <a:cs typeface="Calibri" pitchFamily="34" charset="0"/>
            </a:endParaRPr>
          </a:p>
        </p:txBody>
      </p:sp>
      <p:sp>
        <p:nvSpPr>
          <p:cNvPr id="70" name="Line 7"/>
          <p:cNvSpPr>
            <a:spLocks noChangeShapeType="1"/>
          </p:cNvSpPr>
          <p:nvPr/>
        </p:nvSpPr>
        <p:spPr bwMode="auto">
          <a:xfrm flipV="1">
            <a:off x="1608106" y="6208265"/>
            <a:ext cx="817322" cy="0"/>
          </a:xfrm>
          <a:prstGeom prst="line">
            <a:avLst/>
          </a:prstGeom>
          <a:noFill/>
          <a:ln w="57150">
            <a:solidFill>
              <a:srgbClr val="C00000"/>
            </a:solidFill>
            <a:round/>
            <a:headEnd/>
            <a:tailEnd type="triangle" w="med" len="med"/>
          </a:ln>
          <a:effectLst/>
        </p:spPr>
        <p:txBody>
          <a:bodyPr/>
          <a:lstStyle/>
          <a:p>
            <a:endParaRPr lang="fr-FR">
              <a:solidFill>
                <a:srgbClr val="000000"/>
              </a:solidFill>
            </a:endParaRPr>
          </a:p>
        </p:txBody>
      </p:sp>
    </p:spTree>
    <p:extLst>
      <p:ext uri="{BB962C8B-B14F-4D97-AF65-F5344CB8AC3E}">
        <p14:creationId xmlns:p14="http://schemas.microsoft.com/office/powerpoint/2010/main" val="9485970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500"/>
                                        <p:tgtEl>
                                          <p:spTgt spid="6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6"/>
                                        </p:tgtEl>
                                        <p:attrNameLst>
                                          <p:attrName>style.visibility</p:attrName>
                                        </p:attrNameLst>
                                      </p:cBhvr>
                                      <p:to>
                                        <p:strVal val="visible"/>
                                      </p:to>
                                    </p:set>
                                    <p:animEffect transition="in" filter="fade">
                                      <p:cBhvr>
                                        <p:cTn id="10" dur="500"/>
                                        <p:tgtEl>
                                          <p:spTgt spid="6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5"/>
                                        </p:tgtEl>
                                        <p:attrNameLst>
                                          <p:attrName>style.visibility</p:attrName>
                                        </p:attrNameLst>
                                      </p:cBhvr>
                                      <p:to>
                                        <p:strVal val="visible"/>
                                      </p:to>
                                    </p:set>
                                    <p:animEffect transition="in" filter="fade">
                                      <p:cBhvr>
                                        <p:cTn id="13" dur="500"/>
                                        <p:tgtEl>
                                          <p:spTgt spid="6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8"/>
                                        </p:tgtEl>
                                        <p:attrNameLst>
                                          <p:attrName>style.visibility</p:attrName>
                                        </p:attrNameLst>
                                      </p:cBhvr>
                                      <p:to>
                                        <p:strVal val="visible"/>
                                      </p:to>
                                    </p:set>
                                    <p:animEffect transition="in" filter="fade">
                                      <p:cBhvr>
                                        <p:cTn id="18" dur="500"/>
                                        <p:tgtEl>
                                          <p:spTgt spid="6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0"/>
                                        </p:tgtEl>
                                        <p:attrNameLst>
                                          <p:attrName>style.visibility</p:attrName>
                                        </p:attrNameLst>
                                      </p:cBhvr>
                                      <p:to>
                                        <p:strVal val="visible"/>
                                      </p:to>
                                    </p:set>
                                    <p:animEffect transition="in" filter="fade">
                                      <p:cBhvr>
                                        <p:cTn id="21" dur="500"/>
                                        <p:tgtEl>
                                          <p:spTgt spid="7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9"/>
                                        </p:tgtEl>
                                        <p:attrNameLst>
                                          <p:attrName>style.visibility</p:attrName>
                                        </p:attrNameLst>
                                      </p:cBhvr>
                                      <p:to>
                                        <p:strVal val="visible"/>
                                      </p:to>
                                    </p:set>
                                    <p:animEffect transition="in" filter="fade">
                                      <p:cBhvr>
                                        <p:cTn id="24"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6" grpId="0" animBg="1"/>
      <p:bldP spid="67" grpId="0" animBg="1"/>
      <p:bldP spid="68" grpId="0" animBg="1"/>
      <p:bldP spid="69" grpId="0" animBg="1"/>
      <p:bldP spid="7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Reactor – Current </a:t>
            </a:r>
            <a:r>
              <a:rPr lang="en-US" dirty="0"/>
              <a:t>Primary System </a:t>
            </a:r>
            <a:r>
              <a:rPr lang="en-US" dirty="0" smtClean="0"/>
              <a:t>design (</a:t>
            </a:r>
            <a:r>
              <a:rPr lang="en-US" dirty="0" err="1" smtClean="0"/>
              <a:t>v1.6</a:t>
            </a:r>
            <a:r>
              <a:rPr lang="en-US" dirty="0" smtClean="0"/>
              <a:t>)</a:t>
            </a:r>
            <a:endParaRPr lang="nl-BE" dirty="0"/>
          </a:p>
        </p:txBody>
      </p:sp>
      <p:pic>
        <p:nvPicPr>
          <p:cNvPr id="20" name="Picture 3" descr="C:\Users\rfernand\Documents\Nurer\Sections1.6\s0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5322" t="6841" r="15624" b="11297"/>
          <a:stretch/>
        </p:blipFill>
        <p:spPr bwMode="auto">
          <a:xfrm>
            <a:off x="4282989" y="1170958"/>
            <a:ext cx="4844260" cy="4747375"/>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6"/>
          <p:cNvSpPr txBox="1">
            <a:spLocks noChangeArrowheads="1"/>
          </p:cNvSpPr>
          <p:nvPr/>
        </p:nvSpPr>
        <p:spPr bwMode="auto">
          <a:xfrm>
            <a:off x="538351" y="1052736"/>
            <a:ext cx="3419315" cy="4846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3219" tIns="41610" rIns="83219" bIns="41610" numCol="1" anchor="t" anchorCtr="0" compatLnSpc="1">
            <a:prstTxWarp prst="textNoShape">
              <a:avLst/>
            </a:prstTxWarp>
          </a:bodyPr>
          <a:lstStyle>
            <a:lvl1pPr marL="309563" indent="-309563" algn="l" defTabSz="685800" rtl="0" eaLnBrk="1" fontAlgn="base" hangingPunct="1">
              <a:spcBef>
                <a:spcPct val="20000"/>
              </a:spcBef>
              <a:spcAft>
                <a:spcPct val="0"/>
              </a:spcAft>
              <a:buClr>
                <a:srgbClr val="007DC3"/>
              </a:buClr>
              <a:buSzPct val="100000"/>
              <a:buFont typeface="Wingdings" pitchFamily="2" charset="2"/>
              <a:buChar char="l"/>
              <a:defRPr sz="2200">
                <a:solidFill>
                  <a:schemeClr val="tx1"/>
                </a:solidFill>
                <a:latin typeface="Segoe UI" pitchFamily="34" charset="0"/>
                <a:ea typeface="Segoe UI" pitchFamily="34" charset="0"/>
                <a:cs typeface="Segoe UI" pitchFamily="34" charset="0"/>
              </a:defRPr>
            </a:lvl1pPr>
            <a:lvl2pPr marL="666750" indent="-244475" algn="l" defTabSz="685800" rtl="0" eaLnBrk="1" fontAlgn="base" hangingPunct="1">
              <a:spcBef>
                <a:spcPct val="20000"/>
              </a:spcBef>
              <a:spcAft>
                <a:spcPct val="0"/>
              </a:spcAft>
              <a:buClr>
                <a:srgbClr val="11AAFF"/>
              </a:buClr>
              <a:buSzPct val="100000"/>
              <a:buFont typeface="Wingdings" pitchFamily="2" charset="2"/>
              <a:buChar char="l"/>
              <a:defRPr sz="2000">
                <a:solidFill>
                  <a:schemeClr val="tx1"/>
                </a:solidFill>
                <a:latin typeface="Segoe UI" pitchFamily="34" charset="0"/>
                <a:ea typeface="Segoe UI" pitchFamily="34" charset="0"/>
                <a:cs typeface="Segoe UI" pitchFamily="34" charset="0"/>
              </a:defRPr>
            </a:lvl2pPr>
            <a:lvl3pPr marL="1028700" indent="-206375" algn="l" defTabSz="685800" rtl="0" eaLnBrk="1" fontAlgn="base" hangingPunct="1">
              <a:spcBef>
                <a:spcPct val="20000"/>
              </a:spcBef>
              <a:spcAft>
                <a:spcPct val="0"/>
              </a:spcAft>
              <a:buClr>
                <a:srgbClr val="8FD7FF"/>
              </a:buClr>
              <a:buSzPct val="100000"/>
              <a:buFont typeface="Wingdings" pitchFamily="2" charset="2"/>
              <a:buChar char="l"/>
              <a:defRPr>
                <a:solidFill>
                  <a:schemeClr val="tx1"/>
                </a:solidFill>
                <a:latin typeface="Segoe UI" pitchFamily="34" charset="0"/>
                <a:ea typeface="Segoe UI" pitchFamily="34" charset="0"/>
                <a:cs typeface="Segoe UI" pitchFamily="34" charset="0"/>
              </a:defRPr>
            </a:lvl3pPr>
            <a:lvl4pPr marL="1439863" indent="-204788" algn="l" defTabSz="685800" rtl="0" eaLnBrk="1" fontAlgn="base" hangingPunct="1">
              <a:spcBef>
                <a:spcPct val="20000"/>
              </a:spcBef>
              <a:spcAft>
                <a:spcPct val="0"/>
              </a:spcAft>
              <a:buChar char="–"/>
              <a:defRPr sz="1600">
                <a:solidFill>
                  <a:schemeClr val="tx1"/>
                </a:solidFill>
                <a:latin typeface="Segoe UI" pitchFamily="34" charset="0"/>
                <a:ea typeface="Segoe UI" pitchFamily="34" charset="0"/>
                <a:cs typeface="Segoe UI" pitchFamily="34" charset="0"/>
              </a:defRPr>
            </a:lvl4pPr>
            <a:lvl5pPr marL="1852613" indent="-206375" algn="l" defTabSz="685800" rtl="0" eaLnBrk="1" fontAlgn="base" hangingPunct="1">
              <a:spcBef>
                <a:spcPct val="20000"/>
              </a:spcBef>
              <a:spcAft>
                <a:spcPct val="0"/>
              </a:spcAft>
              <a:buChar char="»"/>
              <a:defRPr sz="1400">
                <a:solidFill>
                  <a:schemeClr val="tx1"/>
                </a:solidFill>
                <a:latin typeface="Segoe UI" pitchFamily="34" charset="0"/>
                <a:ea typeface="Segoe UI" pitchFamily="34" charset="0"/>
                <a:cs typeface="Segoe UI" pitchFamily="34" charset="0"/>
              </a:defRPr>
            </a:lvl5pPr>
            <a:lvl6pPr marL="2309813" indent="-206375" algn="l" defTabSz="685800" rtl="0" eaLnBrk="1" fontAlgn="base" hangingPunct="1">
              <a:spcBef>
                <a:spcPct val="20000"/>
              </a:spcBef>
              <a:spcAft>
                <a:spcPct val="0"/>
              </a:spcAft>
              <a:buChar char="»"/>
              <a:defRPr sz="1900">
                <a:solidFill>
                  <a:schemeClr val="tx1"/>
                </a:solidFill>
                <a:latin typeface="Times New Roman" pitchFamily="18" charset="0"/>
              </a:defRPr>
            </a:lvl6pPr>
            <a:lvl7pPr marL="2767013" indent="-206375" algn="l" defTabSz="685800" rtl="0" eaLnBrk="1" fontAlgn="base" hangingPunct="1">
              <a:spcBef>
                <a:spcPct val="20000"/>
              </a:spcBef>
              <a:spcAft>
                <a:spcPct val="0"/>
              </a:spcAft>
              <a:buChar char="»"/>
              <a:defRPr sz="1900">
                <a:solidFill>
                  <a:schemeClr val="tx1"/>
                </a:solidFill>
                <a:latin typeface="Times New Roman" pitchFamily="18" charset="0"/>
              </a:defRPr>
            </a:lvl7pPr>
            <a:lvl8pPr marL="3224213" indent="-206375" algn="l" defTabSz="685800" rtl="0" eaLnBrk="1" fontAlgn="base" hangingPunct="1">
              <a:spcBef>
                <a:spcPct val="20000"/>
              </a:spcBef>
              <a:spcAft>
                <a:spcPct val="0"/>
              </a:spcAft>
              <a:buChar char="»"/>
              <a:defRPr sz="1900">
                <a:solidFill>
                  <a:schemeClr val="tx1"/>
                </a:solidFill>
                <a:latin typeface="Times New Roman" pitchFamily="18" charset="0"/>
              </a:defRPr>
            </a:lvl8pPr>
            <a:lvl9pPr marL="3681413" indent="-206375" algn="l" defTabSz="685800" rtl="0" eaLnBrk="1" fontAlgn="base" hangingPunct="1">
              <a:spcBef>
                <a:spcPct val="20000"/>
              </a:spcBef>
              <a:spcAft>
                <a:spcPct val="0"/>
              </a:spcAft>
              <a:buChar char="»"/>
              <a:defRPr sz="1900">
                <a:solidFill>
                  <a:schemeClr val="tx1"/>
                </a:solidFill>
                <a:latin typeface="Times New Roman" pitchFamily="18" charset="0"/>
              </a:defRPr>
            </a:lvl9pPr>
          </a:lstStyle>
          <a:p>
            <a:pPr>
              <a:defRPr/>
            </a:pPr>
            <a:r>
              <a:rPr lang="en-US" kern="0" dirty="0" smtClean="0">
                <a:solidFill>
                  <a:srgbClr val="000000"/>
                </a:solidFill>
              </a:rPr>
              <a:t>Reactor layout</a:t>
            </a:r>
          </a:p>
          <a:p>
            <a:pPr lvl="1">
              <a:defRPr/>
            </a:pPr>
            <a:r>
              <a:rPr lang="en-US" sz="1400" kern="0" dirty="0" smtClean="0">
                <a:solidFill>
                  <a:srgbClr val="000000"/>
                </a:solidFill>
              </a:rPr>
              <a:t>Vessel</a:t>
            </a:r>
          </a:p>
          <a:p>
            <a:pPr lvl="1">
              <a:defRPr/>
            </a:pPr>
            <a:r>
              <a:rPr lang="en-US" sz="1400" kern="0" dirty="0" smtClean="0">
                <a:solidFill>
                  <a:srgbClr val="000000"/>
                </a:solidFill>
              </a:rPr>
              <a:t>Cover</a:t>
            </a:r>
          </a:p>
          <a:p>
            <a:pPr lvl="1">
              <a:defRPr/>
            </a:pPr>
            <a:r>
              <a:rPr lang="en-US" sz="1400" kern="0" dirty="0" smtClean="0">
                <a:solidFill>
                  <a:srgbClr val="000000"/>
                </a:solidFill>
              </a:rPr>
              <a:t>Core barrel and Multi-functional plugs</a:t>
            </a:r>
          </a:p>
          <a:p>
            <a:pPr lvl="1">
              <a:defRPr/>
            </a:pPr>
            <a:r>
              <a:rPr lang="en-US" sz="1400" kern="0" dirty="0" smtClean="0">
                <a:solidFill>
                  <a:srgbClr val="000000"/>
                </a:solidFill>
              </a:rPr>
              <a:t>Above Core Structure</a:t>
            </a:r>
          </a:p>
          <a:p>
            <a:pPr lvl="1">
              <a:defRPr/>
            </a:pPr>
            <a:r>
              <a:rPr lang="en-US" sz="1400" kern="0" dirty="0" smtClean="0">
                <a:solidFill>
                  <a:srgbClr val="000000"/>
                </a:solidFill>
              </a:rPr>
              <a:t>Cradle, Core Restraint System, beam line and window target</a:t>
            </a:r>
          </a:p>
          <a:p>
            <a:pPr lvl="1">
              <a:defRPr/>
            </a:pPr>
            <a:r>
              <a:rPr lang="en-US" sz="1400" kern="0" dirty="0" smtClean="0">
                <a:solidFill>
                  <a:srgbClr val="000000"/>
                </a:solidFill>
              </a:rPr>
              <a:t>Si-doping units, Mo-irradiation units, control rods and safety rods</a:t>
            </a:r>
          </a:p>
          <a:p>
            <a:pPr lvl="1">
              <a:defRPr/>
            </a:pPr>
            <a:r>
              <a:rPr lang="en-US" sz="1400" kern="0" dirty="0" smtClean="0">
                <a:solidFill>
                  <a:srgbClr val="000000"/>
                </a:solidFill>
              </a:rPr>
              <a:t>Primary Heat Exchangers</a:t>
            </a:r>
          </a:p>
          <a:p>
            <a:pPr lvl="1">
              <a:defRPr/>
            </a:pPr>
            <a:r>
              <a:rPr lang="en-US" sz="1400" kern="0" dirty="0" smtClean="0">
                <a:solidFill>
                  <a:srgbClr val="000000"/>
                </a:solidFill>
              </a:rPr>
              <a:t>Primary Pumps</a:t>
            </a:r>
          </a:p>
          <a:p>
            <a:pPr lvl="1">
              <a:defRPr/>
            </a:pPr>
            <a:r>
              <a:rPr lang="en-US" sz="1400" kern="0" dirty="0" smtClean="0">
                <a:solidFill>
                  <a:srgbClr val="000000"/>
                </a:solidFill>
              </a:rPr>
              <a:t>In-Vessel Fuel Handling Machines, Fuel Transfer Devices, Failed Fuel Detection Devices, Extraction Pumps</a:t>
            </a:r>
          </a:p>
          <a:p>
            <a:pPr lvl="1">
              <a:defRPr/>
            </a:pPr>
            <a:r>
              <a:rPr lang="en-US" sz="1400" kern="0" dirty="0" smtClean="0">
                <a:solidFill>
                  <a:srgbClr val="000000"/>
                </a:solidFill>
              </a:rPr>
              <a:t>Diaphragm and support structure</a:t>
            </a:r>
          </a:p>
          <a:p>
            <a:pPr lvl="1">
              <a:defRPr/>
            </a:pPr>
            <a:r>
              <a:rPr lang="en-US" sz="1400" kern="0" dirty="0" smtClean="0">
                <a:solidFill>
                  <a:srgbClr val="000000"/>
                </a:solidFill>
              </a:rPr>
              <a:t>Reactor pit, Reactor Vessel Auxiliary Cooling System</a:t>
            </a:r>
            <a:r>
              <a:rPr lang="en-US" kern="0" dirty="0" smtClean="0">
                <a:solidFill>
                  <a:srgbClr val="000000"/>
                </a:solidFill>
              </a:rPr>
              <a:t> </a:t>
            </a:r>
          </a:p>
        </p:txBody>
      </p:sp>
      <p:pic>
        <p:nvPicPr>
          <p:cNvPr id="22" name="Picture 2" descr="C:\Users\rfernand\Documents\Nurer\Sections1.6\s1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445" t="6487" r="14500" b="11650"/>
          <a:stretch/>
        </p:blipFill>
        <p:spPr bwMode="auto">
          <a:xfrm>
            <a:off x="4282989" y="1170958"/>
            <a:ext cx="4844260" cy="474737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C:\Users\rfernand\Documents\Nurer\Sections1.6\s12.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6695" t="6113" r="14250" b="12023"/>
          <a:stretch/>
        </p:blipFill>
        <p:spPr bwMode="auto">
          <a:xfrm>
            <a:off x="4282989" y="1170958"/>
            <a:ext cx="4844260" cy="474737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5" descr="C:\Users\rfernand\Documents\Nurer\Sections1.6\s11.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6320" t="8626" r="14626" b="9512"/>
          <a:stretch/>
        </p:blipFill>
        <p:spPr bwMode="auto">
          <a:xfrm>
            <a:off x="4282989" y="1170958"/>
            <a:ext cx="4844260" cy="474737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C:\Users\rfernand\Documents\Nurer\Sections1.6\s10.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6696" t="8764" r="14249" b="9372"/>
          <a:stretch/>
        </p:blipFill>
        <p:spPr bwMode="auto">
          <a:xfrm>
            <a:off x="4282989" y="1170958"/>
            <a:ext cx="4844260" cy="474737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C:\Users\rfernand\Documents\Nurer\Sections1.6\s09.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6431" t="9085" r="14513" b="9052"/>
          <a:stretch/>
        </p:blipFill>
        <p:spPr bwMode="auto">
          <a:xfrm>
            <a:off x="4282989" y="1170958"/>
            <a:ext cx="4844260" cy="474737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3" descr="C:\Users\rfernand\Documents\Nurer\Sections1.6\s08.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5701" t="10637" r="15244" b="7500"/>
          <a:stretch/>
        </p:blipFill>
        <p:spPr bwMode="auto">
          <a:xfrm>
            <a:off x="4282989" y="1170958"/>
            <a:ext cx="4844260" cy="474737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C:\Users\rfernand\Documents\Nurer\Sections1.6\s07.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5945" t="10290" r="15001" b="7846"/>
          <a:stretch/>
        </p:blipFill>
        <p:spPr bwMode="auto">
          <a:xfrm>
            <a:off x="4282989" y="1170958"/>
            <a:ext cx="4844260" cy="474737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5" descr="C:\Users\rfernand\Documents\Nurer\Sections1.6\s06.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5468" t="10121" r="15476" b="8015"/>
          <a:stretch/>
        </p:blipFill>
        <p:spPr bwMode="auto">
          <a:xfrm>
            <a:off x="4282989" y="1170958"/>
            <a:ext cx="4844260" cy="474737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C:\Users\rfernand\Documents\Nurer\Sections1.6\s04.jp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25946" t="9776" r="14999" b="8363"/>
          <a:stretch/>
        </p:blipFill>
        <p:spPr bwMode="auto">
          <a:xfrm>
            <a:off x="4282989" y="1170958"/>
            <a:ext cx="4844260" cy="474737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7" descr="C:\Users\rfernand\Documents\Nurer\Sections1.6\s03.jp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5101" t="9774" r="15843" b="8361"/>
          <a:stretch/>
        </p:blipFill>
        <p:spPr bwMode="auto">
          <a:xfrm>
            <a:off x="4282989" y="1170958"/>
            <a:ext cx="4844260" cy="474737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8" descr="C:\Users\rfernand\Documents\Nurer\Sections1.6\s02.jpg"/>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25102" t="9947" r="15843" b="8191"/>
          <a:stretch/>
        </p:blipFill>
        <p:spPr bwMode="auto">
          <a:xfrm>
            <a:off x="4282989" y="1170958"/>
            <a:ext cx="4844260" cy="474737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9" descr="C:\Users\rfernand\Documents\Nurer\Sections1.6\s0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5346" t="9773" r="15600" b="8363"/>
          <a:stretch/>
        </p:blipFill>
        <p:spPr bwMode="auto">
          <a:xfrm>
            <a:off x="4282989" y="1170958"/>
            <a:ext cx="4844260" cy="4747375"/>
          </a:xfrm>
          <a:prstGeom prst="rect">
            <a:avLst/>
          </a:prstGeom>
          <a:noFill/>
          <a:extLst>
            <a:ext uri="{909E8E84-426E-40DD-AFC4-6F175D3DCCD1}">
              <a14:hiddenFill xmlns:a14="http://schemas.microsoft.com/office/drawing/2010/main">
                <a:solidFill>
                  <a:srgbClr val="FFFFFF"/>
                </a:solidFill>
              </a14:hiddenFill>
            </a:ext>
          </a:extLst>
        </p:spPr>
      </p:pic>
      <p:sp>
        <p:nvSpPr>
          <p:cNvPr id="18" name="Footer Placeholder 5"/>
          <p:cNvSpPr txBox="1">
            <a:spLocks/>
          </p:cNvSpPr>
          <p:nvPr/>
        </p:nvSpPr>
        <p:spPr>
          <a:xfrm>
            <a:off x="428499" y="6355125"/>
            <a:ext cx="8053200" cy="434248"/>
          </a:xfrm>
          <a:prstGeom prst="rect">
            <a:avLst/>
          </a:prstGeom>
        </p:spPr>
        <p:txBody>
          <a:bodyPr vert="horz" lIns="107287" tIns="53643" rIns="107287" bIns="53643" rtlCol="0" anchor="b"/>
          <a:lstStyle>
            <a:defPPr>
              <a:defRPr lang="nl-BE"/>
            </a:defPPr>
            <a:lvl1pPr>
              <a:defRPr sz="700" i="1">
                <a:solidFill>
                  <a:schemeClr val="tx1">
                    <a:tint val="75000"/>
                  </a:schemeClr>
                </a:solidFill>
              </a:defRPr>
            </a:lvl1pPr>
          </a:lstStyle>
          <a:p>
            <a:r>
              <a:rPr lang="nl-BE" dirty="0" smtClean="0"/>
              <a:t>Source:</a:t>
            </a:r>
            <a:r>
              <a:rPr lang="en-US" dirty="0" err="1"/>
              <a:t>SCK•CEN</a:t>
            </a:r>
            <a:r>
              <a:rPr lang="en-US" dirty="0"/>
              <a:t> </a:t>
            </a:r>
            <a:r>
              <a:rPr lang="nl-BE" dirty="0" err="1"/>
              <a:t>MYRRHA</a:t>
            </a:r>
            <a:r>
              <a:rPr lang="nl-BE" dirty="0"/>
              <a:t> Project Team</a:t>
            </a:r>
          </a:p>
        </p:txBody>
      </p:sp>
    </p:spTree>
    <p:extLst>
      <p:ext uri="{BB962C8B-B14F-4D97-AF65-F5344CB8AC3E}">
        <p14:creationId xmlns:p14="http://schemas.microsoft.com/office/powerpoint/2010/main" val="1222534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21">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1" presetClass="entr" presetSubtype="0" fill="hold" grpId="0" nodeType="withEffect">
                                  <p:stCondLst>
                                    <p:cond delay="0"/>
                                  </p:stCondLst>
                                  <p:childTnLst>
                                    <p:set>
                                      <p:cBhvr>
                                        <p:cTn id="21" dur="1" fill="hold">
                                          <p:stCondLst>
                                            <p:cond delay="0"/>
                                          </p:stCondLst>
                                        </p:cTn>
                                        <p:tgtEl>
                                          <p:spTgt spid="21">
                                            <p:txEl>
                                              <p:pRg st="2" end="2"/>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par>
                                <p:cTn id="27" presetID="1" presetClass="entr" presetSubtype="0" fill="hold" grpId="0" nodeType="withEffect">
                                  <p:stCondLst>
                                    <p:cond delay="0"/>
                                  </p:stCondLst>
                                  <p:childTnLst>
                                    <p:set>
                                      <p:cBhvr>
                                        <p:cTn id="28" dur="1" fill="hold">
                                          <p:stCondLst>
                                            <p:cond delay="0"/>
                                          </p:stCondLst>
                                        </p:cTn>
                                        <p:tgtEl>
                                          <p:spTgt spid="21">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500"/>
                                        <p:tgtEl>
                                          <p:spTgt spid="25"/>
                                        </p:tgtEl>
                                      </p:cBhvr>
                                    </p:animEffect>
                                  </p:childTnLst>
                                </p:cTn>
                              </p:par>
                              <p:par>
                                <p:cTn id="34" presetID="1" presetClass="entr" presetSubtype="0" fill="hold" grpId="0" nodeType="withEffect">
                                  <p:stCondLst>
                                    <p:cond delay="0"/>
                                  </p:stCondLst>
                                  <p:childTnLst>
                                    <p:set>
                                      <p:cBhvr>
                                        <p:cTn id="35" dur="1" fill="hold">
                                          <p:stCondLst>
                                            <p:cond delay="0"/>
                                          </p:stCondLst>
                                        </p:cTn>
                                        <p:tgtEl>
                                          <p:spTgt spid="21">
                                            <p:txEl>
                                              <p:pRg st="4" end="4"/>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par>
                                <p:cTn id="41" presetID="1" presetClass="entr" presetSubtype="0" fill="hold" grpId="0" nodeType="withEffect">
                                  <p:stCondLst>
                                    <p:cond delay="0"/>
                                  </p:stCondLst>
                                  <p:childTnLst>
                                    <p:set>
                                      <p:cBhvr>
                                        <p:cTn id="42" dur="1" fill="hold">
                                          <p:stCondLst>
                                            <p:cond delay="0"/>
                                          </p:stCondLst>
                                        </p:cTn>
                                        <p:tgtEl>
                                          <p:spTgt spid="21">
                                            <p:txEl>
                                              <p:pRg st="5" end="5"/>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500"/>
                                        <p:tgtEl>
                                          <p:spTgt spid="27"/>
                                        </p:tgtEl>
                                      </p:cBhvr>
                                    </p:animEffect>
                                  </p:childTnLst>
                                </p:cTn>
                              </p:par>
                              <p:par>
                                <p:cTn id="48" presetID="1" presetClass="entr" presetSubtype="0" fill="hold" grpId="0" nodeType="withEffect">
                                  <p:stCondLst>
                                    <p:cond delay="0"/>
                                  </p:stCondLst>
                                  <p:childTnLst>
                                    <p:set>
                                      <p:cBhvr>
                                        <p:cTn id="49" dur="1" fill="hold">
                                          <p:stCondLst>
                                            <p:cond delay="0"/>
                                          </p:stCondLst>
                                        </p:cTn>
                                        <p:tgtEl>
                                          <p:spTgt spid="21">
                                            <p:txEl>
                                              <p:pRg st="6" end="6"/>
                                            </p:txEl>
                                          </p:spTgt>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fade">
                                      <p:cBhvr>
                                        <p:cTn id="54" dur="500"/>
                                        <p:tgtEl>
                                          <p:spTgt spid="28"/>
                                        </p:tgtEl>
                                      </p:cBhvr>
                                    </p:animEffect>
                                  </p:childTnLst>
                                </p:cTn>
                              </p:par>
                              <p:par>
                                <p:cTn id="55" presetID="1" presetClass="entr" presetSubtype="0" fill="hold" grpId="0" nodeType="withEffect">
                                  <p:stCondLst>
                                    <p:cond delay="0"/>
                                  </p:stCondLst>
                                  <p:childTnLst>
                                    <p:set>
                                      <p:cBhvr>
                                        <p:cTn id="56" dur="1" fill="hold">
                                          <p:stCondLst>
                                            <p:cond delay="0"/>
                                          </p:stCondLst>
                                        </p:cTn>
                                        <p:tgtEl>
                                          <p:spTgt spid="21">
                                            <p:txEl>
                                              <p:pRg st="7" end="7"/>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fade">
                                      <p:cBhvr>
                                        <p:cTn id="61" dur="500"/>
                                        <p:tgtEl>
                                          <p:spTgt spid="29"/>
                                        </p:tgtEl>
                                      </p:cBhvr>
                                    </p:animEffect>
                                  </p:childTnLst>
                                </p:cTn>
                              </p:par>
                              <p:par>
                                <p:cTn id="62" presetID="1" presetClass="entr" presetSubtype="0" fill="hold" grpId="0" nodeType="withEffect">
                                  <p:stCondLst>
                                    <p:cond delay="0"/>
                                  </p:stCondLst>
                                  <p:childTnLst>
                                    <p:set>
                                      <p:cBhvr>
                                        <p:cTn id="63" dur="1" fill="hold">
                                          <p:stCondLst>
                                            <p:cond delay="0"/>
                                          </p:stCondLst>
                                        </p:cTn>
                                        <p:tgtEl>
                                          <p:spTgt spid="21">
                                            <p:txEl>
                                              <p:pRg st="8" end="8"/>
                                            </p:txEl>
                                          </p:spTgt>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30"/>
                                        </p:tgtEl>
                                        <p:attrNameLst>
                                          <p:attrName>style.visibility</p:attrName>
                                        </p:attrNameLst>
                                      </p:cBhvr>
                                      <p:to>
                                        <p:strVal val="visible"/>
                                      </p:to>
                                    </p:set>
                                    <p:animEffect transition="in" filter="fade">
                                      <p:cBhvr>
                                        <p:cTn id="68" dur="500"/>
                                        <p:tgtEl>
                                          <p:spTgt spid="30"/>
                                        </p:tgtEl>
                                      </p:cBhvr>
                                    </p:animEffect>
                                  </p:childTnLst>
                                </p:cTn>
                              </p:par>
                              <p:par>
                                <p:cTn id="69" presetID="1" presetClass="entr" presetSubtype="0" fill="hold" grpId="0" nodeType="withEffect">
                                  <p:stCondLst>
                                    <p:cond delay="0"/>
                                  </p:stCondLst>
                                  <p:childTnLst>
                                    <p:set>
                                      <p:cBhvr>
                                        <p:cTn id="70" dur="1" fill="hold">
                                          <p:stCondLst>
                                            <p:cond delay="0"/>
                                          </p:stCondLst>
                                        </p:cTn>
                                        <p:tgtEl>
                                          <p:spTgt spid="21">
                                            <p:txEl>
                                              <p:pRg st="9" end="9"/>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32"/>
                                        </p:tgtEl>
                                        <p:attrNameLst>
                                          <p:attrName>style.visibility</p:attrName>
                                        </p:attrNameLst>
                                      </p:cBhvr>
                                      <p:to>
                                        <p:strVal val="visible"/>
                                      </p:to>
                                    </p:set>
                                    <p:animEffect transition="in" filter="fade">
                                      <p:cBhvr>
                                        <p:cTn id="80" dur="500"/>
                                        <p:tgtEl>
                                          <p:spTgt spid="32"/>
                                        </p:tgtEl>
                                      </p:cBhvr>
                                    </p:animEffect>
                                  </p:childTnLst>
                                </p:cTn>
                              </p:par>
                              <p:par>
                                <p:cTn id="81" presetID="1" presetClass="entr" presetSubtype="0" fill="hold" grpId="0" nodeType="withEffect">
                                  <p:stCondLst>
                                    <p:cond delay="0"/>
                                  </p:stCondLst>
                                  <p:childTnLst>
                                    <p:set>
                                      <p:cBhvr>
                                        <p:cTn id="82" dur="1" fill="hold">
                                          <p:stCondLst>
                                            <p:cond delay="0"/>
                                          </p:stCondLst>
                                        </p:cTn>
                                        <p:tgtEl>
                                          <p:spTgt spid="21">
                                            <p:txEl>
                                              <p:pRg st="10" end="10"/>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33"/>
                                        </p:tgtEl>
                                        <p:attrNameLst>
                                          <p:attrName>style.visibility</p:attrName>
                                        </p:attrNameLst>
                                      </p:cBhvr>
                                      <p:to>
                                        <p:strVal val="visible"/>
                                      </p:to>
                                    </p:set>
                                    <p:animEffect transition="in" filter="fade">
                                      <p:cBhvr>
                                        <p:cTn id="87" dur="500"/>
                                        <p:tgtEl>
                                          <p:spTgt spid="33"/>
                                        </p:tgtEl>
                                      </p:cBhvr>
                                    </p:animEffect>
                                  </p:childTnLst>
                                </p:cTn>
                              </p:par>
                              <p:par>
                                <p:cTn id="88" presetID="1" presetClass="entr" presetSubtype="0" fill="hold" grpId="0" nodeType="withEffect">
                                  <p:stCondLst>
                                    <p:cond delay="0"/>
                                  </p:stCondLst>
                                  <p:childTnLst>
                                    <p:set>
                                      <p:cBhvr>
                                        <p:cTn id="89" dur="1" fill="hold">
                                          <p:stCondLst>
                                            <p:cond delay="0"/>
                                          </p:stCondLst>
                                        </p:cTn>
                                        <p:tgtEl>
                                          <p:spTgt spid="21">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3045&quot;&gt;&lt;version val=&quot;25086&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0&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Y-%m-%d&lt;/m_strFormatTime&gt;&lt;m_yearfmt&gt;&lt;begin val=&quot;0&quot;/&gt;&lt;end val=&quot;0&quot;/&gt;&lt;/m_yearfmt&gt;&lt;/m_precDefaultDate&gt;&lt;m_precDefaultYear&gt;&lt;m_bNumberIsYear val=&quot;0&quot;/&gt;&lt;m_strFormatTime&gt;%y&lt;/m_strFormatTime&gt;&lt;m_yearfmt&gt;&lt;begin val=&quot;4&quot;/&gt;&lt;end val=&quot;4&quot;/&gt;&lt;/m_yearfmt&gt;&lt;/m_precDefaultYear&gt;&lt;m_precDefaultQuarter&gt;&lt;m_bNumberIsYear val=&quot;0&quot;/&gt;&lt;m_strFormatTime&gt;Q%5&lt;/m_strFormatTime&gt;&lt;m_yearfmt&gt;&lt;begin val=&quot;0&quot;/&gt;&lt;end val=&quot;4&quot;/&gt;&lt;/m_yearfmt&gt;&lt;/m_precDefaultQuarter&gt;&lt;m_precDefaultMonth&gt;&lt;m_bNumberIsYear val=&quot;0&quot;/&gt;&lt;m_strFormatTime&gt;%1&lt;/m_strFormatTime&gt;&lt;m_yearfmt&gt;&lt;begin val=&quot;0&quot;/&gt;&lt;end val=&quot;4&quot;/&gt;&lt;/m_yearfmt&gt;&lt;/m_precDefaultMonth&gt;&lt;m_precDefaultWeek&gt;&lt;m_bNumberIsYear val=&quot;0&quot;/&gt;&lt;m_strFormatTime&gt;%d.&lt;/m_strFormatTime&gt;&lt;m_yearfmt&gt;&lt;begin val=&quot;0&quot;/&gt;&lt;end val=&quot;4&quot;/&gt;&lt;/m_yearfmt&gt;&lt;/m_precDefaultWeek&gt;&lt;m_precDefaultDay&gt;&lt;m_bNumberIsYear val=&quot;0&quot;/&gt;&lt;m_strFormatTime&gt;%#d&lt;/m_strFormatTime&gt;&lt;m_yearfmt&gt;&lt;begin val=&quot;0&quot;/&gt;&lt;end val=&quot;4&quot;/&gt;&lt;/m_yearfmt&gt;&lt;/m_precDefaultDay&gt;&lt;m_mruColor&gt;&lt;m_vecMRU length=&quot;4&quot;&gt;&lt;elem m_fUsage=&quot;5.50933305550389995631E+00&quot;&gt;&lt;m_msothmcolidx val=&quot;0&quot;/&gt;&lt;m_rgb r=&quot;FF&quot; g=&quot;C5&quot; b=&quot;45&quot;/&gt;&lt;m_nBrightness val=&quot;0&quot;/&gt;&lt;/elem&gt;&lt;elem m_fUsage=&quot;1.98034801682310868109E+00&quot;&gt;&lt;m_msothmcolidx val=&quot;0&quot;/&gt;&lt;m_rgb r=&quot;F3&quot; g=&quot;6D&quot; b=&quot;47&quot;/&gt;&lt;m_nBrightness val=&quot;0&quot;/&gt;&lt;/elem&gt;&lt;elem m_fUsage=&quot;1.15946721000000030344E+00&quot;&gt;&lt;m_msothmcolidx val=&quot;0&quot;/&gt;&lt;m_rgb r=&quot;92&quot; g=&quot;D0&quot; b=&quot;50&quot;/&gt;&lt;m_nBrightness val=&quot;0&quot;/&gt;&lt;/elem&gt;&lt;elem m_fUsage=&quot;1.35085171767299283552E-01&quot;&gt;&lt;m_msothmcolidx val=&quot;0&quot;/&gt;&lt;m_rgb r=&quot;FB&quot; g=&quot;97&quot; b=&quot;6C&quot;/&gt;&lt;m_nBrightness val=&quot;0&quot;/&gt;&lt;/elem&gt;&lt;/m_vecMRU&gt;&lt;/m_mruColor&gt;&lt;m_eweekdayFirstOfWeek val=&quot;2&quot;/&gt;&lt;m_eweekdayFirstOfWorkweek val=&quot;2&quot;/&gt;&lt;m_eweekdayFirstOfWeekend val=&quot;7&quot;/&gt;&lt;/CPresentation&gt;&lt;/root&gt;"/>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MYRRHA">
      <a:dk1>
        <a:srgbClr val="000000"/>
      </a:dk1>
      <a:lt1>
        <a:srgbClr val="FFFFFF"/>
      </a:lt1>
      <a:dk2>
        <a:srgbClr val="98C3E4"/>
      </a:dk2>
      <a:lt2>
        <a:srgbClr val="FFFFFF"/>
      </a:lt2>
      <a:accent1>
        <a:srgbClr val="3E8FCD"/>
      </a:accent1>
      <a:accent2>
        <a:srgbClr val="73AEDB"/>
      </a:accent2>
      <a:accent3>
        <a:srgbClr val="98C3E4"/>
      </a:accent3>
      <a:accent4>
        <a:srgbClr val="69C9FF"/>
      </a:accent4>
      <a:accent5>
        <a:srgbClr val="ABE1FF"/>
      </a:accent5>
      <a:accent6>
        <a:srgbClr val="D9F1FF"/>
      </a:accent6>
      <a:hlink>
        <a:srgbClr val="007DC3"/>
      </a:hlink>
      <a:folHlink>
        <a:srgbClr val="73AEDB"/>
      </a:folHlink>
    </a:clrScheme>
    <a:fontScheme name="sckcen">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b="1" dirty="0" err="1" smtClean="0">
            <a:solidFill>
              <a:schemeClr val="bg1"/>
            </a:solidFill>
          </a:defRPr>
        </a:defPPr>
      </a:lstStyle>
    </a:txDef>
  </a:objectDefaults>
  <a:extraClrSchemeLst/>
</a:theme>
</file>

<file path=ppt/theme/theme2.xml><?xml version="1.0" encoding="utf-8"?>
<a:theme xmlns:a="http://schemas.openxmlformats.org/drawingml/2006/main" name="1_Office Theme">
  <a:themeElements>
    <a:clrScheme name="SCKCEN">
      <a:dk1>
        <a:srgbClr val="000000"/>
      </a:dk1>
      <a:lt1>
        <a:srgbClr val="FFFFFF"/>
      </a:lt1>
      <a:dk2>
        <a:srgbClr val="D9F1FF"/>
      </a:dk2>
      <a:lt2>
        <a:srgbClr val="FFFFFF"/>
      </a:lt2>
      <a:accent1>
        <a:srgbClr val="00517E"/>
      </a:accent1>
      <a:accent2>
        <a:srgbClr val="007DC3"/>
      </a:accent2>
      <a:accent3>
        <a:srgbClr val="0DA9FF"/>
      </a:accent3>
      <a:accent4>
        <a:srgbClr val="69C9FF"/>
      </a:accent4>
      <a:accent5>
        <a:srgbClr val="ABE1FF"/>
      </a:accent5>
      <a:accent6>
        <a:srgbClr val="D9F1FF"/>
      </a:accent6>
      <a:hlink>
        <a:srgbClr val="007DC3"/>
      </a:hlink>
      <a:folHlink>
        <a:srgbClr val="69C9FF"/>
      </a:folHlink>
    </a:clrScheme>
    <a:fontScheme name="sckcen">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MYRRHA">
      <a:dk1>
        <a:srgbClr val="000000"/>
      </a:dk1>
      <a:lt1>
        <a:srgbClr val="FFFFFF"/>
      </a:lt1>
      <a:dk2>
        <a:srgbClr val="98C3E4"/>
      </a:dk2>
      <a:lt2>
        <a:srgbClr val="FFFFFF"/>
      </a:lt2>
      <a:accent1>
        <a:srgbClr val="3E8FCD"/>
      </a:accent1>
      <a:accent2>
        <a:srgbClr val="73AEDB"/>
      </a:accent2>
      <a:accent3>
        <a:srgbClr val="98C3E4"/>
      </a:accent3>
      <a:accent4>
        <a:srgbClr val="69C9FF"/>
      </a:accent4>
      <a:accent5>
        <a:srgbClr val="ABE1FF"/>
      </a:accent5>
      <a:accent6>
        <a:srgbClr val="D9F1FF"/>
      </a:accent6>
      <a:hlink>
        <a:srgbClr val="007DC3"/>
      </a:hlink>
      <a:folHlink>
        <a:srgbClr val="73AEDB"/>
      </a:folHlink>
    </a:clrScheme>
    <a:fontScheme name="sckcen">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b="1" dirty="0" err="1" smtClean="0">
            <a:solidFill>
              <a:schemeClr val="bg1"/>
            </a:solidFill>
          </a:defRPr>
        </a:defPPr>
      </a:lstStyle>
    </a:txDef>
  </a:objectDefaults>
  <a:extraClrSchemeLst/>
</a:theme>
</file>

<file path=ppt/theme/theme4.xml><?xml version="1.0" encoding="utf-8"?>
<a:theme xmlns:a="http://schemas.openxmlformats.org/drawingml/2006/main" name="_SCK">
  <a:themeElements>
    <a:clrScheme name="SCKCEN">
      <a:dk1>
        <a:srgbClr val="000000"/>
      </a:dk1>
      <a:lt1>
        <a:srgbClr val="ABE1FF"/>
      </a:lt1>
      <a:dk2>
        <a:srgbClr val="0DA9FF"/>
      </a:dk2>
      <a:lt2>
        <a:srgbClr val="FFFFFF"/>
      </a:lt2>
      <a:accent1>
        <a:srgbClr val="00517E"/>
      </a:accent1>
      <a:accent2>
        <a:srgbClr val="007DC3"/>
      </a:accent2>
      <a:accent3>
        <a:srgbClr val="0DA9FF"/>
      </a:accent3>
      <a:accent4>
        <a:srgbClr val="69C9FF"/>
      </a:accent4>
      <a:accent5>
        <a:srgbClr val="ABE1FF"/>
      </a:accent5>
      <a:accent6>
        <a:srgbClr val="D9F1FF"/>
      </a:accent6>
      <a:hlink>
        <a:srgbClr val="007DC3"/>
      </a:hlink>
      <a:folHlink>
        <a:srgbClr val="000000"/>
      </a:folHlink>
    </a:clrScheme>
    <a:fontScheme name="SCK•CEN">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defRPr>
        </a:defPPr>
      </a:lstStyle>
    </a:lnDef>
  </a:objectDefaults>
  <a:extraClrSchemeLst>
    <a:extraClrScheme>
      <a:clrScheme name="2__SC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_SCK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_SCK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_SCK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_SCK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_SCK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_SCK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_SCK">
  <a:themeElements>
    <a:clrScheme name="SCKCEN">
      <a:dk1>
        <a:srgbClr val="000000"/>
      </a:dk1>
      <a:lt1>
        <a:srgbClr val="ABE1FF"/>
      </a:lt1>
      <a:dk2>
        <a:srgbClr val="0DA9FF"/>
      </a:dk2>
      <a:lt2>
        <a:srgbClr val="FFFFFF"/>
      </a:lt2>
      <a:accent1>
        <a:srgbClr val="00517E"/>
      </a:accent1>
      <a:accent2>
        <a:srgbClr val="007DC3"/>
      </a:accent2>
      <a:accent3>
        <a:srgbClr val="0DA9FF"/>
      </a:accent3>
      <a:accent4>
        <a:srgbClr val="69C9FF"/>
      </a:accent4>
      <a:accent5>
        <a:srgbClr val="ABE1FF"/>
      </a:accent5>
      <a:accent6>
        <a:srgbClr val="D9F1FF"/>
      </a:accent6>
      <a:hlink>
        <a:srgbClr val="007DC3"/>
      </a:hlink>
      <a:folHlink>
        <a:srgbClr val="000000"/>
      </a:folHlink>
    </a:clrScheme>
    <a:fontScheme name="SCK•CEN">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defRPr>
        </a:defPPr>
      </a:lstStyle>
    </a:lnDef>
  </a:objectDefaults>
  <a:extraClrSchemeLst>
    <a:extraClrScheme>
      <a:clrScheme name="2__SC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_SCK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_SCK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_SCK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_SCK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_SCK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_SCK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4333</TotalTime>
  <Words>3093</Words>
  <Application>Microsoft Office PowerPoint</Application>
  <PresentationFormat>A4 Paper (210x297 mm)</PresentationFormat>
  <Paragraphs>602</Paragraphs>
  <Slides>45</Slides>
  <Notes>36</Notes>
  <HiddenSlides>1</HiddenSlides>
  <MMClips>0</MMClips>
  <ScaleCrop>false</ScaleCrop>
  <HeadingPairs>
    <vt:vector size="6" baseType="variant">
      <vt:variant>
        <vt:lpstr>Theme</vt:lpstr>
      </vt:variant>
      <vt:variant>
        <vt:i4>5</vt:i4>
      </vt:variant>
      <vt:variant>
        <vt:lpstr>Embedded OLE Servers</vt:lpstr>
      </vt:variant>
      <vt:variant>
        <vt:i4>2</vt:i4>
      </vt:variant>
      <vt:variant>
        <vt:lpstr>Slide Titles</vt:lpstr>
      </vt:variant>
      <vt:variant>
        <vt:i4>45</vt:i4>
      </vt:variant>
    </vt:vector>
  </HeadingPairs>
  <TitlesOfParts>
    <vt:vector size="52" baseType="lpstr">
      <vt:lpstr>Office Theme</vt:lpstr>
      <vt:lpstr>1_Office Theme</vt:lpstr>
      <vt:lpstr>2_Office Theme</vt:lpstr>
      <vt:lpstr>_SCK</vt:lpstr>
      <vt:lpstr>1__SCK</vt:lpstr>
      <vt:lpstr>think-cell Slide</vt:lpstr>
      <vt:lpstr>Graph</vt:lpstr>
      <vt:lpstr>PowerPoint Presentation</vt:lpstr>
      <vt:lpstr>Outline</vt:lpstr>
      <vt:lpstr>Key technical objective of the MYRRHA-project:  an Accelerator Driven System</vt:lpstr>
      <vt:lpstr>MYRRHA application portfolio</vt:lpstr>
      <vt:lpstr>Global challenges for nuclear energy today: Closing  the fuel cycle is priority number one</vt:lpstr>
      <vt:lpstr>Outline</vt:lpstr>
      <vt:lpstr>MYRRHA linac</vt:lpstr>
      <vt:lpstr>Specific requirements of MYRRHA Accelerator</vt:lpstr>
      <vt:lpstr>Reactor – Current Primary System design (v1.6)</vt:lpstr>
      <vt:lpstr>Current Primary System design</vt:lpstr>
      <vt:lpstr>Current Primary System design</vt:lpstr>
      <vt:lpstr>Irradiation performances</vt:lpstr>
      <vt:lpstr>Radioisotope production </vt:lpstr>
      <vt:lpstr>Irradiation for fusion-like conditions</vt:lpstr>
      <vt:lpstr>Damage of W samples</vt:lpstr>
      <vt:lpstr>Transmutation of W</vt:lpstr>
      <vt:lpstr>MYRRHA-IMIFF (600 MeV@ 2.5 mA) Innovative Material Irradiation Facility for Fusion</vt:lpstr>
      <vt:lpstr>Outline</vt:lpstr>
      <vt:lpstr>R&amp;D Topics</vt:lpstr>
      <vt:lpstr>LBE Facilities @ SCK•CEN</vt:lpstr>
      <vt:lpstr>Role of materials research for development of MYRRHA</vt:lpstr>
      <vt:lpstr>E-SCAPE</vt:lpstr>
      <vt:lpstr> E-SCAPE facility</vt:lpstr>
      <vt:lpstr>Forced circulation simulation</vt:lpstr>
      <vt:lpstr>CRAFT corrosion/erosion loop </vt:lpstr>
      <vt:lpstr>Set-ups for mechanical tests in LBE</vt:lpstr>
      <vt:lpstr>Irradiation of materials</vt:lpstr>
      <vt:lpstr>Heavy Metal lab</vt:lpstr>
      <vt:lpstr>Heavy Metal lab</vt:lpstr>
      <vt:lpstr>Heavy metal lab -  R&amp;D</vt:lpstr>
      <vt:lpstr>MEXICO LBE loop </vt:lpstr>
      <vt:lpstr>RHAPTER  Mechanical component tests for in-LBE robotics</vt:lpstr>
      <vt:lpstr>Fuel identification system</vt:lpstr>
      <vt:lpstr>ISOL@MYRRHA Concept</vt:lpstr>
      <vt:lpstr>PowerPoint Presentation</vt:lpstr>
      <vt:lpstr>Challenges of 100 MeV proton accelerator regarding fusion material testing</vt:lpstr>
      <vt:lpstr>Irradiation by 100 MeV protons: feasibility</vt:lpstr>
      <vt:lpstr>Rotation window and converter DISK</vt:lpstr>
      <vt:lpstr>Preliminary results</vt:lpstr>
      <vt:lpstr>Outline</vt:lpstr>
      <vt:lpstr>MYRRHA’s phased implementation strategy</vt:lpstr>
      <vt:lpstr>PowerPoint Presentation</vt:lpstr>
      <vt:lpstr>MYRRHA is embedded in an international R&amp;D network</vt:lpstr>
      <vt:lpstr>PowerPoint Presentation</vt:lpstr>
      <vt:lpstr>PowerPoint Presentation</vt:lpstr>
    </vt:vector>
  </TitlesOfParts>
  <Company>SCK-CEN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rdillen</dc:creator>
  <cp:lastModifiedBy>dterenty</cp:lastModifiedBy>
  <cp:revision>1205</cp:revision>
  <cp:lastPrinted>2017-03-14T10:05:26Z</cp:lastPrinted>
  <dcterms:created xsi:type="dcterms:W3CDTF">2016-08-30T09:17:11Z</dcterms:created>
  <dcterms:modified xsi:type="dcterms:W3CDTF">2017-11-05T00:30:27Z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D">
    <vt:i4>10638311</vt:i4>
  </property>
  <property fmtid="{D5CDD505-2E9C-101B-9397-08002B2CF9AE}" pid="3" name="Name">
    <vt:lpwstr>00 - Project MYRRHA_ General Presentation for High Level presentation</vt:lpwstr>
  </property>
  <property fmtid="{D5CDD505-2E9C-101B-9397-08002B2CF9AE}" pid="4" name="Common Attributes_Reference Number">
    <vt:lpwstr>SCK•CEN/10638311/9</vt:lpwstr>
  </property>
  <property fmtid="{D5CDD505-2E9C-101B-9397-08002B2CF9AE}" pid="5" name="Common Attributes_Short Reference">
    <vt:lpwstr>SCK•CEN/10638311</vt:lpwstr>
  </property>
  <property fmtid="{D5CDD505-2E9C-101B-9397-08002B2CF9AE}" pid="6" name="Common Attributes_Alternative Reference">
    <vt:lpwstr> </vt:lpwstr>
  </property>
  <property fmtid="{D5CDD505-2E9C-101B-9397-08002B2CF9AE}" pid="7" name="Common Attributes_Document Type">
    <vt:lpwstr> </vt:lpwstr>
  </property>
  <property fmtid="{D5CDD505-2E9C-101B-9397-08002B2CF9AE}" pid="8" name="Common Attributes_Author_Author Name">
    <vt:lpwstr>Jarne Verpoorten</vt:lpwstr>
  </property>
  <property fmtid="{D5CDD505-2E9C-101B-9397-08002B2CF9AE}" pid="9" name="Common Attributes_Author_Author Affiliation">
    <vt:lpwstr>SCK•CEN</vt:lpwstr>
  </property>
  <property fmtid="{D5CDD505-2E9C-101B-9397-08002B2CF9AE}" pid="10" name="Common Attributes_Information Security Classification">
    <vt:lpwstr>Restricted</vt:lpwstr>
  </property>
  <property fmtid="{D5CDD505-2E9C-101B-9397-08002B2CF9AE}" pid="11" name="MYRRHA Attributes_ACCL Version Number">
    <vt:lpwstr/>
  </property>
  <property fmtid="{D5CDD505-2E9C-101B-9397-08002B2CF9AE}" pid="12" name="MYRRHA Attributes_BOP Version Number">
    <vt:lpwstr/>
  </property>
  <property fmtid="{D5CDD505-2E9C-101B-9397-08002B2CF9AE}" pid="13" name="MYRRHA Attributes_PSD Version Number">
    <vt:lpwstr/>
  </property>
  <property fmtid="{D5CDD505-2E9C-101B-9397-08002B2CF9AE}" pid="14" name="Event Attributes_Event_Event Type">
    <vt:lpwstr/>
  </property>
  <property fmtid="{D5CDD505-2E9C-101B-9397-08002B2CF9AE}" pid="15" name="Event Attributes_Event_Event Name">
    <vt:lpwstr/>
  </property>
  <property fmtid="{D5CDD505-2E9C-101B-9397-08002B2CF9AE}" pid="16" name="Event Attributes_Event_Event Start Date">
    <vt:lpwstr/>
  </property>
  <property fmtid="{D5CDD505-2E9C-101B-9397-08002B2CF9AE}" pid="17" name="Event Attributes_Event_Event End Date">
    <vt:lpwstr/>
  </property>
  <property fmtid="{D5CDD505-2E9C-101B-9397-08002B2CF9AE}" pid="18" name="Event Attributes_Event_Event Location">
    <vt:lpwstr/>
  </property>
  <property fmtid="{D5CDD505-2E9C-101B-9397-08002B2CF9AE}" pid="19" name="SuppMarkings">
    <vt:lpwstr> </vt:lpwstr>
  </property>
  <property fmtid="{D5CDD505-2E9C-101B-9397-08002B2CF9AE}" pid="20" name="Security Clearance">
    <vt:lpwstr> </vt:lpwstr>
  </property>
  <property fmtid="{D5CDD505-2E9C-101B-9397-08002B2CF9AE}" pid="21" name="HyperLink">
    <vt:lpwstr>http://ecm.sckcen.be/OTCS/llisapi.dll/open/10638311</vt:lpwstr>
  </property>
</Properties>
</file>