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tiff" ContentType="image/tiff"/>
  <Default Extension="xlsx" ContentType="application/vnd.openxmlformats-officedocument.spreadsheetml.sheet"/>
  <Default Extension="vml" ContentType="application/vnd.openxmlformats-officedocument.vmlDrawing"/>
  <Default Extension="gif" ContentType="image/gif"/>
  <Default Extension="rels" ContentType="application/vnd.openxmlformats-package.relationships+xml"/>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2" r:id="rId1"/>
    <p:sldMasterId id="2147484638" r:id="rId2"/>
  </p:sldMasterIdLst>
  <p:notesMasterIdLst>
    <p:notesMasterId r:id="rId43"/>
  </p:notesMasterIdLst>
  <p:handoutMasterIdLst>
    <p:handoutMasterId r:id="rId44"/>
  </p:handoutMasterIdLst>
  <p:sldIdLst>
    <p:sldId id="989" r:id="rId3"/>
    <p:sldId id="1133" r:id="rId4"/>
    <p:sldId id="1153" r:id="rId5"/>
    <p:sldId id="1104" r:id="rId6"/>
    <p:sldId id="1105" r:id="rId7"/>
    <p:sldId id="1023" r:id="rId8"/>
    <p:sldId id="1107" r:id="rId9"/>
    <p:sldId id="1168" r:id="rId10"/>
    <p:sldId id="962" r:id="rId11"/>
    <p:sldId id="1032" r:id="rId12"/>
    <p:sldId id="972" r:id="rId13"/>
    <p:sldId id="1062" r:id="rId14"/>
    <p:sldId id="1000" r:id="rId15"/>
    <p:sldId id="1001" r:id="rId16"/>
    <p:sldId id="1142" r:id="rId17"/>
    <p:sldId id="1143" r:id="rId18"/>
    <p:sldId id="979" r:id="rId19"/>
    <p:sldId id="980" r:id="rId20"/>
    <p:sldId id="1198" r:id="rId21"/>
    <p:sldId id="1154" r:id="rId22"/>
    <p:sldId id="1173" r:id="rId23"/>
    <p:sldId id="1174" r:id="rId24"/>
    <p:sldId id="983" r:id="rId25"/>
    <p:sldId id="1163" r:id="rId26"/>
    <p:sldId id="1019" r:id="rId27"/>
    <p:sldId id="1181" r:id="rId28"/>
    <p:sldId id="1182" r:id="rId29"/>
    <p:sldId id="1183" r:id="rId30"/>
    <p:sldId id="1184" r:id="rId31"/>
    <p:sldId id="1185" r:id="rId32"/>
    <p:sldId id="1186" r:id="rId33"/>
    <p:sldId id="1187" r:id="rId34"/>
    <p:sldId id="1192" r:id="rId35"/>
    <p:sldId id="1193" r:id="rId36"/>
    <p:sldId id="1194" r:id="rId37"/>
    <p:sldId id="1195" r:id="rId38"/>
    <p:sldId id="1196" r:id="rId39"/>
    <p:sldId id="1177" r:id="rId40"/>
    <p:sldId id="1197" r:id="rId41"/>
    <p:sldId id="1114" r:id="rId42"/>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p:defaultTextStyle>
  <p:extLst>
    <p:ext uri="{521415D9-36F7-43E2-AB2F-B90AF26B5E84}">
      <p14:sectionLst xmlns:p14="http://schemas.microsoft.com/office/powerpoint/2010/main">
        <p14:section name="既定のセクション" id="{B8628AE9-C0C9-4BEB-B72A-38808E69BB84}">
          <p14:sldIdLst>
            <p14:sldId id="989"/>
            <p14:sldId id="1133"/>
            <p14:sldId id="1153"/>
            <p14:sldId id="1104"/>
            <p14:sldId id="1105"/>
            <p14:sldId id="1023"/>
            <p14:sldId id="1107"/>
            <p14:sldId id="1168"/>
            <p14:sldId id="962"/>
            <p14:sldId id="1032"/>
            <p14:sldId id="972"/>
            <p14:sldId id="1062"/>
            <p14:sldId id="1000"/>
            <p14:sldId id="1001"/>
            <p14:sldId id="1142"/>
            <p14:sldId id="1143"/>
            <p14:sldId id="979"/>
            <p14:sldId id="980"/>
            <p14:sldId id="1198"/>
            <p14:sldId id="1154"/>
            <p14:sldId id="1173"/>
            <p14:sldId id="1174"/>
            <p14:sldId id="983"/>
            <p14:sldId id="1163"/>
            <p14:sldId id="1019"/>
            <p14:sldId id="1181"/>
            <p14:sldId id="1182"/>
            <p14:sldId id="1183"/>
            <p14:sldId id="1184"/>
            <p14:sldId id="1185"/>
            <p14:sldId id="1186"/>
            <p14:sldId id="1187"/>
            <p14:sldId id="1192"/>
            <p14:sldId id="1193"/>
            <p14:sldId id="1194"/>
            <p14:sldId id="1195"/>
            <p14:sldId id="1196"/>
            <p14:sldId id="1177"/>
            <p14:sldId id="1197"/>
            <p14:sldId id="11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0066"/>
    <a:srgbClr val="FFCCCC"/>
    <a:srgbClr val="3333CC"/>
    <a:srgbClr val="FF3399"/>
    <a:srgbClr val="FFCC00"/>
    <a:srgbClr val="0099FF"/>
    <a:srgbClr val="CC0000"/>
    <a:srgbClr val="FFCCFF"/>
    <a:srgbClr val="F0F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6" autoAdjust="0"/>
    <p:restoredTop sz="69785" autoAdjust="0"/>
  </p:normalViewPr>
  <p:slideViewPr>
    <p:cSldViewPr snapToGrid="0">
      <p:cViewPr>
        <p:scale>
          <a:sx n="92" d="100"/>
          <a:sy n="92" d="100"/>
        </p:scale>
        <p:origin x="1416" y="-464"/>
      </p:cViewPr>
      <p:guideLst>
        <p:guide orient="horz" pos="2160"/>
        <p:guide pos="2880"/>
      </p:guideLst>
    </p:cSldViewPr>
  </p:slideViewPr>
  <p:outlineViewPr>
    <p:cViewPr>
      <p:scale>
        <a:sx n="33" d="100"/>
        <a:sy n="33" d="100"/>
      </p:scale>
      <p:origin x="0" y="4982"/>
    </p:cViewPr>
  </p:outlineViewPr>
  <p:notesTextViewPr>
    <p:cViewPr>
      <p:scale>
        <a:sx n="200" d="100"/>
        <a:sy n="200" d="100"/>
      </p:scale>
      <p:origin x="0" y="0"/>
    </p:cViewPr>
  </p:notesTextViewPr>
  <p:sorterViewPr>
    <p:cViewPr>
      <p:scale>
        <a:sx n="45" d="100"/>
        <a:sy n="45" d="100"/>
      </p:scale>
      <p:origin x="0" y="0"/>
    </p:cViewPr>
  </p:sorterViewPr>
  <p:notesViewPr>
    <p:cSldViewPr snapToGrid="0">
      <p:cViewPr>
        <p:scale>
          <a:sx n="100" d="100"/>
          <a:sy n="100" d="100"/>
        </p:scale>
        <p:origin x="-876" y="216"/>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______1.xlsx"/><Relationship Id="rId3"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ideWall>
    <c:backWall>
      <c:thickness val="0"/>
    </c:backWall>
    <c:plotArea>
      <c:layout>
        <c:manualLayout>
          <c:layoutTarget val="inner"/>
          <c:xMode val="edge"/>
          <c:yMode val="edge"/>
          <c:x val="0.0"/>
          <c:y val="0.31242636036142"/>
          <c:w val="0.981384508864094"/>
          <c:h val="0.446832403758228"/>
        </c:manualLayout>
      </c:layout>
      <c:bar3DChart>
        <c:barDir val="col"/>
        <c:grouping val="stacked"/>
        <c:varyColors val="0"/>
        <c:ser>
          <c:idx val="0"/>
          <c:order val="0"/>
          <c:tx>
            <c:strRef>
              <c:f>Sheet1!$C$12</c:f>
              <c:strCache>
                <c:ptCount val="1"/>
                <c:pt idx="0">
                  <c:v>自動車用触媒やネオジウム磁石の需要</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Sheet1!$B$13:$B$15</c:f>
              <c:strCache>
                <c:ptCount val="2"/>
                <c:pt idx="0">
                  <c:v>白金族元素</c:v>
                </c:pt>
                <c:pt idx="1">
                  <c:v>希土類元素</c:v>
                </c:pt>
              </c:strCache>
            </c:strRef>
          </c:cat>
          <c:val>
            <c:numRef>
              <c:f>Sheet1!$C$13:$C$15</c:f>
              <c:numCache>
                <c:formatCode>General</c:formatCode>
                <c:ptCount val="3"/>
                <c:pt idx="0">
                  <c:v>136.0</c:v>
                </c:pt>
                <c:pt idx="1">
                  <c:v>208.0</c:v>
                </c:pt>
              </c:numCache>
            </c:numRef>
          </c:val>
          <c:extLst xmlns:c16r2="http://schemas.microsoft.com/office/drawing/2015/06/chart">
            <c:ext xmlns:c16="http://schemas.microsoft.com/office/drawing/2014/chart" uri="{C3380CC4-5D6E-409C-BE32-E72D297353CC}">
              <c16:uniqueId val="{00000000-2679-4A8C-8183-FF12F335C5BA}"/>
            </c:ext>
          </c:extLst>
        </c:ser>
        <c:ser>
          <c:idx val="1"/>
          <c:order val="1"/>
          <c:tx>
            <c:strRef>
              <c:f>Sheet1!$D$12</c:f>
              <c:strCache>
                <c:ptCount val="1"/>
                <c:pt idx="0">
                  <c:v>高レベル放射性廃棄物から回収が見込める量</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Sheet1!$B$13:$B$15</c:f>
              <c:strCache>
                <c:ptCount val="2"/>
                <c:pt idx="0">
                  <c:v>白金族元素</c:v>
                </c:pt>
                <c:pt idx="1">
                  <c:v>希土類元素</c:v>
                </c:pt>
              </c:strCache>
            </c:strRef>
          </c:cat>
          <c:val>
            <c:numRef>
              <c:f>Sheet1!$D$13:$D$15</c:f>
              <c:numCache>
                <c:formatCode>General</c:formatCode>
                <c:ptCount val="3"/>
                <c:pt idx="0">
                  <c:v>20.0</c:v>
                </c:pt>
                <c:pt idx="1">
                  <c:v>15.0</c:v>
                </c:pt>
              </c:numCache>
            </c:numRef>
          </c:val>
          <c:extLst xmlns:c16r2="http://schemas.microsoft.com/office/drawing/2015/06/chart">
            <c:ext xmlns:c16="http://schemas.microsoft.com/office/drawing/2014/chart" uri="{C3380CC4-5D6E-409C-BE32-E72D297353CC}">
              <c16:uniqueId val="{00000001-2679-4A8C-8183-FF12F335C5BA}"/>
            </c:ext>
          </c:extLst>
        </c:ser>
        <c:dLbls>
          <c:showLegendKey val="0"/>
          <c:showVal val="1"/>
          <c:showCatName val="0"/>
          <c:showSerName val="0"/>
          <c:showPercent val="0"/>
          <c:showBubbleSize val="0"/>
        </c:dLbls>
        <c:gapWidth val="95"/>
        <c:gapDepth val="95"/>
        <c:shape val="cylinder"/>
        <c:axId val="1162182912"/>
        <c:axId val="1162184960"/>
        <c:axId val="0"/>
      </c:bar3DChart>
      <c:catAx>
        <c:axId val="1162182912"/>
        <c:scaling>
          <c:orientation val="minMax"/>
        </c:scaling>
        <c:delete val="1"/>
        <c:axPos val="b"/>
        <c:numFmt formatCode="General" sourceLinked="0"/>
        <c:majorTickMark val="none"/>
        <c:minorTickMark val="none"/>
        <c:tickLblPos val="nextTo"/>
        <c:crossAx val="1162184960"/>
        <c:crosses val="autoZero"/>
        <c:auto val="1"/>
        <c:lblAlgn val="ctr"/>
        <c:lblOffset val="100"/>
        <c:noMultiLvlLbl val="0"/>
      </c:catAx>
      <c:valAx>
        <c:axId val="1162184960"/>
        <c:scaling>
          <c:orientation val="minMax"/>
        </c:scaling>
        <c:delete val="1"/>
        <c:axPos val="l"/>
        <c:numFmt formatCode="General" sourceLinked="1"/>
        <c:majorTickMark val="out"/>
        <c:minorTickMark val="none"/>
        <c:tickLblPos val="none"/>
        <c:crossAx val="1162182912"/>
        <c:crosses val="autoZero"/>
        <c:crossBetween val="between"/>
      </c:valAx>
    </c:plotArea>
    <c:plotVisOnly val="1"/>
    <c:dispBlanksAs val="gap"/>
    <c:showDLblsOverMax val="0"/>
  </c:chart>
  <c:spPr>
    <a:solidFill>
      <a:schemeClr val="bg1"/>
    </a:solidFill>
    <a:ln>
      <a:solidFill>
        <a:schemeClr val="tx2"/>
      </a:solid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2"/>
          <c:order val="0"/>
          <c:tx>
            <c:v>同位体分離なし</c:v>
          </c:tx>
          <c:cat>
            <c:strRef>
              <c:f>元素毎!$B$1:$E$1</c:f>
              <c:strCache>
                <c:ptCount val="4"/>
                <c:pt idx="0">
                  <c:v>Se-79</c:v>
                </c:pt>
                <c:pt idx="1">
                  <c:v>Pd-107</c:v>
                </c:pt>
                <c:pt idx="2">
                  <c:v>Cs-135</c:v>
                </c:pt>
                <c:pt idx="3">
                  <c:v>Zr-93</c:v>
                </c:pt>
              </c:strCache>
            </c:strRef>
          </c:cat>
          <c:val>
            <c:numRef>
              <c:f>元素毎!$B$4:$E$4</c:f>
              <c:numCache>
                <c:formatCode>#,##0_);[Red]\(#,##0\)</c:formatCode>
                <c:ptCount val="4"/>
                <c:pt idx="0">
                  <c:v>620.0</c:v>
                </c:pt>
                <c:pt idx="1">
                  <c:v>1810.0</c:v>
                </c:pt>
                <c:pt idx="2">
                  <c:v>9670.0</c:v>
                </c:pt>
                <c:pt idx="3">
                  <c:v>11600.0</c:v>
                </c:pt>
              </c:numCache>
            </c:numRef>
          </c:val>
          <c:smooth val="0"/>
          <c:extLst xmlns:c16r2="http://schemas.microsoft.com/office/drawing/2015/06/chart">
            <c:ext xmlns:c16="http://schemas.microsoft.com/office/drawing/2014/chart" uri="{C3380CC4-5D6E-409C-BE32-E72D297353CC}">
              <c16:uniqueId val="{00000000-60ED-4FF1-8B7A-4D3E3ABCC0F2}"/>
            </c:ext>
          </c:extLst>
        </c:ser>
        <c:ser>
          <c:idx val="1"/>
          <c:order val="1"/>
          <c:tx>
            <c:v>偶奇分離のみ</c:v>
          </c:tx>
          <c:cat>
            <c:strRef>
              <c:f>元素毎!$B$1:$E$1</c:f>
              <c:strCache>
                <c:ptCount val="4"/>
                <c:pt idx="0">
                  <c:v>Se-79</c:v>
                </c:pt>
                <c:pt idx="1">
                  <c:v>Pd-107</c:v>
                </c:pt>
                <c:pt idx="2">
                  <c:v>Cs-135</c:v>
                </c:pt>
                <c:pt idx="3">
                  <c:v>Zr-93</c:v>
                </c:pt>
              </c:strCache>
            </c:strRef>
          </c:cat>
          <c:val>
            <c:numRef>
              <c:f>元素毎!$B$3:$E$3</c:f>
              <c:numCache>
                <c:formatCode>#,##0_);[Red]\(#,##0\)</c:formatCode>
                <c:ptCount val="4"/>
                <c:pt idx="0">
                  <c:v>16.3</c:v>
                </c:pt>
                <c:pt idx="1">
                  <c:v>563.0</c:v>
                </c:pt>
                <c:pt idx="2">
                  <c:v>9540.0</c:v>
                </c:pt>
                <c:pt idx="3">
                  <c:v>3110.0</c:v>
                </c:pt>
              </c:numCache>
            </c:numRef>
          </c:val>
          <c:smooth val="0"/>
          <c:extLst xmlns:c16r2="http://schemas.microsoft.com/office/drawing/2015/06/chart">
            <c:ext xmlns:c16="http://schemas.microsoft.com/office/drawing/2014/chart" uri="{C3380CC4-5D6E-409C-BE32-E72D297353CC}">
              <c16:uniqueId val="{00000001-60ED-4FF1-8B7A-4D3E3ABCC0F2}"/>
            </c:ext>
          </c:extLst>
        </c:ser>
        <c:ser>
          <c:idx val="0"/>
          <c:order val="2"/>
          <c:tx>
            <c:v>同位体分離あり</c:v>
          </c:tx>
          <c:cat>
            <c:strRef>
              <c:f>元素毎!$B$1:$E$1</c:f>
              <c:strCache>
                <c:ptCount val="4"/>
                <c:pt idx="0">
                  <c:v>Se-79</c:v>
                </c:pt>
                <c:pt idx="1">
                  <c:v>Pd-107</c:v>
                </c:pt>
                <c:pt idx="2">
                  <c:v>Cs-135</c:v>
                </c:pt>
                <c:pt idx="3">
                  <c:v>Zr-93</c:v>
                </c:pt>
              </c:strCache>
            </c:strRef>
          </c:cat>
          <c:val>
            <c:numRef>
              <c:f>元素毎!$B$2:$E$2</c:f>
              <c:numCache>
                <c:formatCode>#,##0_);[Red]\(#,##0\)</c:formatCode>
                <c:ptCount val="4"/>
                <c:pt idx="0">
                  <c:v>13.9</c:v>
                </c:pt>
                <c:pt idx="1">
                  <c:v>194.0</c:v>
                </c:pt>
                <c:pt idx="2">
                  <c:v>926.0</c:v>
                </c:pt>
                <c:pt idx="3">
                  <c:v>1650.0</c:v>
                </c:pt>
              </c:numCache>
            </c:numRef>
          </c:val>
          <c:smooth val="0"/>
          <c:extLst xmlns:c16r2="http://schemas.microsoft.com/office/drawing/2015/06/chart">
            <c:ext xmlns:c16="http://schemas.microsoft.com/office/drawing/2014/chart" uri="{C3380CC4-5D6E-409C-BE32-E72D297353CC}">
              <c16:uniqueId val="{00000002-60ED-4FF1-8B7A-4D3E3ABCC0F2}"/>
            </c:ext>
          </c:extLst>
        </c:ser>
        <c:ser>
          <c:idx val="3"/>
          <c:order val="3"/>
          <c:tx>
            <c:v>現状の加速器</c:v>
          </c:tx>
          <c:spPr>
            <a:ln w="63500">
              <a:solidFill>
                <a:srgbClr val="FFFF00">
                  <a:alpha val="54000"/>
                </a:srgbClr>
              </a:solidFill>
              <a:prstDash val="solid"/>
            </a:ln>
          </c:spPr>
          <c:marker>
            <c:symbol val="none"/>
          </c:marker>
          <c:val>
            <c:numRef>
              <c:f>元素毎!$B$7:$E$7</c:f>
              <c:numCache>
                <c:formatCode>#,##0_);[Red]\(#,##0\)</c:formatCode>
                <c:ptCount val="4"/>
                <c:pt idx="0">
                  <c:v>1.0</c:v>
                </c:pt>
                <c:pt idx="1">
                  <c:v>1.0</c:v>
                </c:pt>
                <c:pt idx="2">
                  <c:v>1.0</c:v>
                </c:pt>
                <c:pt idx="3">
                  <c:v>1.0</c:v>
                </c:pt>
              </c:numCache>
            </c:numRef>
          </c:val>
          <c:smooth val="0"/>
          <c:extLst xmlns:c16r2="http://schemas.microsoft.com/office/drawing/2015/06/chart">
            <c:ext xmlns:c16="http://schemas.microsoft.com/office/drawing/2014/chart" uri="{C3380CC4-5D6E-409C-BE32-E72D297353CC}">
              <c16:uniqueId val="{00000003-60ED-4FF1-8B7A-4D3E3ABCC0F2}"/>
            </c:ext>
          </c:extLst>
        </c:ser>
        <c:dLbls>
          <c:showLegendKey val="0"/>
          <c:showVal val="0"/>
          <c:showCatName val="0"/>
          <c:showSerName val="0"/>
          <c:showPercent val="0"/>
          <c:showBubbleSize val="0"/>
        </c:dLbls>
        <c:marker val="1"/>
        <c:smooth val="0"/>
        <c:axId val="1161834320"/>
        <c:axId val="1053773840"/>
      </c:lineChart>
      <c:catAx>
        <c:axId val="1161834320"/>
        <c:scaling>
          <c:orientation val="minMax"/>
        </c:scaling>
        <c:delete val="0"/>
        <c:axPos val="b"/>
        <c:numFmt formatCode="General" sourceLinked="0"/>
        <c:majorTickMark val="out"/>
        <c:minorTickMark val="none"/>
        <c:tickLblPos val="nextTo"/>
        <c:crossAx val="1053773840"/>
        <c:crossesAt val="0.1"/>
        <c:auto val="1"/>
        <c:lblAlgn val="ctr"/>
        <c:lblOffset val="100"/>
        <c:noMultiLvlLbl val="0"/>
      </c:catAx>
      <c:valAx>
        <c:axId val="1053773840"/>
        <c:scaling>
          <c:logBase val="10.0"/>
          <c:orientation val="minMax"/>
          <c:min val="0.1"/>
        </c:scaling>
        <c:delete val="0"/>
        <c:axPos val="l"/>
        <c:majorGridlines/>
        <c:numFmt formatCode="#,##0.0;[Red]\-#,##0.0" sourceLinked="0"/>
        <c:majorTickMark val="out"/>
        <c:minorTickMark val="none"/>
        <c:tickLblPos val="nextTo"/>
        <c:crossAx val="1161834320"/>
        <c:crosses val="autoZero"/>
        <c:crossBetween val="between"/>
      </c:valAx>
    </c:plotArea>
    <c:legend>
      <c:legendPos val="r"/>
      <c:layout>
        <c:manualLayout>
          <c:xMode val="edge"/>
          <c:yMode val="edge"/>
          <c:x val="0.722352938849204"/>
          <c:y val="0.048543900565462"/>
          <c:w val="0.0425690800322047"/>
          <c:h val="0.464737435611081"/>
        </c:manualLayout>
      </c:layout>
      <c:overlay val="0"/>
      <c:spPr>
        <a:solidFill>
          <a:schemeClr val="accent5">
            <a:lumMod val="60000"/>
            <a:lumOff val="40000"/>
            <a:alpha val="85000"/>
          </a:schemeClr>
        </a:solidFill>
        <a:effectLst>
          <a:outerShdw blurRad="50800" dist="38100" dir="2700000" algn="tl" rotWithShape="0">
            <a:prstClr val="black">
              <a:alpha val="40000"/>
            </a:prstClr>
          </a:outerShdw>
        </a:effectLst>
      </c:spPr>
    </c:legend>
    <c:plotVisOnly val="1"/>
    <c:dispBlanksAs val="gap"/>
    <c:showDLblsOverMax val="0"/>
  </c:chart>
  <c:spPr>
    <a:solidFill>
      <a:schemeClr val="bg1"/>
    </a:solidFill>
    <a:ln>
      <a:noFill/>
    </a:ln>
  </c:spPr>
  <c:txPr>
    <a:bodyPr/>
    <a:lstStyle/>
    <a:p>
      <a:pPr>
        <a:defRPr sz="1800"/>
      </a:pPr>
      <a:endParaRPr lang="ja-JP"/>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0.11377</cdr:x>
      <cdr:y>0.75725</cdr:y>
    </cdr:from>
    <cdr:to>
      <cdr:x>0.35943</cdr:x>
      <cdr:y>0.86727</cdr:y>
    </cdr:to>
    <cdr:sp macro="" textlink="">
      <cdr:nvSpPr>
        <cdr:cNvPr id="2" name="テキスト ボックス 1"/>
        <cdr:cNvSpPr txBox="1"/>
      </cdr:nvSpPr>
      <cdr:spPr>
        <a:xfrm xmlns:a="http://schemas.openxmlformats.org/drawingml/2006/main">
          <a:off x="423495" y="2973785"/>
          <a:ext cx="914400"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dirty="0"/>
            <a:t>Platinum</a:t>
          </a:r>
        </a:p>
        <a:p xmlns:a="http://schemas.openxmlformats.org/drawingml/2006/main">
          <a:r>
            <a:rPr lang="en-US" altLang="ja-JP" dirty="0"/>
            <a:t>group metals</a:t>
          </a:r>
          <a:endParaRPr lang="ja-JP" altLang="en-US" sz="1100" dirty="0"/>
        </a:p>
      </cdr:txBody>
    </cdr:sp>
  </cdr:relSizeAnchor>
  <cdr:relSizeAnchor xmlns:cdr="http://schemas.openxmlformats.org/drawingml/2006/chartDrawing">
    <cdr:from>
      <cdr:x>0.39823</cdr:x>
      <cdr:y>0.78758</cdr:y>
    </cdr:from>
    <cdr:to>
      <cdr:x>0.64389</cdr:x>
      <cdr:y>0.86936</cdr:y>
    </cdr:to>
    <cdr:sp macro="" textlink="">
      <cdr:nvSpPr>
        <cdr:cNvPr id="3" name="テキスト ボックス 2"/>
        <cdr:cNvSpPr txBox="1"/>
      </cdr:nvSpPr>
      <cdr:spPr>
        <a:xfrm xmlns:a="http://schemas.openxmlformats.org/drawingml/2006/main">
          <a:off x="1482325" y="3092882"/>
          <a:ext cx="914400" cy="3211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dirty="0"/>
            <a:t>Rare metals</a:t>
          </a:r>
          <a:endParaRPr lang="ja-JP" altLang="en-US" sz="1100" dirty="0"/>
        </a:p>
      </cdr:txBody>
    </cdr:sp>
  </cdr:relSizeAnchor>
  <cdr:relSizeAnchor xmlns:cdr="http://schemas.openxmlformats.org/drawingml/2006/chartDrawing">
    <cdr:from>
      <cdr:x>0.06936</cdr:x>
      <cdr:y>0.05413</cdr:y>
    </cdr:from>
    <cdr:to>
      <cdr:x>0.92055</cdr:x>
      <cdr:y>0.28697</cdr:y>
    </cdr:to>
    <cdr:sp macro="" textlink="">
      <cdr:nvSpPr>
        <cdr:cNvPr id="4" name="テキスト ボックス 3"/>
        <cdr:cNvSpPr txBox="1"/>
      </cdr:nvSpPr>
      <cdr:spPr>
        <a:xfrm xmlns:a="http://schemas.openxmlformats.org/drawingml/2006/main">
          <a:off x="258189" y="212562"/>
          <a:ext cx="3168352"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dirty="0"/>
            <a:t>   Amount of available  resource  recycle  be   recovered </a:t>
          </a:r>
        </a:p>
        <a:p xmlns:a="http://schemas.openxmlformats.org/drawingml/2006/main">
          <a:r>
            <a:rPr lang="en-US" altLang="ja-JP" sz="1100" dirty="0"/>
            <a:t>  from  HLW.</a:t>
          </a:r>
        </a:p>
        <a:p xmlns:a="http://schemas.openxmlformats.org/drawingml/2006/main">
          <a:endParaRPr lang="en-US" altLang="ja-JP" dirty="0"/>
        </a:p>
        <a:p xmlns:a="http://schemas.openxmlformats.org/drawingml/2006/main">
          <a:r>
            <a:rPr lang="ja-JP" altLang="en-US" sz="1100" dirty="0"/>
            <a:t>　</a:t>
          </a:r>
          <a:r>
            <a:rPr lang="en-US" altLang="ja-JP" sz="1100" dirty="0"/>
            <a:t>Amount of demand  to Platinum group  metals  in </a:t>
          </a:r>
        </a:p>
        <a:p xmlns:a="http://schemas.openxmlformats.org/drawingml/2006/main">
          <a:r>
            <a:rPr lang="en-US" altLang="ja-JP" dirty="0"/>
            <a:t>   </a:t>
          </a:r>
          <a:r>
            <a:rPr lang="en-US" altLang="ja-JP" sz="1100" dirty="0"/>
            <a:t> catalyst </a:t>
          </a:r>
          <a:r>
            <a:rPr lang="en-US" altLang="ja-JP" dirty="0"/>
            <a:t> for </a:t>
          </a:r>
          <a:r>
            <a:rPr lang="en-US" altLang="ja-JP" dirty="0" err="1"/>
            <a:t>vieclues</a:t>
          </a:r>
          <a:r>
            <a:rPr lang="en-US" altLang="ja-JP" dirty="0"/>
            <a:t>  and  to rare metals  for magnet</a:t>
          </a:r>
        </a:p>
        <a:p xmlns:a="http://schemas.openxmlformats.org/drawingml/2006/main">
          <a:endParaRPr lang="en-US" altLang="ja-JP" sz="1100" dirty="0"/>
        </a:p>
        <a:p xmlns:a="http://schemas.openxmlformats.org/drawingml/2006/main">
          <a:endParaRPr lang="en-US" altLang="ja-JP" dirty="0"/>
        </a:p>
        <a:p xmlns:a="http://schemas.openxmlformats.org/drawingml/2006/main">
          <a:r>
            <a:rPr lang="en-US" altLang="ja-JP" sz="1100" dirty="0"/>
            <a:t> </a:t>
          </a:r>
          <a:endParaRPr lang="ja-JP" altLang="en-US" sz="1100" dirty="0"/>
        </a:p>
      </cdr:txBody>
    </cdr:sp>
  </cdr:relSizeAnchor>
  <cdr:relSizeAnchor xmlns:cdr="http://schemas.openxmlformats.org/drawingml/2006/chartDrawing">
    <cdr:from>
      <cdr:x>0.06936</cdr:x>
      <cdr:y>0.07246</cdr:y>
    </cdr:from>
    <cdr:to>
      <cdr:x>0.10805</cdr:x>
      <cdr:y>0.10914</cdr:y>
    </cdr:to>
    <cdr:sp macro="" textlink="">
      <cdr:nvSpPr>
        <cdr:cNvPr id="6" name="正方形/長方形 5"/>
        <cdr:cNvSpPr/>
      </cdr:nvSpPr>
      <cdr:spPr>
        <a:xfrm xmlns:a="http://schemas.openxmlformats.org/drawingml/2006/main">
          <a:off x="258189" y="284570"/>
          <a:ext cx="144016" cy="144016"/>
        </a:xfrm>
        <a:prstGeom xmlns:a="http://schemas.openxmlformats.org/drawingml/2006/main" prst="rect">
          <a:avLst/>
        </a:prstGeom>
        <a:solidFill xmlns:a="http://schemas.openxmlformats.org/drawingml/2006/main">
          <a:srgbClr val="0070C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noAutofit/>
        </a:bodyPr>
        <a:lstStyle xmlns:a="http://schemas.openxmlformats.org/drawingml/2006/main"/>
        <a:p xmlns:a="http://schemas.openxmlformats.org/drawingml/2006/main">
          <a:endParaRPr lang="ja-JP"/>
        </a:p>
      </cdr:txBody>
    </cdr:sp>
  </cdr:relSizeAnchor>
  <cdr:relSizeAnchor xmlns:cdr="http://schemas.openxmlformats.org/drawingml/2006/chartDrawing">
    <cdr:from>
      <cdr:x>0.06936</cdr:x>
      <cdr:y>0.20082</cdr:y>
    </cdr:from>
    <cdr:to>
      <cdr:x>0.10805</cdr:x>
      <cdr:y>0.23749</cdr:y>
    </cdr:to>
    <cdr:sp macro="" textlink="">
      <cdr:nvSpPr>
        <cdr:cNvPr id="7" name="正方形/長方形 6"/>
        <cdr:cNvSpPr/>
      </cdr:nvSpPr>
      <cdr:spPr>
        <a:xfrm xmlns:a="http://schemas.openxmlformats.org/drawingml/2006/main">
          <a:off x="258189" y="788626"/>
          <a:ext cx="144016" cy="144016"/>
        </a:xfrm>
        <a:prstGeom xmlns:a="http://schemas.openxmlformats.org/drawingml/2006/main" prst="rect">
          <a:avLst/>
        </a:prstGeom>
        <a:solidFill xmlns:a="http://schemas.openxmlformats.org/drawingml/2006/main">
          <a:srgbClr val="00B0F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ja-JP"/>
        </a:p>
      </cdr:txBody>
    </cdr:sp>
  </cdr:relSizeAnchor>
</c:userShapes>
</file>

<file path=ppt/drawings/drawing2.xml><?xml version="1.0" encoding="utf-8"?>
<c:userShapes xmlns:c="http://schemas.openxmlformats.org/drawingml/2006/chart">
  <cdr:relSizeAnchor xmlns:cdr="http://schemas.openxmlformats.org/drawingml/2006/chartDrawing">
    <cdr:from>
      <cdr:x>0.18227</cdr:x>
      <cdr:y>0.67335</cdr:y>
    </cdr:from>
    <cdr:to>
      <cdr:x>0.52917</cdr:x>
      <cdr:y>0.87084</cdr:y>
    </cdr:to>
    <cdr:sp macro="" textlink="">
      <cdr:nvSpPr>
        <cdr:cNvPr id="2" name="テキスト ボックス 1"/>
        <cdr:cNvSpPr txBox="1"/>
      </cdr:nvSpPr>
      <cdr:spPr>
        <a:xfrm xmlns:a="http://schemas.openxmlformats.org/drawingml/2006/main">
          <a:off x="1289981" y="2135334"/>
          <a:ext cx="2455090" cy="6262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400" dirty="0"/>
            <a:t>Improved Present Technologies</a:t>
          </a:r>
        </a:p>
        <a:p xmlns:a="http://schemas.openxmlformats.org/drawingml/2006/main">
          <a:r>
            <a:rPr lang="en-US" altLang="ja-JP" sz="1400" dirty="0"/>
            <a:t>(Continuous innovation)</a:t>
          </a:r>
          <a:endParaRPr lang="ja-JP" alt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244" cy="497532"/>
          </a:xfrm>
          <a:prstGeom prst="rect">
            <a:avLst/>
          </a:prstGeom>
        </p:spPr>
        <p:txBody>
          <a:bodyPr vert="horz" lIns="93345" tIns="46671" rIns="93345" bIns="4667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29" y="1"/>
            <a:ext cx="2949244" cy="497532"/>
          </a:xfrm>
          <a:prstGeom prst="rect">
            <a:avLst/>
          </a:prstGeom>
        </p:spPr>
        <p:txBody>
          <a:bodyPr vert="horz" lIns="93345" tIns="46671" rIns="93345" bIns="46671" rtlCol="0"/>
          <a:lstStyle>
            <a:lvl1pPr algn="r">
              <a:defRPr sz="1200"/>
            </a:lvl1pPr>
          </a:lstStyle>
          <a:p>
            <a:fld id="{BEBDC6B5-D764-41DC-95D7-1F40B75093C3}" type="datetimeFigureOut">
              <a:rPr kumimoji="1" lang="ja-JP" altLang="en-US" smtClean="0"/>
              <a:t>2017/11/4</a:t>
            </a:fld>
            <a:endParaRPr kumimoji="1" lang="ja-JP" altLang="en-US"/>
          </a:p>
        </p:txBody>
      </p:sp>
      <p:sp>
        <p:nvSpPr>
          <p:cNvPr id="4" name="フッター プレースホルダー 3"/>
          <p:cNvSpPr>
            <a:spLocks noGrp="1"/>
          </p:cNvSpPr>
          <p:nvPr>
            <p:ph type="ftr" sz="quarter" idx="2"/>
          </p:nvPr>
        </p:nvSpPr>
        <p:spPr>
          <a:xfrm>
            <a:off x="1" y="9440190"/>
            <a:ext cx="2949244" cy="497532"/>
          </a:xfrm>
          <a:prstGeom prst="rect">
            <a:avLst/>
          </a:prstGeom>
        </p:spPr>
        <p:txBody>
          <a:bodyPr vert="horz" lIns="93345" tIns="46671" rIns="93345" bIns="4667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29" y="9440190"/>
            <a:ext cx="2949244" cy="497532"/>
          </a:xfrm>
          <a:prstGeom prst="rect">
            <a:avLst/>
          </a:prstGeom>
        </p:spPr>
        <p:txBody>
          <a:bodyPr vert="horz" lIns="93345" tIns="46671" rIns="93345" bIns="46671" rtlCol="0" anchor="b"/>
          <a:lstStyle>
            <a:lvl1pPr algn="r">
              <a:defRPr sz="1200"/>
            </a:lvl1pPr>
          </a:lstStyle>
          <a:p>
            <a:fld id="{45C1B79E-BB39-4884-BF20-BE1EE9017323}" type="slidenum">
              <a:rPr kumimoji="1" lang="ja-JP" altLang="en-US" smtClean="0"/>
              <a:t>‹#›</a:t>
            </a:fld>
            <a:endParaRPr kumimoji="1" lang="ja-JP" altLang="en-US"/>
          </a:p>
        </p:txBody>
      </p:sp>
    </p:spTree>
    <p:extLst>
      <p:ext uri="{BB962C8B-B14F-4D97-AF65-F5344CB8AC3E}">
        <p14:creationId xmlns:p14="http://schemas.microsoft.com/office/powerpoint/2010/main" val="42506082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2949244" cy="497533"/>
          </a:xfrm>
          <a:prstGeom prst="rect">
            <a:avLst/>
          </a:prstGeom>
        </p:spPr>
        <p:txBody>
          <a:bodyPr vert="horz" lIns="93299" tIns="46648" rIns="93299" bIns="46648" rtlCol="0"/>
          <a:lstStyle>
            <a:lvl1pPr algn="l">
              <a:defRPr sz="1200">
                <a:ea typeface="ＭＳ Ｐゴシック" charset="-128"/>
              </a:defRPr>
            </a:lvl1pPr>
          </a:lstStyle>
          <a:p>
            <a:pPr>
              <a:defRPr/>
            </a:pPr>
            <a:endParaRPr lang="ja-JP" altLang="en-US"/>
          </a:p>
        </p:txBody>
      </p:sp>
      <p:sp>
        <p:nvSpPr>
          <p:cNvPr id="3" name="日付プレースホルダー 2"/>
          <p:cNvSpPr>
            <a:spLocks noGrp="1"/>
          </p:cNvSpPr>
          <p:nvPr>
            <p:ph type="dt" idx="1"/>
          </p:nvPr>
        </p:nvSpPr>
        <p:spPr>
          <a:xfrm>
            <a:off x="3856331" y="4"/>
            <a:ext cx="2949244" cy="497533"/>
          </a:xfrm>
          <a:prstGeom prst="rect">
            <a:avLst/>
          </a:prstGeom>
        </p:spPr>
        <p:txBody>
          <a:bodyPr vert="horz" lIns="93299" tIns="46648" rIns="93299" bIns="46648" rtlCol="0"/>
          <a:lstStyle>
            <a:lvl1pPr algn="r">
              <a:defRPr sz="1200">
                <a:ea typeface="ＭＳ Ｐゴシック" charset="-128"/>
              </a:defRPr>
            </a:lvl1pPr>
          </a:lstStyle>
          <a:p>
            <a:pPr>
              <a:defRPr/>
            </a:pPr>
            <a:fld id="{267D2E6D-C7A0-4031-8B31-40B466962EA2}" type="datetimeFigureOut">
              <a:rPr lang="ja-JP" altLang="en-US"/>
              <a:pPr>
                <a:defRPr/>
              </a:pPr>
              <a:t>2017/11/4</a:t>
            </a:fld>
            <a:endParaRPr lang="ja-JP" altLang="en-US"/>
          </a:p>
        </p:txBody>
      </p:sp>
      <p:sp>
        <p:nvSpPr>
          <p:cNvPr id="4" name="スライド イメージ プレースホルダー 3"/>
          <p:cNvSpPr>
            <a:spLocks noGrp="1" noRot="1" noChangeAspect="1"/>
          </p:cNvSpPr>
          <p:nvPr>
            <p:ph type="sldImg" idx="2"/>
          </p:nvPr>
        </p:nvSpPr>
        <p:spPr>
          <a:xfrm>
            <a:off x="915988" y="742950"/>
            <a:ext cx="4975225" cy="3730625"/>
          </a:xfrm>
          <a:prstGeom prst="rect">
            <a:avLst/>
          </a:prstGeom>
          <a:noFill/>
          <a:ln w="12700">
            <a:solidFill>
              <a:prstClr val="black"/>
            </a:solidFill>
          </a:ln>
        </p:spPr>
        <p:txBody>
          <a:bodyPr vert="horz" lIns="93299" tIns="46648" rIns="93299" bIns="46648" rtlCol="0" anchor="ctr"/>
          <a:lstStyle/>
          <a:p>
            <a:pPr lvl="0"/>
            <a:endParaRPr lang="ja-JP" altLang="en-US" noProof="0"/>
          </a:p>
        </p:txBody>
      </p:sp>
      <p:sp>
        <p:nvSpPr>
          <p:cNvPr id="5" name="ノート プレースホルダー 4"/>
          <p:cNvSpPr>
            <a:spLocks noGrp="1"/>
          </p:cNvSpPr>
          <p:nvPr>
            <p:ph type="body" sz="quarter" idx="3"/>
          </p:nvPr>
        </p:nvSpPr>
        <p:spPr>
          <a:xfrm>
            <a:off x="680720" y="4721712"/>
            <a:ext cx="5445760" cy="4472944"/>
          </a:xfrm>
          <a:prstGeom prst="rect">
            <a:avLst/>
          </a:prstGeom>
        </p:spPr>
        <p:txBody>
          <a:bodyPr vert="horz" lIns="93299" tIns="46648" rIns="93299" bIns="46648"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1" y="9440193"/>
            <a:ext cx="2949244" cy="497533"/>
          </a:xfrm>
          <a:prstGeom prst="rect">
            <a:avLst/>
          </a:prstGeom>
        </p:spPr>
        <p:txBody>
          <a:bodyPr vert="horz" lIns="93299" tIns="46648" rIns="93299" bIns="46648" rtlCol="0" anchor="b"/>
          <a:lstStyle>
            <a:lvl1pPr algn="l">
              <a:defRPr sz="120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56331" y="9440193"/>
            <a:ext cx="2949244" cy="497533"/>
          </a:xfrm>
          <a:prstGeom prst="rect">
            <a:avLst/>
          </a:prstGeom>
        </p:spPr>
        <p:txBody>
          <a:bodyPr vert="horz" lIns="93299" tIns="46648" rIns="93299" bIns="46648" rtlCol="0" anchor="b"/>
          <a:lstStyle>
            <a:lvl1pPr algn="r">
              <a:defRPr sz="1200">
                <a:ea typeface="ＭＳ Ｐゴシック" charset="-128"/>
              </a:defRPr>
            </a:lvl1pPr>
          </a:lstStyle>
          <a:p>
            <a:pPr>
              <a:defRPr/>
            </a:pPr>
            <a:fld id="{EDD727BB-884E-4755-B0D5-59735807CF64}" type="slidenum">
              <a:rPr lang="ja-JP" altLang="en-US"/>
              <a:pPr>
                <a:defRPr/>
              </a:pPr>
              <a:t>‹#›</a:t>
            </a:fld>
            <a:endParaRPr lang="ja-JP" altLang="en-US"/>
          </a:p>
        </p:txBody>
      </p:sp>
    </p:spTree>
    <p:extLst>
      <p:ext uri="{BB962C8B-B14F-4D97-AF65-F5344CB8AC3E}">
        <p14:creationId xmlns:p14="http://schemas.microsoft.com/office/powerpoint/2010/main" val="334529165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Thank you, chairman.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It’s my great pleasure to have an opportunity to talk about neutron sources for transmutation of long-lived fission products in </a:t>
            </a:r>
            <a:r>
              <a:rPr kumimoji="1" lang="en-US" altLang="ja-JP" sz="1200" kern="1200" dirty="0" err="1" smtClean="0">
                <a:solidFill>
                  <a:schemeClr val="tx1"/>
                </a:solidFill>
                <a:effectLst/>
                <a:latin typeface="+mn-lt"/>
                <a:ea typeface="+mn-ea"/>
                <a:cs typeface="+mn-cs"/>
              </a:rPr>
              <a:t>ImPACT</a:t>
            </a:r>
            <a:r>
              <a:rPr kumimoji="1" lang="en-US" altLang="ja-JP" sz="1200" kern="1200" dirty="0" smtClean="0">
                <a:solidFill>
                  <a:schemeClr val="tx1"/>
                </a:solidFill>
                <a:effectLst/>
                <a:latin typeface="+mn-lt"/>
                <a:ea typeface="+mn-ea"/>
                <a:cs typeface="+mn-cs"/>
              </a:rPr>
              <a:t> program.</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a:t>
            </a:fld>
            <a:endParaRPr lang="ja-JP" altLang="en-US"/>
          </a:p>
        </p:txBody>
      </p:sp>
    </p:spTree>
    <p:extLst>
      <p:ext uri="{BB962C8B-B14F-4D97-AF65-F5344CB8AC3E}">
        <p14:creationId xmlns:p14="http://schemas.microsoft.com/office/powerpoint/2010/main" val="2012631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table shows the previous studies on Transmutation of MAs and LLFPs in HLW.</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Omega project made research and development on Tc and 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Self- consistent Nuclear System (SCNES) proposed by Professor emeritus of Tokyo Institute of Technology, </a:t>
            </a:r>
            <a:r>
              <a:rPr kumimoji="1" lang="en-US" altLang="ja-JP" sz="1200" kern="1200" dirty="0" err="1" smtClean="0">
                <a:solidFill>
                  <a:schemeClr val="tx1"/>
                </a:solidFill>
                <a:effectLst/>
                <a:latin typeface="+mn-lt"/>
                <a:ea typeface="+mn-ea"/>
                <a:cs typeface="+mn-cs"/>
              </a:rPr>
              <a:t>Fujiie</a:t>
            </a:r>
            <a:r>
              <a:rPr kumimoji="1" lang="en-US" altLang="ja-JP" sz="1200" kern="1200" dirty="0" smtClean="0">
                <a:solidFill>
                  <a:schemeClr val="tx1"/>
                </a:solidFill>
                <a:effectLst/>
                <a:latin typeface="+mn-lt"/>
                <a:ea typeface="+mn-ea"/>
                <a:cs typeface="+mn-cs"/>
              </a:rPr>
              <a:t>, has been studied in scientific research of LLFPs transmutation with isotope separation.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aim of our </a:t>
            </a:r>
            <a:r>
              <a:rPr kumimoji="1" lang="en-US" altLang="ja-JP" sz="1200" kern="1200" dirty="0" err="1" smtClean="0">
                <a:solidFill>
                  <a:schemeClr val="tx1"/>
                </a:solidFill>
                <a:effectLst/>
                <a:latin typeface="+mn-lt"/>
                <a:ea typeface="+mn-ea"/>
                <a:cs typeface="+mn-cs"/>
              </a:rPr>
              <a:t>ImPACT</a:t>
            </a:r>
            <a:r>
              <a:rPr kumimoji="1" lang="en-US" altLang="ja-JP" sz="1200" kern="1200" dirty="0" smtClean="0">
                <a:solidFill>
                  <a:schemeClr val="tx1"/>
                </a:solidFill>
                <a:effectLst/>
                <a:latin typeface="+mn-lt"/>
                <a:ea typeface="+mn-ea"/>
                <a:cs typeface="+mn-cs"/>
              </a:rPr>
              <a:t> program is new nuclear reaction path for transmutation without isotope separation.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Our target nuclei are here.</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10</a:t>
            </a:fld>
            <a:endParaRPr lang="ja-JP" altLang="en-US"/>
          </a:p>
        </p:txBody>
      </p:sp>
    </p:spTree>
    <p:extLst>
      <p:ext uri="{BB962C8B-B14F-4D97-AF65-F5344CB8AC3E}">
        <p14:creationId xmlns:p14="http://schemas.microsoft.com/office/powerpoint/2010/main" val="1775088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Our target LLFPs in our program are Pd-107, Zr-93, Se-79 and Cs-135.</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Pd-107 and Zr-93 are Resource Recycling materials for reuse.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would like to change the definition of LLFPs on industries and societies from something disposed to something useful.   </a:t>
            </a:r>
            <a:r>
              <a:rPr lang="ja-JP" altLang="ja-JP" dirty="0" smtClean="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11</a:t>
            </a:fld>
            <a:endParaRPr lang="ja-JP" altLang="en-US"/>
          </a:p>
        </p:txBody>
      </p:sp>
    </p:spTree>
    <p:extLst>
      <p:ext uri="{BB962C8B-B14F-4D97-AF65-F5344CB8AC3E}">
        <p14:creationId xmlns:p14="http://schemas.microsoft.com/office/powerpoint/2010/main" val="24827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Effect on partitioning and transmutation is shown here.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Firstly, long term risk on HLW can be reduced.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Secondly, volume of HLW in disposal can be decreased. Or burden in HLW disposal can be reduced.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After SR and Cs are stored for about 100 years, disposal can be decreased by 1/100 because HLW can be converting to TRU waste, namely ILW.</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12</a:t>
            </a:fld>
            <a:endParaRPr lang="ja-JP" altLang="en-US"/>
          </a:p>
        </p:txBody>
      </p:sp>
    </p:spTree>
    <p:extLst>
      <p:ext uri="{BB962C8B-B14F-4D97-AF65-F5344CB8AC3E}">
        <p14:creationId xmlns:p14="http://schemas.microsoft.com/office/powerpoint/2010/main" val="236512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Based on such backgrounds, we proposed </a:t>
            </a:r>
            <a:r>
              <a:rPr kumimoji="1" lang="en-US" altLang="ja-JP" sz="1200" kern="1200" dirty="0" err="1" smtClean="0">
                <a:solidFill>
                  <a:schemeClr val="tx1"/>
                </a:solidFill>
                <a:effectLst/>
                <a:latin typeface="+mn-lt"/>
                <a:ea typeface="+mn-ea"/>
                <a:cs typeface="+mn-cs"/>
              </a:rPr>
              <a:t>ImPACT</a:t>
            </a:r>
            <a:r>
              <a:rPr kumimoji="1" lang="en-US" altLang="ja-JP" sz="1200" kern="1200" dirty="0" smtClean="0">
                <a:solidFill>
                  <a:schemeClr val="tx1"/>
                </a:solidFill>
                <a:effectLst/>
                <a:latin typeface="+mn-lt"/>
                <a:ea typeface="+mn-ea"/>
                <a:cs typeface="+mn-cs"/>
              </a:rPr>
              <a:t> program, “Reduction and Resource Recycling of  HLW through Nuclear Transmutation” in order to obtain  Japanese Cabinet Research Budget.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Our goal is to be the first in the world to measure nuclear reaction data for LLFPs, and to confirm the world’s first nuclear reaction path for conversion to short lived nuclides or stable nuclides without isotope separation.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Targets for recovery rate and transmutation rate are 90%.</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13</a:t>
            </a:fld>
            <a:endParaRPr lang="ja-JP" altLang="en-US"/>
          </a:p>
        </p:txBody>
      </p:sp>
    </p:spTree>
    <p:extLst>
      <p:ext uri="{BB962C8B-B14F-4D97-AF65-F5344CB8AC3E}">
        <p14:creationId xmlns:p14="http://schemas.microsoft.com/office/powerpoint/2010/main" val="16964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viewgraph shows outline of our program.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Our program consists of 5 projects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Project 1 studies on Separation and Recovery technique namely Partitioning from HLW or glass solid.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Project 2 measures Nuclear data for transmutation using the advanced accelerator facility such as RIBF or J-</a:t>
            </a:r>
            <a:r>
              <a:rPr kumimoji="1" lang="en-US" altLang="ja-JP" sz="1200" kern="1200" dirty="0" err="1" smtClean="0">
                <a:solidFill>
                  <a:schemeClr val="tx1"/>
                </a:solidFill>
                <a:effectLst/>
                <a:latin typeface="+mn-lt"/>
                <a:ea typeface="+mn-ea"/>
                <a:cs typeface="+mn-cs"/>
              </a:rPr>
              <a:t>Parc</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Project 3 is development of nuclear reaction model and improvement of PHITS reaction model based on the results from PJ2.</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Project 4 searches new control system of nuclear reaction, evaluates Transmutation system and study on elemental technologies development.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Project 5 is scenario of resource recycling and reduction of HLW, conceptual design of Partitioning and Transmutation (P&amp;T) system.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proposed conceptual P&amp;T system at the end of this project in 2019, followed by pilot plant for demonstration in 2030 and transmutation plant for practical use in 2050.</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14</a:t>
            </a:fld>
            <a:endParaRPr lang="ja-JP" altLang="en-US"/>
          </a:p>
        </p:txBody>
      </p:sp>
    </p:spTree>
    <p:extLst>
      <p:ext uri="{BB962C8B-B14F-4D97-AF65-F5344CB8AC3E}">
        <p14:creationId xmlns:p14="http://schemas.microsoft.com/office/powerpoint/2010/main" val="355382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As I told, Project 1 studies on Separation and Recovery technique namely Partitioning.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slide show one of the current progresses in the PJ1.</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progress aims that separation of odd nuclides from even ones by ionization of odd ones for easy transmutation.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Odd nuclei can be ionized by three types of lasers.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first laser excites </a:t>
            </a:r>
            <a:r>
              <a:rPr kumimoji="1" lang="en-US" altLang="ja-JP" sz="1200" kern="1200" dirty="0" err="1" smtClean="0">
                <a:solidFill>
                  <a:schemeClr val="tx1"/>
                </a:solidFill>
                <a:effectLst/>
                <a:latin typeface="+mn-lt"/>
                <a:ea typeface="+mn-ea"/>
                <a:cs typeface="+mn-cs"/>
              </a:rPr>
              <a:t>Pd</a:t>
            </a:r>
            <a:r>
              <a:rPr kumimoji="1" lang="en-US" altLang="ja-JP" sz="1200" kern="1200" dirty="0" smtClean="0">
                <a:solidFill>
                  <a:schemeClr val="tx1"/>
                </a:solidFill>
                <a:effectLst/>
                <a:latin typeface="+mn-lt"/>
                <a:ea typeface="+mn-ea"/>
                <a:cs typeface="+mn-cs"/>
              </a:rPr>
              <a:t> atom in ground state to medium level 1.</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second step is important for separation because polarized laser can excite only odd nuclides of </a:t>
            </a:r>
            <a:r>
              <a:rPr kumimoji="1" lang="en-US" altLang="ja-JP" sz="1200" kern="1200" dirty="0" err="1" smtClean="0">
                <a:solidFill>
                  <a:schemeClr val="tx1"/>
                </a:solidFill>
                <a:effectLst/>
                <a:latin typeface="+mn-lt"/>
                <a:ea typeface="+mn-ea"/>
                <a:cs typeface="+mn-cs"/>
              </a:rPr>
              <a:t>Pd</a:t>
            </a:r>
            <a:r>
              <a:rPr kumimoji="1" lang="en-US" altLang="ja-JP" sz="1200" kern="1200" dirty="0" smtClean="0">
                <a:solidFill>
                  <a:schemeClr val="tx1"/>
                </a:solidFill>
                <a:effectLst/>
                <a:latin typeface="+mn-lt"/>
                <a:ea typeface="+mn-ea"/>
                <a:cs typeface="+mn-cs"/>
              </a:rPr>
              <a:t> to the second medium level.</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third type of laser for ionization.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separation technique can make the transmutation of 107Pd easier because purity of Pd107 increase from 15.8 to 37%</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15</a:t>
            </a:fld>
            <a:endParaRPr lang="ja-JP" altLang="en-US"/>
          </a:p>
        </p:txBody>
      </p:sp>
    </p:spTree>
    <p:extLst>
      <p:ext uri="{BB962C8B-B14F-4D97-AF65-F5344CB8AC3E}">
        <p14:creationId xmlns:p14="http://schemas.microsoft.com/office/powerpoint/2010/main" val="1081520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We found the new even-odd separation scheme that linear polarized rays separate even-odd nuclides.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merit of this new scheme is efficiency of the separation is 10 thousand or 100 thousand times larger than that of previous method because the new methods utilize automatic ionization.</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16</a:t>
            </a:fld>
            <a:endParaRPr lang="ja-JP" altLang="en-US"/>
          </a:p>
        </p:txBody>
      </p:sp>
    </p:spTree>
    <p:extLst>
      <p:ext uri="{BB962C8B-B14F-4D97-AF65-F5344CB8AC3E}">
        <p14:creationId xmlns:p14="http://schemas.microsoft.com/office/powerpoint/2010/main" val="370504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slide shows contents of Project 2.</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Purpose of PJ2 is measurement of nuclear reaction data for these target LLFP to find best path for transmutation.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Nuclear reaction data for LLFP are very rare.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However, the advanced accelerator facility such as RIKEN RI Beam Factory and J-</a:t>
            </a:r>
            <a:r>
              <a:rPr kumimoji="1" lang="en-US" altLang="ja-JP" sz="1200" kern="1200" dirty="0" err="1" smtClean="0">
                <a:solidFill>
                  <a:schemeClr val="tx1"/>
                </a:solidFill>
                <a:effectLst/>
                <a:latin typeface="+mn-lt"/>
                <a:ea typeface="+mn-ea"/>
                <a:cs typeface="+mn-cs"/>
              </a:rPr>
              <a:t>Parc</a:t>
            </a:r>
            <a:r>
              <a:rPr kumimoji="1" lang="en-US" altLang="ja-JP" sz="1200" kern="1200" dirty="0" smtClean="0">
                <a:solidFill>
                  <a:schemeClr val="tx1"/>
                </a:solidFill>
                <a:effectLst/>
                <a:latin typeface="+mn-lt"/>
                <a:ea typeface="+mn-ea"/>
                <a:cs typeface="+mn-cs"/>
              </a:rPr>
              <a:t> give us the opportunity to measure them.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have plan to measure reaction cross section with inverse kinematics and neutron capture reaction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have already measured some of new nuclear reaction data in RIBF with inverse kinematics.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17</a:t>
            </a:fld>
            <a:endParaRPr lang="ja-JP" altLang="en-US"/>
          </a:p>
        </p:txBody>
      </p:sp>
    </p:spTree>
    <p:extLst>
      <p:ext uri="{BB962C8B-B14F-4D97-AF65-F5344CB8AC3E}">
        <p14:creationId xmlns:p14="http://schemas.microsoft.com/office/powerpoint/2010/main" val="2372573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Four experiments have been carried out to obtain new reaction data at</a:t>
            </a:r>
            <a:r>
              <a:rPr lang="en-US" altLang="ja-JP" baseline="0" dirty="0" smtClean="0"/>
              <a:t> RIKEN RI Beam factory.</a:t>
            </a:r>
          </a:p>
          <a:p>
            <a:r>
              <a:rPr lang="en-US" altLang="ja-JP" baseline="0" dirty="0" smtClean="0"/>
              <a:t>Accelerator complex at RIBF can accelerate uranium ion up to 345 MeV/u with high intensity.</a:t>
            </a:r>
          </a:p>
          <a:p>
            <a:r>
              <a:rPr lang="en-US" altLang="ja-JP" baseline="0" dirty="0" smtClean="0"/>
              <a:t>The accelerated uranium beam hits the target to produce various isotope beam including these four LLFP.</a:t>
            </a:r>
          </a:p>
          <a:p>
            <a:r>
              <a:rPr lang="en-US" altLang="ja-JP" baseline="0" dirty="0" smtClean="0"/>
              <a:t>The target LLFP was </a:t>
            </a:r>
            <a:r>
              <a:rPr lang="en-US" altLang="ja-JP" baseline="0" dirty="0" err="1" smtClean="0"/>
              <a:t>seperated</a:t>
            </a:r>
            <a:r>
              <a:rPr lang="en-US" altLang="ja-JP" baseline="0" dirty="0" smtClean="0"/>
              <a:t> from the other fragment beam through </a:t>
            </a:r>
            <a:r>
              <a:rPr lang="en-US" altLang="ja-JP" baseline="0" dirty="0" err="1" smtClean="0"/>
              <a:t>BigRIPS</a:t>
            </a:r>
            <a:r>
              <a:rPr lang="en-US" altLang="ja-JP" baseline="0" dirty="0" smtClean="0"/>
              <a:t> beam line and hit the secondary target. </a:t>
            </a:r>
          </a:p>
          <a:p>
            <a:r>
              <a:rPr lang="en-US" altLang="ja-JP" baseline="0" dirty="0" smtClean="0"/>
              <a:t>Reaction products after the secondary reaction are identified to obtain reaction cross section.</a:t>
            </a:r>
          </a:p>
          <a:p>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18</a:t>
            </a:fld>
            <a:endParaRPr lang="ja-JP" altLang="en-US"/>
          </a:p>
        </p:txBody>
      </p:sp>
    </p:spTree>
    <p:extLst>
      <p:ext uri="{BB962C8B-B14F-4D97-AF65-F5344CB8AC3E}">
        <p14:creationId xmlns:p14="http://schemas.microsoft.com/office/powerpoint/2010/main" val="971494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is an example of measured reaction products.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Each product is plotted according to atomic number and mass number.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region is residual nuclei by reaction of Pd107.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Pd106 and Pd105 are mostly blank in this reaction condition.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can see Pd103 and Pd102 which are stable ore short lived nuclides.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19</a:t>
            </a:fld>
            <a:endParaRPr lang="ja-JP" altLang="en-US"/>
          </a:p>
        </p:txBody>
      </p:sp>
    </p:spTree>
    <p:extLst>
      <p:ext uri="{BB962C8B-B14F-4D97-AF65-F5344CB8AC3E}">
        <p14:creationId xmlns:p14="http://schemas.microsoft.com/office/powerpoint/2010/main" val="31920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contents of my talk are the following.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After a brief introduction to the </a:t>
            </a:r>
            <a:r>
              <a:rPr kumimoji="1" lang="en-US" altLang="ja-JP" sz="1200" kern="1200" dirty="0" err="1" smtClean="0">
                <a:solidFill>
                  <a:schemeClr val="tx1"/>
                </a:solidFill>
                <a:effectLst/>
                <a:latin typeface="+mn-lt"/>
                <a:ea typeface="+mn-ea"/>
                <a:cs typeface="+mn-cs"/>
              </a:rPr>
              <a:t>ImPACT</a:t>
            </a:r>
            <a:r>
              <a:rPr kumimoji="1" lang="en-US" altLang="ja-JP" sz="1200" kern="1200" dirty="0" smtClean="0">
                <a:solidFill>
                  <a:schemeClr val="tx1"/>
                </a:solidFill>
                <a:effectLst/>
                <a:latin typeface="+mn-lt"/>
                <a:ea typeface="+mn-ea"/>
                <a:cs typeface="+mn-cs"/>
              </a:rPr>
              <a:t> program which consists of five projects, I will show outlines and current progresses of PJ1,2,3 and 5.</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Finally, I will touch with the details of PJ4 which studies on accelerators and targets for high power beams.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2</a:t>
            </a:fld>
            <a:endParaRPr lang="ja-JP" altLang="en-US"/>
          </a:p>
        </p:txBody>
      </p:sp>
    </p:spTree>
    <p:extLst>
      <p:ext uri="{BB962C8B-B14F-4D97-AF65-F5344CB8AC3E}">
        <p14:creationId xmlns:p14="http://schemas.microsoft.com/office/powerpoint/2010/main" val="340803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slide shows the obtained results for the nuclear reactions of Pd107 with H+.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These graphs show the estimation for 107Pd at 100MeV/u based on the measured cross section.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Main component of reaction products come from neutron knock-out of 107Pd, resulting in stable or short lived nuclei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These data show that 1% of irradiated 107Pd is transmuted when 107Pd collide with proton.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20</a:t>
            </a:fld>
            <a:endParaRPr lang="ja-JP" altLang="en-US"/>
          </a:p>
        </p:txBody>
      </p:sp>
    </p:spTree>
    <p:extLst>
      <p:ext uri="{BB962C8B-B14F-4D97-AF65-F5344CB8AC3E}">
        <p14:creationId xmlns:p14="http://schemas.microsoft.com/office/powerpoint/2010/main" val="2447251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We obtain reaction data in inverse kinematics of LLFP.</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need help of a simulation code to estimate transmutation rate in the normal reaction where LLFP is stopped and proton or deuteron is accelerated.</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21</a:t>
            </a:fld>
            <a:endParaRPr lang="ja-JP" altLang="en-US"/>
          </a:p>
        </p:txBody>
      </p:sp>
    </p:spTree>
    <p:extLst>
      <p:ext uri="{BB962C8B-B14F-4D97-AF65-F5344CB8AC3E}">
        <p14:creationId xmlns:p14="http://schemas.microsoft.com/office/powerpoint/2010/main" val="1629970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We are preparing for the nuclear reaction experiment in the normal kinematics.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 this experiment, deuteron beam accelerated in a compact cyclotron up to 24 MeV is irradiated to </a:t>
            </a:r>
            <a:r>
              <a:rPr kumimoji="1" lang="en-US" altLang="ja-JP" sz="1200" kern="1200" dirty="0" err="1" smtClean="0">
                <a:solidFill>
                  <a:schemeClr val="tx1"/>
                </a:solidFill>
                <a:effectLst/>
                <a:latin typeface="+mn-lt"/>
                <a:ea typeface="+mn-ea"/>
                <a:cs typeface="+mn-cs"/>
              </a:rPr>
              <a:t>paladium</a:t>
            </a:r>
            <a:r>
              <a:rPr kumimoji="1" lang="en-US" altLang="ja-JP" sz="1200" kern="1200" dirty="0" smtClean="0">
                <a:solidFill>
                  <a:schemeClr val="tx1"/>
                </a:solidFill>
                <a:effectLst/>
                <a:latin typeface="+mn-lt"/>
                <a:ea typeface="+mn-ea"/>
                <a:cs typeface="+mn-cs"/>
              </a:rPr>
              <a:t> 107 implanted in the carbon.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irradiation test lasts for one month. Transmutation ratio is as small as 10-4 because beam intensity and energy is low compared to those of real facility for transmutation.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To recognize this small amount transmutation. Magnetic isotope separation is used to implant 107Pd with very high purity and Isotope ratio is measured using TIMS (thermal ionization mass spectroscopy).</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22</a:t>
            </a:fld>
            <a:endParaRPr lang="ja-JP" altLang="en-US"/>
          </a:p>
        </p:txBody>
      </p:sp>
    </p:spTree>
    <p:extLst>
      <p:ext uri="{BB962C8B-B14F-4D97-AF65-F5344CB8AC3E}">
        <p14:creationId xmlns:p14="http://schemas.microsoft.com/office/powerpoint/2010/main" val="808642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viewgraph shows contents of Project 3.</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Purpose of PJ3 is Improvement of simulation code, PHITS precision for LLFP nuclear reactions.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graph shows an example of calculations for cross sections of Pd107 nuclear reactions by fast neutron.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These calculations are compared with measured cross section to improve the accuracy of prediction.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PHITS can estimate ratios of nuclear reactions in target of practical apparatus with a cascade reaction calculated by single nuclear reaction.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Such calculations can show requirements to accelerator and target such as beam intensity, beam energy, heat deposit to the target and so 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23</a:t>
            </a:fld>
            <a:endParaRPr lang="ja-JP" altLang="en-US"/>
          </a:p>
        </p:txBody>
      </p:sp>
    </p:spTree>
    <p:extLst>
      <p:ext uri="{BB962C8B-B14F-4D97-AF65-F5344CB8AC3E}">
        <p14:creationId xmlns:p14="http://schemas.microsoft.com/office/powerpoint/2010/main" val="1195896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Beam current requested for LLFP transmutation in actual nuclear reaction time* is much higher than present one such as 1mA in every case of isotope separation, even-odd separation and spent fuel without isotope separation.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need more than 1A in most cases.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So we need not-continuous innovation to have a breakthrough in the technology of accelerator and target.</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24</a:t>
            </a:fld>
            <a:endParaRPr lang="ja-JP" altLang="en-US"/>
          </a:p>
        </p:txBody>
      </p:sp>
    </p:spTree>
    <p:extLst>
      <p:ext uri="{BB962C8B-B14F-4D97-AF65-F5344CB8AC3E}">
        <p14:creationId xmlns:p14="http://schemas.microsoft.com/office/powerpoint/2010/main" val="33824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To realize requirement for accelerator and target from PJ3, PJ4 are developing elemental technologies for transmutation as listed here.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First technology is superconducting </a:t>
            </a:r>
            <a:r>
              <a:rPr kumimoji="1" lang="en-US" altLang="ja-JP" sz="1200" kern="1200" dirty="0" err="1" smtClean="0">
                <a:solidFill>
                  <a:schemeClr val="tx1"/>
                </a:solidFill>
                <a:effectLst/>
                <a:latin typeface="+mn-lt"/>
                <a:ea typeface="+mn-ea"/>
                <a:cs typeface="+mn-cs"/>
              </a:rPr>
              <a:t>qwr</a:t>
            </a:r>
            <a:r>
              <a:rPr kumimoji="1" lang="en-US" altLang="ja-JP" sz="1200" kern="1200" dirty="0" smtClean="0">
                <a:solidFill>
                  <a:schemeClr val="tx1"/>
                </a:solidFill>
                <a:effectLst/>
                <a:latin typeface="+mn-lt"/>
                <a:ea typeface="+mn-ea"/>
                <a:cs typeface="+mn-cs"/>
              </a:rPr>
              <a:t> which is the key device n the low energy region of high power linear accelerator.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second technology is vacuum window between accelerator high vacuum and target area vacuum as shown here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third one is target development using liquid metal for removal of huge heat deposit to target material.</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Furthermore, PJ4 evaluates the proposed nuclear transmutation system.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choose the best nuclear transmutation system after competitive evaluation.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25</a:t>
            </a:fld>
            <a:endParaRPr lang="ja-JP" altLang="en-US"/>
          </a:p>
        </p:txBody>
      </p:sp>
    </p:spTree>
    <p:extLst>
      <p:ext uri="{BB962C8B-B14F-4D97-AF65-F5344CB8AC3E}">
        <p14:creationId xmlns:p14="http://schemas.microsoft.com/office/powerpoint/2010/main" val="578036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kumimoji="1" lang="en-US" altLang="ja-JP" sz="1200" kern="1200" dirty="0" smtClean="0">
                <a:solidFill>
                  <a:schemeClr val="tx1"/>
                </a:solidFill>
                <a:effectLst/>
                <a:latin typeface="+mn-lt"/>
                <a:ea typeface="+mn-ea"/>
                <a:cs typeface="+mn-cs"/>
              </a:rPr>
              <a:t>These photos show the important parts of developed SC-QWR in the program.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Inner conductor, top torus part rinsing port, bottom part,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inner conductor and the top torus part are welded and installed in the outer conductor.</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85953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rPr kumimoji="1" lang="en-US" altLang="ja-JP" sz="1200" kern="1200" dirty="0" smtClean="0">
                <a:solidFill>
                  <a:schemeClr val="tx1"/>
                </a:solidFill>
                <a:effectLst/>
                <a:latin typeface="+mn-lt"/>
                <a:ea typeface="+mn-ea"/>
                <a:cs typeface="+mn-cs"/>
              </a:rPr>
              <a:t>Cleaning procedure of the inner surface of the resonator is one of the most important issues in the fabrication of bulk </a:t>
            </a:r>
            <a:r>
              <a:rPr kumimoji="1" lang="en-US" altLang="ja-JP" sz="1200" kern="1200" dirty="0" err="1" smtClean="0">
                <a:solidFill>
                  <a:schemeClr val="tx1"/>
                </a:solidFill>
                <a:effectLst/>
                <a:latin typeface="+mn-lt"/>
                <a:ea typeface="+mn-ea"/>
                <a:cs typeface="+mn-cs"/>
              </a:rPr>
              <a:t>Nb</a:t>
            </a:r>
            <a:r>
              <a:rPr kumimoji="1" lang="en-US" altLang="ja-JP" sz="1200" kern="1200" dirty="0" smtClean="0">
                <a:solidFill>
                  <a:schemeClr val="tx1"/>
                </a:solidFill>
                <a:effectLst/>
                <a:latin typeface="+mn-lt"/>
                <a:ea typeface="+mn-ea"/>
                <a:cs typeface="+mn-cs"/>
              </a:rPr>
              <a:t> resonator.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BCP, annealing, BCP HPR and Baking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processing is fairly standard but should be made under clean circumstances.</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24610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first performance test was carried out at KEK on September 7th, 2016.</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bulk </a:t>
            </a:r>
            <a:r>
              <a:rPr kumimoji="1" lang="en-US" altLang="ja-JP" sz="1200" kern="1200" dirty="0" err="1" smtClean="0">
                <a:solidFill>
                  <a:schemeClr val="tx1"/>
                </a:solidFill>
                <a:effectLst/>
                <a:latin typeface="+mn-lt"/>
                <a:ea typeface="+mn-ea"/>
                <a:cs typeface="+mn-cs"/>
              </a:rPr>
              <a:t>Nb</a:t>
            </a:r>
            <a:r>
              <a:rPr kumimoji="1" lang="en-US" altLang="ja-JP" sz="1200" kern="1200" dirty="0" smtClean="0">
                <a:solidFill>
                  <a:schemeClr val="tx1"/>
                </a:solidFill>
                <a:effectLst/>
                <a:latin typeface="+mn-lt"/>
                <a:ea typeface="+mn-ea"/>
                <a:cs typeface="+mn-cs"/>
              </a:rPr>
              <a:t> resonator was cooled down to 4 K by liquid He after installing it in the vertical cryostat as shown in this photo.</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graph shows the result of the first vertical test.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High acceleration voltage of 1.6 MV was successfully obtained.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Star indicates the design value.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3rd line shows recovery from the </a:t>
            </a:r>
            <a:r>
              <a:rPr kumimoji="1" lang="en-US" altLang="ja-JP" sz="1200" kern="1200" dirty="0" err="1" smtClean="0">
                <a:solidFill>
                  <a:schemeClr val="tx1"/>
                </a:solidFill>
                <a:effectLst/>
                <a:latin typeface="+mn-lt"/>
                <a:ea typeface="+mn-ea"/>
                <a:cs typeface="+mn-cs"/>
              </a:rPr>
              <a:t>multifactering</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cavity is made in Japan.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cavity is now installed in the </a:t>
            </a:r>
            <a:r>
              <a:rPr kumimoji="1" lang="en-US" altLang="ja-JP" sz="1200" kern="1200" dirty="0" err="1" smtClean="0">
                <a:solidFill>
                  <a:schemeClr val="tx1"/>
                </a:solidFill>
                <a:effectLst/>
                <a:latin typeface="+mn-lt"/>
                <a:ea typeface="+mn-ea"/>
                <a:cs typeface="+mn-cs"/>
              </a:rPr>
              <a:t>cryomodule</a:t>
            </a:r>
            <a:r>
              <a:rPr kumimoji="1" lang="en-US" altLang="ja-JP" sz="1200" kern="1200" dirty="0" smtClean="0">
                <a:solidFill>
                  <a:schemeClr val="tx1"/>
                </a:solidFill>
                <a:effectLst/>
                <a:latin typeface="+mn-lt"/>
                <a:ea typeface="+mn-ea"/>
                <a:cs typeface="+mn-cs"/>
              </a:rPr>
              <a:t> for the tests about coupler for power input, tuner and microphonic vibration.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E56C86ED-F6AF-4198-BA53-ABB416068ED0}" type="slidenum">
              <a:rPr kumimoji="1" lang="ja-JP" altLang="en-US" smtClean="0"/>
              <a:t>28</a:t>
            </a:fld>
            <a:endParaRPr kumimoji="1" lang="ja-JP" altLang="en-US"/>
          </a:p>
        </p:txBody>
      </p:sp>
    </p:spTree>
    <p:extLst>
      <p:ext uri="{BB962C8B-B14F-4D97-AF65-F5344CB8AC3E}">
        <p14:creationId xmlns:p14="http://schemas.microsoft.com/office/powerpoint/2010/main" val="205335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 will touch with R&amp;Ds on targets in PJ4.</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technical challenge are the high capability of heat removal and uniformity in thickness, beam window for high power beam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 the case when beam transmits the target, thin film of lithium or granular, we need to produce thin and uniform target without back plate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When beam stops in the target, windowless vacuum interface is very important. In many cases, beam windows limits the current.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have developed large aperture plasma window.</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29</a:t>
            </a:fld>
            <a:endParaRPr lang="ja-JP" altLang="en-US"/>
          </a:p>
        </p:txBody>
      </p:sp>
    </p:spTree>
    <p:extLst>
      <p:ext uri="{BB962C8B-B14F-4D97-AF65-F5344CB8AC3E}">
        <p14:creationId xmlns:p14="http://schemas.microsoft.com/office/powerpoint/2010/main" val="101181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Let me begin with the introduction.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slide shows the purpose, characteristics, structure and background of the </a:t>
            </a:r>
            <a:r>
              <a:rPr kumimoji="1" lang="en-US" altLang="ja-JP" sz="1200" kern="1200" dirty="0" err="1" smtClean="0">
                <a:solidFill>
                  <a:schemeClr val="tx1"/>
                </a:solidFill>
                <a:effectLst/>
                <a:latin typeface="+mn-lt"/>
                <a:ea typeface="+mn-ea"/>
                <a:cs typeface="+mn-cs"/>
              </a:rPr>
              <a:t>ImPACT</a:t>
            </a:r>
            <a:r>
              <a:rPr kumimoji="1" lang="en-US" altLang="ja-JP" sz="1200" kern="1200" dirty="0" smtClean="0">
                <a:solidFill>
                  <a:schemeClr val="tx1"/>
                </a:solidFill>
                <a:effectLst/>
                <a:latin typeface="+mn-lt"/>
                <a:ea typeface="+mn-ea"/>
                <a:cs typeface="+mn-cs"/>
              </a:rPr>
              <a:t> program.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 am sorry that they are written in Japanese, but please remember that Impact stands for </a:t>
            </a:r>
            <a:r>
              <a:rPr kumimoji="1" lang="en-US" altLang="ja-JP" sz="1200" kern="1200" dirty="0" err="1" smtClean="0">
                <a:solidFill>
                  <a:schemeClr val="tx1"/>
                </a:solidFill>
                <a:effectLst/>
                <a:latin typeface="+mn-lt"/>
                <a:ea typeface="+mn-ea"/>
                <a:cs typeface="+mn-cs"/>
              </a:rPr>
              <a:t>impulsing</a:t>
            </a:r>
            <a:r>
              <a:rPr kumimoji="1" lang="en-US" altLang="ja-JP" sz="1200" kern="1200" dirty="0" smtClean="0">
                <a:solidFill>
                  <a:schemeClr val="tx1"/>
                </a:solidFill>
                <a:effectLst/>
                <a:latin typeface="+mn-lt"/>
                <a:ea typeface="+mn-ea"/>
                <a:cs typeface="+mn-cs"/>
              </a:rPr>
              <a:t> Paradigm change through disruptive technology.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Japanese government declared the new R&amp;D program named “</a:t>
            </a:r>
            <a:r>
              <a:rPr kumimoji="1" lang="en-US" altLang="ja-JP" sz="1200" kern="1200" dirty="0" err="1" smtClean="0">
                <a:solidFill>
                  <a:schemeClr val="tx1"/>
                </a:solidFill>
                <a:effectLst/>
                <a:latin typeface="+mn-lt"/>
                <a:ea typeface="+mn-ea"/>
                <a:cs typeface="+mn-cs"/>
              </a:rPr>
              <a:t>ImPACT</a:t>
            </a:r>
            <a:r>
              <a:rPr kumimoji="1" lang="en-US" altLang="ja-JP" sz="1200" kern="1200" dirty="0" smtClean="0">
                <a:solidFill>
                  <a:schemeClr val="tx1"/>
                </a:solidFill>
                <a:effectLst/>
                <a:latin typeface="+mn-lt"/>
                <a:ea typeface="+mn-ea"/>
                <a:cs typeface="+mn-cs"/>
              </a:rPr>
              <a:t>” has started 2014 till 2019 after the “First” Program.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Objectives of the </a:t>
            </a:r>
            <a:r>
              <a:rPr kumimoji="1" lang="en-US" altLang="ja-JP" sz="1200" kern="1200" dirty="0" err="1" smtClean="0">
                <a:solidFill>
                  <a:schemeClr val="tx1"/>
                </a:solidFill>
                <a:effectLst/>
                <a:latin typeface="+mn-lt"/>
                <a:ea typeface="+mn-ea"/>
                <a:cs typeface="+mn-cs"/>
              </a:rPr>
              <a:t>ImPACT</a:t>
            </a:r>
            <a:r>
              <a:rPr kumimoji="1" lang="en-US" altLang="ja-JP" sz="1200" kern="1200" dirty="0" smtClean="0">
                <a:solidFill>
                  <a:schemeClr val="tx1"/>
                </a:solidFill>
                <a:effectLst/>
                <a:latin typeface="+mn-lt"/>
                <a:ea typeface="+mn-ea"/>
                <a:cs typeface="+mn-cs"/>
              </a:rPr>
              <a:t> Program is promotion of high-risk and high impact R&amp;D for societies or industries with not-continuous innovations.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 this program, the Program manager is not a researcher but completely managing the whole program with budget and the authority.</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a:t>
            </a:fld>
            <a:endParaRPr lang="ja-JP" altLang="en-US"/>
          </a:p>
        </p:txBody>
      </p:sp>
    </p:spTree>
    <p:extLst>
      <p:ext uri="{BB962C8B-B14F-4D97-AF65-F5344CB8AC3E}">
        <p14:creationId xmlns:p14="http://schemas.microsoft.com/office/powerpoint/2010/main" val="1575515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Plasma window is</a:t>
            </a:r>
            <a:r>
              <a:rPr kumimoji="1" lang="en-US" altLang="ja-JP" baseline="0" dirty="0" smtClean="0"/>
              <a:t> vacuum interface using arc plasma invented by </a:t>
            </a:r>
            <a:r>
              <a:rPr kumimoji="1" lang="en-US" altLang="ja-JP" baseline="0" dirty="0" err="1" smtClean="0"/>
              <a:t>Ady</a:t>
            </a:r>
            <a:r>
              <a:rPr kumimoji="1" lang="en-US" altLang="ja-JP" baseline="0" dirty="0" smtClean="0"/>
              <a:t> </a:t>
            </a:r>
            <a:r>
              <a:rPr kumimoji="1" lang="en-US" altLang="ja-JP" baseline="0" dirty="0" err="1" smtClean="0"/>
              <a:t>hershcovitch</a:t>
            </a:r>
            <a:r>
              <a:rPr kumimoji="1" lang="en-US" altLang="ja-JP" baseline="0" dirty="0" smtClean="0"/>
              <a:t>.</a:t>
            </a:r>
          </a:p>
          <a:p>
            <a:r>
              <a:rPr kumimoji="1" lang="en-US" altLang="ja-JP" baseline="0" dirty="0" smtClean="0"/>
              <a:t>It consists of cathode, cooling plate, anode.</a:t>
            </a:r>
          </a:p>
          <a:p>
            <a:r>
              <a:rPr kumimoji="1" lang="en-US" altLang="ja-JP" baseline="0" dirty="0" smtClean="0"/>
              <a:t>This part is high pressure and this parte is low pressure</a:t>
            </a:r>
          </a:p>
          <a:p>
            <a:r>
              <a:rPr kumimoji="1" lang="en-US" altLang="ja-JP" baseline="0" dirty="0" smtClean="0"/>
              <a:t>The existing plasma window has diameter as small as 2-6 mm.</a:t>
            </a:r>
          </a:p>
          <a:p>
            <a:r>
              <a:rPr kumimoji="1" lang="en-US" altLang="ja-JP" baseline="0" dirty="0" smtClean="0"/>
              <a:t>We need larger aperture for high power beam, that is our motivation.</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30</a:t>
            </a:fld>
            <a:endParaRPr lang="ja-JP" altLang="en-US"/>
          </a:p>
        </p:txBody>
      </p:sp>
    </p:spTree>
    <p:extLst>
      <p:ext uri="{BB962C8B-B14F-4D97-AF65-F5344CB8AC3E}">
        <p14:creationId xmlns:p14="http://schemas.microsoft.com/office/powerpoint/2010/main" val="642065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We designed and fabricated the large aperture plasma window.</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Cathode is made of </a:t>
            </a:r>
            <a:r>
              <a:rPr kumimoji="1" lang="en-US" altLang="ja-JP" sz="1200" kern="1200" dirty="0" err="1" smtClean="0">
                <a:solidFill>
                  <a:schemeClr val="tx1"/>
                </a:solidFill>
                <a:effectLst/>
                <a:latin typeface="+mn-lt"/>
                <a:ea typeface="+mn-ea"/>
                <a:cs typeface="+mn-cs"/>
              </a:rPr>
              <a:t>CeW</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All insulators are made of Alumina.</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Inside and outside of electrodes are mad of </a:t>
            </a:r>
            <a:r>
              <a:rPr kumimoji="1" lang="en-US" altLang="ja-JP" sz="1200" kern="1200" dirty="0" err="1" smtClean="0">
                <a:solidFill>
                  <a:schemeClr val="tx1"/>
                </a:solidFill>
                <a:effectLst/>
                <a:latin typeface="+mn-lt"/>
                <a:ea typeface="+mn-ea"/>
                <a:cs typeface="+mn-cs"/>
              </a:rPr>
              <a:t>CuW</a:t>
            </a:r>
            <a:r>
              <a:rPr kumimoji="1" lang="en-US" altLang="ja-JP" sz="1200" kern="1200" dirty="0" smtClean="0">
                <a:solidFill>
                  <a:schemeClr val="tx1"/>
                </a:solidFill>
                <a:effectLst/>
                <a:latin typeface="+mn-lt"/>
                <a:ea typeface="+mn-ea"/>
                <a:cs typeface="+mn-cs"/>
              </a:rPr>
              <a:t> and SUS, respectively because </a:t>
            </a:r>
            <a:r>
              <a:rPr kumimoji="1" lang="en-US" altLang="ja-JP" sz="1200" kern="1200" dirty="0" err="1" smtClean="0">
                <a:solidFill>
                  <a:schemeClr val="tx1"/>
                </a:solidFill>
                <a:effectLst/>
                <a:latin typeface="+mn-lt"/>
                <a:ea typeface="+mn-ea"/>
                <a:cs typeface="+mn-cs"/>
              </a:rPr>
              <a:t>CuW</a:t>
            </a:r>
            <a:r>
              <a:rPr kumimoji="1" lang="en-US" altLang="ja-JP" sz="1200" kern="1200" dirty="0" smtClean="0">
                <a:solidFill>
                  <a:schemeClr val="tx1"/>
                </a:solidFill>
                <a:effectLst/>
                <a:latin typeface="+mn-lt"/>
                <a:ea typeface="+mn-ea"/>
                <a:cs typeface="+mn-cs"/>
              </a:rPr>
              <a:t> shows high melting and high conductivity.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Size of the aperture is variable by replacing the parts colored by yellow.</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31</a:t>
            </a:fld>
            <a:endParaRPr lang="ja-JP" altLang="en-US"/>
          </a:p>
        </p:txBody>
      </p:sp>
    </p:spTree>
    <p:extLst>
      <p:ext uri="{BB962C8B-B14F-4D97-AF65-F5344CB8AC3E}">
        <p14:creationId xmlns:p14="http://schemas.microsoft.com/office/powerpoint/2010/main" val="918436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These photos show real one of the large aperture plasma window.</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whole vies is here.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is </a:t>
            </a:r>
            <a:r>
              <a:rPr kumimoji="1" lang="en-US" altLang="ja-JP" sz="1200" kern="1200" dirty="0" err="1" smtClean="0">
                <a:solidFill>
                  <a:schemeClr val="tx1"/>
                </a:solidFill>
                <a:effectLst/>
                <a:latin typeface="+mn-lt"/>
                <a:ea typeface="+mn-ea"/>
                <a:cs typeface="+mn-cs"/>
              </a:rPr>
              <a:t>CeW</a:t>
            </a:r>
            <a:r>
              <a:rPr kumimoji="1" lang="en-US" altLang="ja-JP" sz="1200" kern="1200" dirty="0" smtClean="0">
                <a:solidFill>
                  <a:schemeClr val="tx1"/>
                </a:solidFill>
                <a:effectLst/>
                <a:latin typeface="+mn-lt"/>
                <a:ea typeface="+mn-ea"/>
                <a:cs typeface="+mn-cs"/>
              </a:rPr>
              <a:t> cathode. Cooling plate made of SUS and </a:t>
            </a:r>
            <a:r>
              <a:rPr kumimoji="1" lang="en-US" altLang="ja-JP" sz="1200" kern="1200" dirty="0" err="1" smtClean="0">
                <a:solidFill>
                  <a:schemeClr val="tx1"/>
                </a:solidFill>
                <a:effectLst/>
                <a:latin typeface="+mn-lt"/>
                <a:ea typeface="+mn-ea"/>
                <a:cs typeface="+mn-cs"/>
              </a:rPr>
              <a:t>CuW</a:t>
            </a:r>
            <a:r>
              <a:rPr kumimoji="1" lang="en-US" altLang="ja-JP" sz="1200" kern="1200" dirty="0" smtClean="0">
                <a:solidFill>
                  <a:schemeClr val="tx1"/>
                </a:solidFill>
                <a:effectLst/>
                <a:latin typeface="+mn-lt"/>
                <a:ea typeface="+mn-ea"/>
                <a:cs typeface="+mn-cs"/>
              </a:rPr>
              <a:t> are here.</a:t>
            </a:r>
          </a:p>
          <a:p>
            <a:r>
              <a:rPr kumimoji="1" lang="en-US" altLang="ja-JP" sz="1200" kern="1200" dirty="0" smtClean="0">
                <a:solidFill>
                  <a:schemeClr val="tx1"/>
                </a:solidFill>
                <a:effectLst/>
                <a:latin typeface="+mn-lt"/>
                <a:ea typeface="+mn-ea"/>
                <a:cs typeface="+mn-cs"/>
              </a:rPr>
              <a:t>Performance test is underway.</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32</a:t>
            </a:fld>
            <a:endParaRPr lang="ja-JP" altLang="en-US"/>
          </a:p>
        </p:txBody>
      </p:sp>
    </p:spTree>
    <p:extLst>
      <p:ext uri="{BB962C8B-B14F-4D97-AF65-F5344CB8AC3E}">
        <p14:creationId xmlns:p14="http://schemas.microsoft.com/office/powerpoint/2010/main" val="2933191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next topic is R&amp;D on the high power target.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technical issues are the following.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Firstly, the target need high capability of heat removal because energy deposit is huge.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Secondly, we need to keep an option that LLFP such as PD and </a:t>
            </a:r>
            <a:r>
              <a:rPr kumimoji="1" lang="en-US" altLang="ja-JP" sz="1200" kern="1200" dirty="0" err="1" smtClean="0">
                <a:solidFill>
                  <a:schemeClr val="tx1"/>
                </a:solidFill>
                <a:effectLst/>
                <a:latin typeface="+mn-lt"/>
                <a:ea typeface="+mn-ea"/>
                <a:cs typeface="+mn-cs"/>
              </a:rPr>
              <a:t>Zr</a:t>
            </a:r>
            <a:r>
              <a:rPr kumimoji="1" lang="en-US" altLang="ja-JP" sz="1200" kern="1200" dirty="0" smtClean="0">
                <a:solidFill>
                  <a:schemeClr val="tx1"/>
                </a:solidFill>
                <a:effectLst/>
                <a:latin typeface="+mn-lt"/>
                <a:ea typeface="+mn-ea"/>
                <a:cs typeface="+mn-cs"/>
              </a:rPr>
              <a:t> can be used for target themselves.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Thirdly, uniformity in thickness is very important especially in cases of the internal targets.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Now we study on the two candidates of liquid metal target and granular target.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There are the previous studies of liquid lithium target in IFMIF/EVEDA and BNCT and granular target in Chinese-ADS which we can learn from.</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33</a:t>
            </a:fld>
            <a:endParaRPr lang="ja-JP" altLang="en-US"/>
          </a:p>
        </p:txBody>
      </p:sp>
    </p:spTree>
    <p:extLst>
      <p:ext uri="{BB962C8B-B14F-4D97-AF65-F5344CB8AC3E}">
        <p14:creationId xmlns:p14="http://schemas.microsoft.com/office/powerpoint/2010/main" val="1589024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point of our study on liquid lithium target are that we remove back walls which make the liquid lithium films smooth with centrifugal force.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can’t use back wall when we use it as an internal target. And back wall should be changed frequently due to the radiation damage.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eject liquid lithium directly to make free surface flow.</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34</a:t>
            </a:fld>
            <a:endParaRPr lang="ja-JP" altLang="en-US"/>
          </a:p>
        </p:txBody>
      </p:sp>
    </p:spTree>
    <p:extLst>
      <p:ext uri="{BB962C8B-B14F-4D97-AF65-F5344CB8AC3E}">
        <p14:creationId xmlns:p14="http://schemas.microsoft.com/office/powerpoint/2010/main" val="857035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We had started the test using the test loop as shown here.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Originally this loop was developed for BNCT by prof. </a:t>
            </a:r>
            <a:r>
              <a:rPr kumimoji="1" lang="en-US" altLang="ja-JP" sz="1200" kern="1200" dirty="0" err="1" smtClean="0">
                <a:solidFill>
                  <a:schemeClr val="tx1"/>
                </a:solidFill>
                <a:effectLst/>
                <a:latin typeface="+mn-lt"/>
                <a:ea typeface="+mn-ea"/>
                <a:cs typeface="+mn-cs"/>
              </a:rPr>
              <a:t>Hayashizaki</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removed the back wall around the nozzle for this study.</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35</a:t>
            </a:fld>
            <a:endParaRPr lang="ja-JP" altLang="en-US"/>
          </a:p>
        </p:txBody>
      </p:sp>
    </p:spTree>
    <p:extLst>
      <p:ext uri="{BB962C8B-B14F-4D97-AF65-F5344CB8AC3E}">
        <p14:creationId xmlns:p14="http://schemas.microsoft.com/office/powerpoint/2010/main" val="1016884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These photos show liquid lithium films without back wall with long exposure.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 looks very smooth although we can see some deformation due to surface tension of liquid lithium.</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36</a:t>
            </a:fld>
            <a:endParaRPr lang="ja-JP" altLang="en-US"/>
          </a:p>
        </p:txBody>
      </p:sp>
    </p:spTree>
    <p:extLst>
      <p:ext uri="{BB962C8B-B14F-4D97-AF65-F5344CB8AC3E}">
        <p14:creationId xmlns:p14="http://schemas.microsoft.com/office/powerpoint/2010/main" val="2419000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However, photos with 10microsecond exposure reveal the real surface of the film.</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can see some fluctuation in the film in every flow velocity.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Ion beam can feel this fluctuation, generating its emittance growth.</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Especially when we use it in the accelerator as an internal target, condition will be severe.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are measuring this fluctuation quantitatively to study how to suppress it by magnetic field applied along this flow.</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37</a:t>
            </a:fld>
            <a:endParaRPr lang="ja-JP" altLang="en-US"/>
          </a:p>
        </p:txBody>
      </p:sp>
    </p:spTree>
    <p:extLst>
      <p:ext uri="{BB962C8B-B14F-4D97-AF65-F5344CB8AC3E}">
        <p14:creationId xmlns:p14="http://schemas.microsoft.com/office/powerpoint/2010/main" val="1745302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advanced control technique of nuclear reaction selected from PJ2 are joined in the scope of PJ4.</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Energy recover type accelerator ERIT, efficiency improvement of small cyclotron and transmutation facility using fusion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Especially we pay attention to ERIT.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ERIT consists FFAG ring with strong focus, internal target and </a:t>
            </a:r>
            <a:r>
              <a:rPr kumimoji="1" lang="en-US" altLang="ja-JP" sz="1200" kern="1200" dirty="0" err="1" smtClean="0">
                <a:solidFill>
                  <a:schemeClr val="tx1"/>
                </a:solidFill>
                <a:effectLst/>
                <a:latin typeface="+mn-lt"/>
                <a:ea typeface="+mn-ea"/>
                <a:cs typeface="+mn-cs"/>
              </a:rPr>
              <a:t>rf</a:t>
            </a:r>
            <a:r>
              <a:rPr kumimoji="1" lang="en-US" altLang="ja-JP" sz="1200" kern="1200" dirty="0" smtClean="0">
                <a:solidFill>
                  <a:schemeClr val="tx1"/>
                </a:solidFill>
                <a:effectLst/>
                <a:latin typeface="+mn-lt"/>
                <a:ea typeface="+mn-ea"/>
                <a:cs typeface="+mn-cs"/>
              </a:rPr>
              <a:t> resonator which compensate energy loss in the target. This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Ions are injected to a orbit in the ERIT and accelerated by this </a:t>
            </a:r>
            <a:r>
              <a:rPr kumimoji="1" lang="en-US" altLang="ja-JP" sz="1200" kern="1200" dirty="0" err="1" smtClean="0">
                <a:solidFill>
                  <a:schemeClr val="tx1"/>
                </a:solidFill>
                <a:effectLst/>
                <a:latin typeface="+mn-lt"/>
                <a:ea typeface="+mn-ea"/>
                <a:cs typeface="+mn-cs"/>
              </a:rPr>
              <a:t>rf</a:t>
            </a:r>
            <a:r>
              <a:rPr kumimoji="1" lang="en-US" altLang="ja-JP" sz="1200" kern="1200" dirty="0" smtClean="0">
                <a:solidFill>
                  <a:schemeClr val="tx1"/>
                </a:solidFill>
                <a:effectLst/>
                <a:latin typeface="+mn-lt"/>
                <a:ea typeface="+mn-ea"/>
                <a:cs typeface="+mn-cs"/>
              </a:rPr>
              <a:t> cavity. As ion gains energy, trajectory go outward in ERIT to reach internal target When ion hits the target neutrons are produced for transmutation and the part of ion energy are loosed. This </a:t>
            </a:r>
            <a:r>
              <a:rPr kumimoji="1" lang="en-US" altLang="ja-JP" sz="1200" kern="1200" dirty="0" err="1" smtClean="0">
                <a:solidFill>
                  <a:schemeClr val="tx1"/>
                </a:solidFill>
                <a:effectLst/>
                <a:latin typeface="+mn-lt"/>
                <a:ea typeface="+mn-ea"/>
                <a:cs typeface="+mn-cs"/>
              </a:rPr>
              <a:t>rf</a:t>
            </a:r>
            <a:r>
              <a:rPr kumimoji="1" lang="en-US" altLang="ja-JP" sz="1200" kern="1200" dirty="0" smtClean="0">
                <a:solidFill>
                  <a:schemeClr val="tx1"/>
                </a:solidFill>
                <a:effectLst/>
                <a:latin typeface="+mn-lt"/>
                <a:ea typeface="+mn-ea"/>
                <a:cs typeface="+mn-cs"/>
              </a:rPr>
              <a:t> cavity is used for compensate energy loss of ion and recover to the trajectory to hit target again.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ERIT concept of beam accumulation is proved in 2005.</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new </a:t>
            </a:r>
            <a:r>
              <a:rPr kumimoji="1" lang="en-US" altLang="ja-JP" sz="1200" kern="1200" dirty="0" err="1" smtClean="0">
                <a:solidFill>
                  <a:schemeClr val="tx1"/>
                </a:solidFill>
                <a:effectLst/>
                <a:latin typeface="+mn-lt"/>
                <a:ea typeface="+mn-ea"/>
                <a:cs typeface="+mn-cs"/>
              </a:rPr>
              <a:t>erit</a:t>
            </a:r>
            <a:r>
              <a:rPr kumimoji="1" lang="en-US" altLang="ja-JP" sz="1200" kern="1200" dirty="0" smtClean="0">
                <a:solidFill>
                  <a:schemeClr val="tx1"/>
                </a:solidFill>
                <a:effectLst/>
                <a:latin typeface="+mn-lt"/>
                <a:ea typeface="+mn-ea"/>
                <a:cs typeface="+mn-cs"/>
              </a:rPr>
              <a:t> is aiming at not only accumulation of the beam but also acceleration. This pop experiment is ongoing in this fiscal year using the KURRI </a:t>
            </a:r>
            <a:r>
              <a:rPr kumimoji="1" lang="en-US" altLang="ja-JP" sz="1200" kern="1200" dirty="0" err="1" smtClean="0">
                <a:solidFill>
                  <a:schemeClr val="tx1"/>
                </a:solidFill>
                <a:effectLst/>
                <a:latin typeface="+mn-lt"/>
                <a:ea typeface="+mn-ea"/>
                <a:cs typeface="+mn-cs"/>
              </a:rPr>
              <a:t>erit</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38</a:t>
            </a:fld>
            <a:endParaRPr lang="ja-JP" altLang="en-US"/>
          </a:p>
        </p:txBody>
      </p:sp>
    </p:spTree>
    <p:extLst>
      <p:ext uri="{BB962C8B-B14F-4D97-AF65-F5344CB8AC3E}">
        <p14:creationId xmlns:p14="http://schemas.microsoft.com/office/powerpoint/2010/main" val="718144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smtClean="0">
                <a:solidFill>
                  <a:schemeClr val="tx1"/>
                </a:solidFill>
                <a:effectLst/>
                <a:latin typeface="+mn-lt"/>
                <a:ea typeface="+mn-ea"/>
                <a:cs typeface="+mn-cs"/>
              </a:rPr>
              <a:t>”Reduction </a:t>
            </a:r>
            <a:r>
              <a:rPr kumimoji="1" lang="en-US" altLang="ja-JP" sz="1200" kern="1200" dirty="0" smtClean="0">
                <a:solidFill>
                  <a:schemeClr val="tx1"/>
                </a:solidFill>
                <a:effectLst/>
                <a:latin typeface="+mn-lt"/>
                <a:ea typeface="+mn-ea"/>
                <a:cs typeface="+mn-cs"/>
              </a:rPr>
              <a:t>and Resource Recycling of HLW through Nuclear Transmutation”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PJ1: Separation and Recovery technique namely Partitioning</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new scheme of Odd-even separation (gain efficiency by 100000)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PJ2: Nuclear data measurement for transmutation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successfully obtained various reaction data for LLFPs using RIBF and J-PARC</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PJ3: development of nuclear reaction model and improvement of PHITS reaction model</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Requirement to Accelerator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PJ4: Transmutation system and elemental technologies development (Accelerators and targets)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Superconducting Cavity of QWR (Quarter Wave Resonator) was successfully test.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Large aperture plasma window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Liquid Lithium target and granular target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New types of ERIT which allows acceleration and accumulation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39</a:t>
            </a:fld>
            <a:endParaRPr lang="ja-JP" altLang="en-US"/>
          </a:p>
        </p:txBody>
      </p:sp>
    </p:spTree>
    <p:extLst>
      <p:ext uri="{BB962C8B-B14F-4D97-AF65-F5344CB8AC3E}">
        <p14:creationId xmlns:p14="http://schemas.microsoft.com/office/powerpoint/2010/main" val="118391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0" y="4750287"/>
            <a:ext cx="5445760" cy="4472944"/>
          </a:xfrm>
        </p:spPr>
        <p:txBody>
          <a:bodyPr/>
          <a:lstStyle/>
          <a:p>
            <a:r>
              <a:rPr kumimoji="1" lang="en-US" altLang="ja-JP" sz="1200" kern="1200" dirty="0" smtClean="0">
                <a:solidFill>
                  <a:schemeClr val="tx1"/>
                </a:solidFill>
                <a:effectLst/>
                <a:latin typeface="+mn-lt"/>
                <a:ea typeface="+mn-ea"/>
                <a:cs typeface="+mn-cs"/>
              </a:rPr>
              <a:t>The Japanese Cabinet office collected officially Program manager for 5 fields as shown here.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12 PMs are adapted in 2014 and 4 PMs are added in 2015.</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Our program manager Fujita Reiko is here. Title of the project is Reduction and resource recycling of High-level radioactive wastes through nuclear transmutation.</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4</a:t>
            </a:fld>
            <a:endParaRPr lang="ja-JP" altLang="en-US"/>
          </a:p>
        </p:txBody>
      </p:sp>
    </p:spTree>
    <p:extLst>
      <p:ext uri="{BB962C8B-B14F-4D97-AF65-F5344CB8AC3E}">
        <p14:creationId xmlns:p14="http://schemas.microsoft.com/office/powerpoint/2010/main" val="46029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contents of the final project, PJ5 are shown in this slide.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Its purpose is evaluation of practicability with specific scenario of LLFP P&amp;T system and of proposed conceptual design of new transmutation system by using results from PJ1 to PJ4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 includes </a:t>
            </a:r>
            <a:r>
              <a:rPr kumimoji="1" lang="en-US" altLang="ja-JP" sz="1200" kern="1200" dirty="0" err="1" smtClean="0">
                <a:solidFill>
                  <a:schemeClr val="tx1"/>
                </a:solidFill>
                <a:effectLst/>
                <a:latin typeface="+mn-lt"/>
                <a:ea typeface="+mn-ea"/>
                <a:cs typeface="+mn-cs"/>
              </a:rPr>
              <a:t>scenarioi</a:t>
            </a:r>
            <a:r>
              <a:rPr kumimoji="1" lang="en-US" altLang="ja-JP" sz="1200" kern="1200" dirty="0" smtClean="0">
                <a:solidFill>
                  <a:schemeClr val="tx1"/>
                </a:solidFill>
                <a:effectLst/>
                <a:latin typeface="+mn-lt"/>
                <a:ea typeface="+mn-ea"/>
                <a:cs typeface="+mn-cs"/>
              </a:rPr>
              <a:t> study of LLFP and conceptual design study of process.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40</a:t>
            </a:fld>
            <a:endParaRPr lang="ja-JP" altLang="en-US"/>
          </a:p>
        </p:txBody>
      </p:sp>
    </p:spTree>
    <p:extLst>
      <p:ext uri="{BB962C8B-B14F-4D97-AF65-F5344CB8AC3E}">
        <p14:creationId xmlns:p14="http://schemas.microsoft.com/office/powerpoint/2010/main" val="210665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 most important issue in Nuclear Energy is HLW disposal.</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Japanese baseline plan is that HLWs are vitrified in glass and disposed in geological repository.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figure shows an example of disposal in geological repository.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HLW is stored in the facility which is 300 m in depth.</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However Japanese public are worried about HLW disposal scenario for long term storage.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would like to propose some of solution candidates for HLW disposal in geological repository.</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5</a:t>
            </a:fld>
            <a:endParaRPr lang="ja-JP" altLang="en-US"/>
          </a:p>
        </p:txBody>
      </p:sp>
    </p:spTree>
    <p:extLst>
      <p:ext uri="{BB962C8B-B14F-4D97-AF65-F5344CB8AC3E}">
        <p14:creationId xmlns:p14="http://schemas.microsoft.com/office/powerpoint/2010/main" val="328455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High-level waste (HLW) is a type of nuclear waste created after reprocessing of spent nuclear fuel.</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Spent nuclear fuel consists of the nuclei as shown here.</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High Level Wastes (HLW) contain many kinds of Minor Actinides (MAs) and Long Lived fission Products (LLFPs).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6</a:t>
            </a:fld>
            <a:endParaRPr lang="ja-JP" altLang="en-US"/>
          </a:p>
        </p:txBody>
      </p:sp>
    </p:spTree>
    <p:extLst>
      <p:ext uri="{BB962C8B-B14F-4D97-AF65-F5344CB8AC3E}">
        <p14:creationId xmlns:p14="http://schemas.microsoft.com/office/powerpoint/2010/main" val="258238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1195" y="4721712"/>
            <a:ext cx="5445760" cy="4472944"/>
          </a:xfrm>
        </p:spPr>
        <p:txBody>
          <a:bodyPr/>
          <a:lstStyle/>
          <a:p>
            <a:r>
              <a:rPr kumimoji="1" lang="en-US" altLang="ja-JP" sz="1200" kern="1200" dirty="0" smtClean="0">
                <a:solidFill>
                  <a:schemeClr val="tx1"/>
                </a:solidFill>
                <a:effectLst/>
                <a:latin typeface="+mn-lt"/>
                <a:ea typeface="+mn-ea"/>
                <a:cs typeface="+mn-cs"/>
              </a:rPr>
              <a:t>This graph shows radioactivity of HLW versus years after treatment.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 clearly shows that we need to reduce both of MAs and LLFPs when we like to convert HLW to the intermediate Level Wastes such as Trans-uranium Wastes in Japan,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MAs Transmutation research has already started in the Nuclear Fuel Cycle by JAEA.</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However, LLFPs Transmutation research has not started yet.</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LLFPs in radioactive wastes are contained in </a:t>
            </a:r>
            <a:r>
              <a:rPr kumimoji="1" lang="en-US" altLang="ja-JP" sz="1200" kern="1200" dirty="0" err="1" smtClean="0">
                <a:solidFill>
                  <a:schemeClr val="tx1"/>
                </a:solidFill>
                <a:effectLst/>
                <a:latin typeface="+mn-lt"/>
                <a:ea typeface="+mn-ea"/>
                <a:cs typeface="+mn-cs"/>
              </a:rPr>
              <a:t>vitrification</a:t>
            </a:r>
            <a:r>
              <a:rPr kumimoji="1" lang="en-US" altLang="ja-JP" sz="1200" kern="1200" dirty="0" smtClean="0">
                <a:solidFill>
                  <a:schemeClr val="tx1"/>
                </a:solidFill>
                <a:effectLst/>
                <a:latin typeface="+mn-lt"/>
                <a:ea typeface="+mn-ea"/>
                <a:cs typeface="+mn-cs"/>
              </a:rPr>
              <a:t> as HLW   for deep disposal which has still issue of no candidate of disposal site in Japan.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LLFPs Transmutation Research should be done to show alternative options to deep disposal for Japanese public.</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EDD727BB-884E-4755-B0D5-59735807CF64}" type="slidenum">
              <a:rPr lang="ja-JP" altLang="en-US" smtClean="0"/>
              <a:pPr>
                <a:defRPr/>
              </a:pPr>
              <a:t>7</a:t>
            </a:fld>
            <a:endParaRPr lang="ja-JP" altLang="en-US"/>
          </a:p>
        </p:txBody>
      </p:sp>
    </p:spTree>
    <p:extLst>
      <p:ext uri="{BB962C8B-B14F-4D97-AF65-F5344CB8AC3E}">
        <p14:creationId xmlns:p14="http://schemas.microsoft.com/office/powerpoint/2010/main" val="3078651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LLFPs in HLW contain some of rare metals such as platinum Group metals and rare earth elements for usable metals.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These rare metals can be easily recovered from HLW but it is impossible to recycle for re-use because  they contain  radioactive nuclides.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Transmutation research in the reactors, OMEGA Project has been started since 1980’s in Japan but new data for various nuclear reactions couldn’t be obtained because there was no facility which make such measurements possible.</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3D63D9B3-6872-4803-8046-D6D0ADE112A4}" type="slidenum">
              <a:rPr kumimoji="1" lang="ja-JP" altLang="en-US" smtClean="0"/>
              <a:pPr/>
              <a:t>8</a:t>
            </a:fld>
            <a:endParaRPr kumimoji="1" lang="ja-JP" altLang="en-US"/>
          </a:p>
        </p:txBody>
      </p:sp>
    </p:spTree>
    <p:extLst>
      <p:ext uri="{BB962C8B-B14F-4D97-AF65-F5344CB8AC3E}">
        <p14:creationId xmlns:p14="http://schemas.microsoft.com/office/powerpoint/2010/main" val="950899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Now it is twenty first century. Recently, the most powerful RI beams factory such as 100 times of heavy ion beam strength of any other facilities at present has been completed.</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Any kind of nuclear reaction data are possible to be measured by the innovative technique.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 excellent simulation software “PHITS” and evaluated nuclear database “JENDL” have already been developed in Japan.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Such scientific progresses make the advanced transmutation systems possible to been developed by combination with partitioning technique.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3D63D9B3-6872-4803-8046-D6D0ADE112A4}" type="slidenum">
              <a:rPr kumimoji="1" lang="ja-JP" altLang="en-US" smtClean="0"/>
              <a:pPr/>
              <a:t>9</a:t>
            </a:fld>
            <a:endParaRPr kumimoji="1" lang="ja-JP" altLang="en-US"/>
          </a:p>
        </p:txBody>
      </p:sp>
    </p:spTree>
    <p:extLst>
      <p:ext uri="{BB962C8B-B14F-4D97-AF65-F5344CB8AC3E}">
        <p14:creationId xmlns:p14="http://schemas.microsoft.com/office/powerpoint/2010/main" val="942001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Calibri" pitchFamily="34" charset="0"/>
                <a:ea typeface="+mn-ea"/>
                <a:cs typeface="+mn-cs"/>
              </a:defRPr>
            </a:lvl1pPr>
          </a:lstStyle>
          <a:p>
            <a:pPr>
              <a:defRPr/>
            </a:pPr>
            <a:fld id="{313FE000-F103-4CB6-BE09-39F86A8FD092}" type="slidenum">
              <a:rPr lang="en-US" altLang="ja-JP"/>
              <a:pPr>
                <a:defRPr/>
              </a:pPr>
              <a:t>‹#›</a:t>
            </a:fld>
            <a:endParaRPr lang="en-US" altLang="ja-JP" dirty="0"/>
          </a:p>
        </p:txBody>
      </p:sp>
    </p:spTree>
    <p:extLst>
      <p:ext uri="{BB962C8B-B14F-4D97-AF65-F5344CB8AC3E}">
        <p14:creationId xmlns:p14="http://schemas.microsoft.com/office/powerpoint/2010/main" val="227926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Calibri" pitchFamily="34" charset="0"/>
                <a:ea typeface="+mn-ea"/>
                <a:cs typeface="+mn-cs"/>
              </a:defRPr>
            </a:lvl1pPr>
          </a:lstStyle>
          <a:p>
            <a:pPr>
              <a:defRPr/>
            </a:pPr>
            <a:fld id="{86D68CC7-64BA-4A71-B6F3-06F795FB2FA5}" type="slidenum">
              <a:rPr lang="en-US" altLang="ja-JP"/>
              <a:pPr>
                <a:defRPr/>
              </a:pPr>
              <a:t>‹#›</a:t>
            </a:fld>
            <a:endParaRPr lang="en-US" altLang="ja-JP"/>
          </a:p>
        </p:txBody>
      </p:sp>
    </p:spTree>
    <p:extLst>
      <p:ext uri="{BB962C8B-B14F-4D97-AF65-F5344CB8AC3E}">
        <p14:creationId xmlns:p14="http://schemas.microsoft.com/office/powerpoint/2010/main" val="1023783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Calibri" pitchFamily="34" charset="0"/>
                <a:ea typeface="+mn-ea"/>
                <a:cs typeface="+mn-cs"/>
              </a:defRPr>
            </a:lvl1pPr>
          </a:lstStyle>
          <a:p>
            <a:pPr>
              <a:defRPr/>
            </a:pPr>
            <a:fld id="{096DFB71-1621-4A8B-AB4B-FC28891109FD}" type="slidenum">
              <a:rPr lang="en-US" altLang="ja-JP"/>
              <a:pPr>
                <a:defRPr/>
              </a:pPr>
              <a:t>‹#›</a:t>
            </a:fld>
            <a:endParaRPr lang="en-US" altLang="ja-JP"/>
          </a:p>
        </p:txBody>
      </p:sp>
    </p:spTree>
    <p:extLst>
      <p:ext uri="{BB962C8B-B14F-4D97-AF65-F5344CB8AC3E}">
        <p14:creationId xmlns:p14="http://schemas.microsoft.com/office/powerpoint/2010/main" val="1387908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2"/>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62"/>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Calibri" pitchFamily="34" charset="0"/>
                <a:ea typeface="+mn-ea"/>
                <a:cs typeface="+mn-cs"/>
              </a:defRPr>
            </a:lvl1pPr>
          </a:lstStyle>
          <a:p>
            <a:pPr>
              <a:defRPr/>
            </a:pPr>
            <a:fld id="{3946FC75-193B-4DCA-9ED5-ED37559175E9}" type="slidenum">
              <a:rPr lang="en-US" altLang="ja-JP"/>
              <a:pPr>
                <a:defRPr/>
              </a:pPr>
              <a:t>‹#›</a:t>
            </a:fld>
            <a:endParaRPr lang="en-US" altLang="ja-JP"/>
          </a:p>
        </p:txBody>
      </p:sp>
    </p:spTree>
    <p:extLst>
      <p:ext uri="{BB962C8B-B14F-4D97-AF65-F5344CB8AC3E}">
        <p14:creationId xmlns:p14="http://schemas.microsoft.com/office/powerpoint/2010/main" val="2100109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2 つのコンテンツ">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pPr>
            <a:r>
              <a:rPr sz="4400"/>
              <a:t>タイトルテキスト</a:t>
            </a:r>
          </a:p>
        </p:txBody>
      </p:sp>
      <p:sp>
        <p:nvSpPr>
          <p:cNvPr id="21" name="Shape 21"/>
          <p:cNvSpPr>
            <a:spLocks noGrp="1"/>
          </p:cNvSpPr>
          <p:nvPr>
            <p:ph type="body" idx="1"/>
          </p:nvPr>
        </p:nvSpPr>
        <p:spPr>
          <a:xfrm>
            <a:off x="457200" y="1600206"/>
            <a:ext cx="4038600" cy="5257795"/>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本文レベル1</a:t>
            </a:r>
          </a:p>
          <a:p>
            <a:pPr lvl="1">
              <a:defRPr sz="1800"/>
            </a:pPr>
            <a:r>
              <a:rPr sz="2800"/>
              <a:t>本文レベル2</a:t>
            </a:r>
          </a:p>
          <a:p>
            <a:pPr lvl="2">
              <a:defRPr sz="1800"/>
            </a:pPr>
            <a:r>
              <a:rPr sz="2800"/>
              <a:t>本文レベル3</a:t>
            </a:r>
          </a:p>
          <a:p>
            <a:pPr lvl="3">
              <a:defRPr sz="1800"/>
            </a:pPr>
            <a:r>
              <a:rPr sz="2800"/>
              <a:t>本文レベル4</a:t>
            </a:r>
          </a:p>
          <a:p>
            <a:pPr lvl="4">
              <a:defRPr sz="1800"/>
            </a:pPr>
            <a:r>
              <a:rPr sz="2800"/>
              <a:t>本文レベル 5</a:t>
            </a:r>
          </a:p>
        </p:txBody>
      </p:sp>
      <p:sp>
        <p:nvSpPr>
          <p:cNvPr id="22" name="Shape 22"/>
          <p:cNvSpPr>
            <a:spLocks noGrp="1"/>
          </p:cNvSpPr>
          <p:nvPr>
            <p:ph type="sldNum" sz="quarter" idx="2"/>
          </p:nvPr>
        </p:nvSpPr>
        <p:spPr>
          <a:xfrm>
            <a:off x="7010400" y="6381750"/>
            <a:ext cx="2133600" cy="307340"/>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349251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2183836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3850635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790390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1175872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72421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pPr>
              <a:defRPr/>
            </a:pPr>
            <a:endParaRPr lang="en-US" altLang="ja-JP" dirty="0"/>
          </a:p>
          <a:p>
            <a:pPr>
              <a:defRPr/>
            </a:pPr>
            <a:fld id="{B080A65D-CDCA-48EB-AEC5-C130BED6BF1C}" type="slidenum">
              <a:rPr lang="en-US" altLang="ja-JP" sz="1200" smtClean="0">
                <a:latin typeface="+mj-ea"/>
                <a:ea typeface="+mj-ea"/>
              </a:rPr>
              <a:pPr>
                <a:defRPr/>
              </a:pPr>
              <a:t>‹#›</a:t>
            </a:fld>
            <a:endParaRPr lang="en-US" altLang="ja-JP" sz="1200" dirty="0">
              <a:latin typeface="+mj-ea"/>
              <a:ea typeface="+mj-ea"/>
            </a:endParaRPr>
          </a:p>
        </p:txBody>
      </p:sp>
    </p:spTree>
    <p:extLst>
      <p:ext uri="{BB962C8B-B14F-4D97-AF65-F5344CB8AC3E}">
        <p14:creationId xmlns:p14="http://schemas.microsoft.com/office/powerpoint/2010/main" val="1713942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558772B-B93F-4513-B1AE-CF8AF7D4699F}" type="slidenum">
              <a:rPr kumimoji="1" lang="ja-JP" altLang="en-US" smtClean="0"/>
              <a:t>‹#›</a:t>
            </a:fld>
            <a:endParaRPr kumimoji="1" lang="ja-JP" altLang="en-US" dirty="0"/>
          </a:p>
        </p:txBody>
      </p:sp>
    </p:spTree>
    <p:extLst>
      <p:ext uri="{BB962C8B-B14F-4D97-AF65-F5344CB8AC3E}">
        <p14:creationId xmlns:p14="http://schemas.microsoft.com/office/powerpoint/2010/main" val="1717319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1620275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537902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4146673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58772B-B93F-4513-B1AE-CF8AF7D4699F}" type="slidenum">
              <a:rPr kumimoji="1" lang="ja-JP" altLang="en-US" smtClean="0"/>
              <a:t>‹#›</a:t>
            </a:fld>
            <a:endParaRPr kumimoji="1" lang="ja-JP" altLang="en-US"/>
          </a:p>
        </p:txBody>
      </p:sp>
    </p:spTree>
    <p:extLst>
      <p:ext uri="{BB962C8B-B14F-4D97-AF65-F5344CB8AC3E}">
        <p14:creationId xmlns:p14="http://schemas.microsoft.com/office/powerpoint/2010/main" val="403919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Calibri" pitchFamily="34" charset="0"/>
                <a:ea typeface="+mn-ea"/>
                <a:cs typeface="+mn-cs"/>
              </a:defRPr>
            </a:lvl1pPr>
          </a:lstStyle>
          <a:p>
            <a:pPr>
              <a:defRPr/>
            </a:pPr>
            <a:fld id="{E912AEA2-005F-4B83-9311-3321E632E2BE}" type="slidenum">
              <a:rPr lang="en-US" altLang="ja-JP"/>
              <a:pPr>
                <a:defRPr/>
              </a:pPr>
              <a:t>‹#›</a:t>
            </a:fld>
            <a:endParaRPr lang="en-US" altLang="ja-JP"/>
          </a:p>
        </p:txBody>
      </p:sp>
    </p:spTree>
    <p:extLst>
      <p:ext uri="{BB962C8B-B14F-4D97-AF65-F5344CB8AC3E}">
        <p14:creationId xmlns:p14="http://schemas.microsoft.com/office/powerpoint/2010/main" val="3923698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7" name="Rectangle 6"/>
          <p:cNvSpPr>
            <a:spLocks noGrp="1" noChangeArrowheads="1"/>
          </p:cNvSpPr>
          <p:nvPr>
            <p:ph type="sldNum" sz="quarter" idx="12"/>
          </p:nvPr>
        </p:nvSpPr>
        <p:spPr>
          <a:xfrm>
            <a:off x="7010400" y="6381750"/>
            <a:ext cx="2133600" cy="476250"/>
          </a:xfrm>
        </p:spPr>
        <p:txBody>
          <a:bodyPr/>
          <a:lstStyle>
            <a:lvl1pPr marL="0" marR="0" indent="0" algn="r" defTabSz="914400" rtl="0" eaLnBrk="1" fontAlgn="base" latinLnBrk="0" hangingPunct="1">
              <a:lnSpc>
                <a:spcPct val="100000"/>
              </a:lnSpc>
              <a:spcBef>
                <a:spcPct val="0"/>
              </a:spcBef>
              <a:spcAft>
                <a:spcPct val="0"/>
              </a:spcAft>
              <a:buClrTx/>
              <a:buSzTx/>
              <a:buFontTx/>
              <a:buNone/>
              <a:tabLst/>
              <a:defRPr sz="1400" b="0">
                <a:latin typeface="Meiryo UI" panose="020B0604030504040204" pitchFamily="50" charset="-128"/>
                <a:ea typeface="Meiryo UI" panose="020B0604030504040204" pitchFamily="50" charset="-128"/>
                <a:cs typeface="Meiryo UI" panose="020B0604030504040204" pitchFamily="50" charset="-128"/>
              </a:defRPr>
            </a:lvl1pPr>
          </a:lstStyle>
          <a:p>
            <a:pPr>
              <a:defRPr/>
            </a:pPr>
            <a:fld id="{6F2C4ADB-E17A-41C4-9173-CA185B03D077}" type="slidenum">
              <a:rPr lang="en-US" altLang="ja-JP" smtClean="0"/>
              <a:pPr>
                <a:defRPr/>
              </a:pPr>
              <a:t>‹#›</a:t>
            </a:fld>
            <a:endParaRPr lang="en-US" altLang="ja-JP" dirty="0"/>
          </a:p>
        </p:txBody>
      </p:sp>
    </p:spTree>
    <p:extLst>
      <p:ext uri="{BB962C8B-B14F-4D97-AF65-F5344CB8AC3E}">
        <p14:creationId xmlns:p14="http://schemas.microsoft.com/office/powerpoint/2010/main" val="211721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atin typeface="Calibri" pitchFamily="34" charset="0"/>
                <a:ea typeface="+mn-ea"/>
                <a:cs typeface="+mn-cs"/>
              </a:defRPr>
            </a:lvl1pPr>
          </a:lstStyle>
          <a:p>
            <a:pPr>
              <a:defRPr/>
            </a:pPr>
            <a:fld id="{0B8E6ED5-35AA-435A-A3C0-2AEAC501DCD2}" type="slidenum">
              <a:rPr lang="en-US" altLang="ja-JP"/>
              <a:pPr>
                <a:defRPr/>
              </a:pPr>
              <a:t>‹#›</a:t>
            </a:fld>
            <a:endParaRPr lang="en-US" altLang="ja-JP"/>
          </a:p>
        </p:txBody>
      </p:sp>
    </p:spTree>
    <p:extLst>
      <p:ext uri="{BB962C8B-B14F-4D97-AF65-F5344CB8AC3E}">
        <p14:creationId xmlns:p14="http://schemas.microsoft.com/office/powerpoint/2010/main" val="3559755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atin typeface="Calibri" pitchFamily="34" charset="0"/>
                <a:ea typeface="+mn-ea"/>
                <a:cs typeface="+mn-cs"/>
              </a:defRPr>
            </a:lvl1pPr>
          </a:lstStyle>
          <a:p>
            <a:pPr>
              <a:defRPr/>
            </a:pPr>
            <a:fld id="{C90AC5AE-EE87-4C59-92C2-355E56E672B1}" type="slidenum">
              <a:rPr lang="en-US" altLang="ja-JP"/>
              <a:pPr>
                <a:defRPr/>
              </a:pPr>
              <a:t>‹#›</a:t>
            </a:fld>
            <a:endParaRPr lang="en-US" altLang="ja-JP"/>
          </a:p>
        </p:txBody>
      </p:sp>
    </p:spTree>
    <p:extLst>
      <p:ext uri="{BB962C8B-B14F-4D97-AF65-F5344CB8AC3E}">
        <p14:creationId xmlns:p14="http://schemas.microsoft.com/office/powerpoint/2010/main" val="230855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4" name="Rectangle 6"/>
          <p:cNvSpPr>
            <a:spLocks noGrp="1" noChangeArrowheads="1"/>
          </p:cNvSpPr>
          <p:nvPr>
            <p:ph type="sldNum" sz="quarter" idx="12"/>
          </p:nvPr>
        </p:nvSpPr>
        <p:spPr>
          <a:xfrm>
            <a:off x="7010400" y="6381750"/>
            <a:ext cx="2133600" cy="476250"/>
          </a:xfrm>
        </p:spPr>
        <p:txBody>
          <a:bodyPr/>
          <a:lstStyle>
            <a:lvl1pPr>
              <a:defRPr>
                <a:latin typeface="Calibri" pitchFamily="34" charset="0"/>
                <a:ea typeface="+mn-ea"/>
                <a:cs typeface="+mn-cs"/>
              </a:defRPr>
            </a:lvl1pPr>
          </a:lstStyle>
          <a:p>
            <a:pPr>
              <a:defRPr/>
            </a:pPr>
            <a:endParaRPr lang="en-US" altLang="ja-JP" dirty="0"/>
          </a:p>
          <a:p>
            <a:pPr>
              <a:defRPr/>
            </a:pPr>
            <a:fld id="{D26B6B4A-9F61-48FD-84DA-CA52CDD447D2}" type="slidenum">
              <a:rPr lang="en-US" altLang="ja-JP" smtClean="0"/>
              <a:pPr>
                <a:defRPr/>
              </a:pPr>
              <a:t>‹#›</a:t>
            </a:fld>
            <a:endParaRPr lang="en-US" altLang="ja-JP" dirty="0"/>
          </a:p>
        </p:txBody>
      </p:sp>
    </p:spTree>
    <p:extLst>
      <p:ext uri="{BB962C8B-B14F-4D97-AF65-F5344CB8AC3E}">
        <p14:creationId xmlns:p14="http://schemas.microsoft.com/office/powerpoint/2010/main" val="2205644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1"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a:latin typeface="Calibri" pitchFamily="34" charset="0"/>
                <a:ea typeface="+mn-ea"/>
                <a:cs typeface="+mn-cs"/>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Calibri" pitchFamily="34" charset="0"/>
                <a:ea typeface="+mn-ea"/>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Calibri" pitchFamily="34" charset="0"/>
                <a:ea typeface="+mn-ea"/>
                <a:cs typeface="+mn-cs"/>
              </a:defRPr>
            </a:lvl1pPr>
          </a:lstStyle>
          <a:p>
            <a:pPr>
              <a:defRPr/>
            </a:pPr>
            <a:fld id="{1EC13B11-65A8-433C-88AC-3CC7686E524F}" type="slidenum">
              <a:rPr lang="en-US" altLang="ja-JP"/>
              <a:pPr>
                <a:defRPr/>
              </a:pPr>
              <a:t>‹#›</a:t>
            </a:fld>
            <a:endParaRPr lang="en-US" altLang="ja-JP"/>
          </a:p>
        </p:txBody>
      </p:sp>
    </p:spTree>
    <p:extLst>
      <p:ext uri="{BB962C8B-B14F-4D97-AF65-F5344CB8AC3E}">
        <p14:creationId xmlns:p14="http://schemas.microsoft.com/office/powerpoint/2010/main" val="302405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a:defRPr/>
            </a:pPr>
            <a:endParaRPr lang="en-US" altLang="ja-JP"/>
          </a:p>
        </p:txBody>
      </p:sp>
      <p:sp>
        <p:nvSpPr>
          <p:cNvPr id="4" name="フッター プレースホルダー 3"/>
          <p:cNvSpPr>
            <a:spLocks noGrp="1"/>
          </p:cNvSpPr>
          <p:nvPr>
            <p:ph type="ftr" sz="quarter" idx="11"/>
          </p:nvPr>
        </p:nvSpPr>
        <p:spPr/>
        <p:txBody>
          <a:bodyPr/>
          <a:lstStyle/>
          <a:p>
            <a:pPr>
              <a:defRPr/>
            </a:pPr>
            <a:endParaRPr lang="en-US" altLang="ja-JP"/>
          </a:p>
        </p:txBody>
      </p:sp>
      <p:sp>
        <p:nvSpPr>
          <p:cNvPr id="5" name="スライド番号プレースホルダー 4"/>
          <p:cNvSpPr>
            <a:spLocks noGrp="1"/>
          </p:cNvSpPr>
          <p:nvPr>
            <p:ph type="sldNum" sz="quarter" idx="12"/>
          </p:nvPr>
        </p:nvSpPr>
        <p:spPr/>
        <p:txBody>
          <a:bodyPr/>
          <a:lstStyle/>
          <a:p>
            <a:pPr>
              <a:defRPr/>
            </a:pPr>
            <a:fld id="{16535C96-5496-4058-8803-350EE884DB97}" type="slidenum">
              <a:rPr lang="en-US" altLang="ja-JP" smtClean="0"/>
              <a:pPr>
                <a:defRPr/>
              </a:pPr>
              <a:t>‹#›</a:t>
            </a:fld>
            <a:endParaRPr lang="en-US" altLang="ja-JP"/>
          </a:p>
        </p:txBody>
      </p:sp>
    </p:spTree>
    <p:extLst>
      <p:ext uri="{BB962C8B-B14F-4D97-AF65-F5344CB8AC3E}">
        <p14:creationId xmlns:p14="http://schemas.microsoft.com/office/powerpoint/2010/main" val="28356756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メイリオ" pitchFamily="50" charset="-128"/>
                <a:cs typeface="メイリオ"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メイリオ" pitchFamily="50" charset="-128"/>
                <a:cs typeface="メイリオ"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2355"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en-US" altLang="ja-JP" dirty="0"/>
          </a:p>
          <a:p>
            <a:fld id="{6F2C4ADB-E17A-41C4-9173-CA185B03D077}" type="slidenum">
              <a:rPr lang="en-US" altLang="ja-JP" sz="1200" smtClean="0">
                <a:latin typeface="+mj-ea"/>
                <a:ea typeface="+mj-ea"/>
              </a:rPr>
              <a:pPr/>
              <a:t>‹#›</a:t>
            </a:fld>
            <a:r>
              <a:rPr lang="en-US" altLang="ja-JP" sz="1200" dirty="0">
                <a:latin typeface="+mj-ea"/>
                <a:ea typeface="+mj-ea"/>
              </a:rPr>
              <a:t>/43</a:t>
            </a:r>
          </a:p>
        </p:txBody>
      </p:sp>
      <p:sp>
        <p:nvSpPr>
          <p:cNvPr id="3079" name="Line 7"/>
          <p:cNvSpPr>
            <a:spLocks noChangeShapeType="1"/>
          </p:cNvSpPr>
          <p:nvPr/>
        </p:nvSpPr>
        <p:spPr bwMode="auto">
          <a:xfrm>
            <a:off x="0" y="549275"/>
            <a:ext cx="9144000" cy="0"/>
          </a:xfrm>
          <a:prstGeom prst="line">
            <a:avLst/>
          </a:prstGeom>
          <a:noFill/>
          <a:ln w="9525">
            <a:solidFill>
              <a:srgbClr val="0071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ja-JP" altLang="en-US"/>
          </a:p>
        </p:txBody>
      </p:sp>
      <p:sp>
        <p:nvSpPr>
          <p:cNvPr id="3080" name="Line 8"/>
          <p:cNvSpPr>
            <a:spLocks noChangeShapeType="1"/>
          </p:cNvSpPr>
          <p:nvPr/>
        </p:nvSpPr>
        <p:spPr bwMode="auto">
          <a:xfrm>
            <a:off x="0" y="620713"/>
            <a:ext cx="9144000" cy="0"/>
          </a:xfrm>
          <a:prstGeom prst="line">
            <a:avLst/>
          </a:prstGeom>
          <a:noFill/>
          <a:ln w="50800">
            <a:solidFill>
              <a:srgbClr val="0071B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ja-JP" altLang="en-US"/>
          </a:p>
        </p:txBody>
      </p:sp>
    </p:spTree>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7" r:id="rId9"/>
    <p:sldLayoutId id="2147484634" r:id="rId10"/>
    <p:sldLayoutId id="2147484635" r:id="rId11"/>
    <p:sldLayoutId id="2147484636" r:id="rId12"/>
    <p:sldLayoutId id="2147484650"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8772B-B93F-4513-B1AE-CF8AF7D4699F}" type="slidenum">
              <a:rPr kumimoji="1" lang="ja-JP" altLang="en-US" smtClean="0"/>
              <a:t>‹#›</a:t>
            </a:fld>
            <a:endParaRPr kumimoji="1" lang="ja-JP" altLang="en-US"/>
          </a:p>
        </p:txBody>
      </p:sp>
      <p:sp>
        <p:nvSpPr>
          <p:cNvPr id="7" name="Line 7"/>
          <p:cNvSpPr>
            <a:spLocks noChangeShapeType="1"/>
          </p:cNvSpPr>
          <p:nvPr/>
        </p:nvSpPr>
        <p:spPr bwMode="auto">
          <a:xfrm>
            <a:off x="0" y="549275"/>
            <a:ext cx="9144000" cy="0"/>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ja-JP" altLang="en-US"/>
          </a:p>
        </p:txBody>
      </p:sp>
      <p:sp>
        <p:nvSpPr>
          <p:cNvPr id="8" name="Line 8"/>
          <p:cNvSpPr>
            <a:spLocks noChangeShapeType="1"/>
          </p:cNvSpPr>
          <p:nvPr/>
        </p:nvSpPr>
        <p:spPr bwMode="auto">
          <a:xfrm>
            <a:off x="0" y="620713"/>
            <a:ext cx="9144000" cy="0"/>
          </a:xfrm>
          <a:prstGeom prst="line">
            <a:avLst/>
          </a:prstGeom>
          <a:noFill/>
          <a:ln w="50800">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endParaRPr lang="ja-JP" altLang="en-US"/>
          </a:p>
        </p:txBody>
      </p:sp>
    </p:spTree>
    <p:extLst>
      <p:ext uri="{BB962C8B-B14F-4D97-AF65-F5344CB8AC3E}">
        <p14:creationId xmlns:p14="http://schemas.microsoft.com/office/powerpoint/2010/main" val="206779607"/>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14.emf"/><Relationship Id="rId6" Type="http://schemas.openxmlformats.org/officeDocument/2006/relationships/image" Target="../media/image1.jp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jpe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1.png"/><Relationship Id="rId5"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32.jpe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1.jp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1.jp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1.jp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jp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1.jp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3.e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1" Type="http://schemas.openxmlformats.org/officeDocument/2006/relationships/image" Target="../media/image1.jp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1.jp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10.pn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jpeg"/><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nvSpPr>
        <p:spPr bwMode="auto">
          <a:xfrm>
            <a:off x="107504" y="1124744"/>
            <a:ext cx="877694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r>
              <a:rPr lang="en-US" altLang="ja-JP" sz="3200" dirty="0">
                <a:cs typeface="メイリオ" panose="020B0604030504040204" pitchFamily="50" charset="-128"/>
              </a:rPr>
              <a:t>Neutron sources for transmutation of long-lived fission </a:t>
            </a:r>
            <a:r>
              <a:rPr lang="en-US" altLang="ja-JP" sz="3200" dirty="0" smtClean="0">
                <a:cs typeface="メイリオ" panose="020B0604030504040204" pitchFamily="50" charset="-128"/>
              </a:rPr>
              <a:t>products in the ImPACT* Program </a:t>
            </a:r>
            <a:endParaRPr lang="en-US" altLang="ja-JP" sz="3200" dirty="0">
              <a:cs typeface="メイリオ" panose="020B0604030504040204" pitchFamily="50" charset="-128"/>
            </a:endParaRPr>
          </a:p>
        </p:txBody>
      </p:sp>
      <p:sp>
        <p:nvSpPr>
          <p:cNvPr id="3" name="テキスト ボックス 2"/>
          <p:cNvSpPr txBox="1"/>
          <p:nvPr/>
        </p:nvSpPr>
        <p:spPr>
          <a:xfrm>
            <a:off x="0" y="4222954"/>
            <a:ext cx="9144000" cy="1200329"/>
          </a:xfrm>
          <a:prstGeom prst="rect">
            <a:avLst/>
          </a:prstGeom>
          <a:noFill/>
        </p:spPr>
        <p:txBody>
          <a:bodyPr wrap="square" rtlCol="0">
            <a:spAutoFit/>
          </a:bodyPr>
          <a:lstStyle/>
          <a:p>
            <a:pPr algn="ctr"/>
            <a:r>
              <a:rPr lang="en-US" altLang="ja-JP" sz="2400" dirty="0" smtClean="0">
                <a:latin typeface="+mj-lt"/>
                <a:ea typeface="+mj-ea"/>
                <a:cs typeface="Meiryo UI" panose="020B0604030504040204" pitchFamily="50" charset="-128"/>
              </a:rPr>
              <a:t>Nov. 4, </a:t>
            </a:r>
            <a:r>
              <a:rPr lang="en-US" altLang="ja-JP" sz="2400" dirty="0">
                <a:latin typeface="+mj-lt"/>
                <a:ea typeface="+mj-ea"/>
                <a:cs typeface="Meiryo UI" panose="020B0604030504040204" pitchFamily="50" charset="-128"/>
              </a:rPr>
              <a:t>2017 </a:t>
            </a:r>
          </a:p>
          <a:p>
            <a:pPr algn="ctr"/>
            <a:r>
              <a:rPr lang="en-US" altLang="ja-JP" sz="2400" dirty="0" smtClean="0">
                <a:latin typeface="+mj-lt"/>
                <a:ea typeface="+mj-ea"/>
                <a:cs typeface="Meiryo UI" panose="020B0604030504040204" pitchFamily="50" charset="-128"/>
              </a:rPr>
              <a:t>Hiroki OKUNO</a:t>
            </a:r>
          </a:p>
          <a:p>
            <a:pPr algn="ctr"/>
            <a:r>
              <a:rPr kumimoji="1" lang="en-US" altLang="ja-JP" sz="2400" dirty="0" smtClean="0">
                <a:latin typeface="+mj-lt"/>
                <a:ea typeface="+mj-ea"/>
                <a:cs typeface="Meiryo UI" panose="020B0604030504040204" pitchFamily="50" charset="-128"/>
              </a:rPr>
              <a:t>RIKEN </a:t>
            </a:r>
            <a:r>
              <a:rPr kumimoji="1" lang="en-US" altLang="ja-JP" sz="2400" dirty="0" err="1" smtClean="0">
                <a:latin typeface="+mj-lt"/>
                <a:ea typeface="+mj-ea"/>
                <a:cs typeface="Meiryo UI" panose="020B0604030504040204" pitchFamily="50" charset="-128"/>
              </a:rPr>
              <a:t>Nishina</a:t>
            </a:r>
            <a:r>
              <a:rPr kumimoji="1" lang="en-US" altLang="ja-JP" sz="2400" dirty="0" smtClean="0">
                <a:latin typeface="+mj-lt"/>
                <a:ea typeface="+mj-ea"/>
                <a:cs typeface="Meiryo UI" panose="020B0604030504040204" pitchFamily="50" charset="-128"/>
              </a:rPr>
              <a:t> Center for Accelerator-based Science</a:t>
            </a:r>
            <a:endParaRPr kumimoji="1" lang="en-US" altLang="ja-JP" sz="2400" dirty="0">
              <a:latin typeface="+mj-lt"/>
              <a:ea typeface="+mj-ea"/>
              <a:cs typeface="Meiryo UI" panose="020B0604030504040204"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898" y="0"/>
            <a:ext cx="2022102" cy="535706"/>
          </a:xfrm>
          <a:prstGeom prst="rect">
            <a:avLst/>
          </a:prstGeom>
        </p:spPr>
      </p:pic>
      <p:sp>
        <p:nvSpPr>
          <p:cNvPr id="6" name="テキスト ボックス 5"/>
          <p:cNvSpPr txBox="1"/>
          <p:nvPr/>
        </p:nvSpPr>
        <p:spPr>
          <a:xfrm>
            <a:off x="4557328" y="6381328"/>
            <a:ext cx="4487511" cy="338554"/>
          </a:xfrm>
          <a:prstGeom prst="rect">
            <a:avLst/>
          </a:prstGeom>
          <a:noFill/>
        </p:spPr>
        <p:txBody>
          <a:bodyPr wrap="none" rtlCol="0">
            <a:spAutoFit/>
          </a:bodyPr>
          <a:lstStyle/>
          <a:p>
            <a:r>
              <a:rPr lang="ja-JP" altLang="en-US" sz="1600" i="1" dirty="0"/>
              <a:t>*</a:t>
            </a:r>
            <a:r>
              <a:rPr lang="en-US" altLang="ja-JP" sz="1600" i="1" dirty="0"/>
              <a:t>www8.cao.go.jp/cstp/sentan/about-kakushin.html</a:t>
            </a:r>
            <a:endParaRPr kumimoji="1" lang="ja-JP" altLang="en-US" sz="1600" dirty="0"/>
          </a:p>
        </p:txBody>
      </p:sp>
      <p:sp>
        <p:nvSpPr>
          <p:cNvPr id="2" name="正方形/長方形 1"/>
          <p:cNvSpPr/>
          <p:nvPr/>
        </p:nvSpPr>
        <p:spPr>
          <a:xfrm>
            <a:off x="263622" y="5624152"/>
            <a:ext cx="4025590" cy="1077218"/>
          </a:xfrm>
          <a:prstGeom prst="rect">
            <a:avLst/>
          </a:prstGeom>
          <a:ln w="19050">
            <a:solidFill>
              <a:schemeClr val="tx1"/>
            </a:solidFill>
          </a:ln>
        </p:spPr>
        <p:txBody>
          <a:bodyPr wrap="square">
            <a:spAutoFit/>
          </a:bodyPr>
          <a:lstStyle/>
          <a:p>
            <a:pPr algn="just"/>
            <a:r>
              <a:rPr lang="en-US" altLang="ja-JP" sz="1600" kern="100" dirty="0">
                <a:latin typeface="Century" charset="0"/>
                <a:ea typeface="ＭＳ 明朝" charset="-128"/>
                <a:cs typeface="Times New Roman" charset="0"/>
              </a:rPr>
              <a:t>This work </a:t>
            </a:r>
            <a:r>
              <a:rPr lang="en-US" altLang="ja-JP" sz="1600" kern="100" dirty="0" smtClean="0">
                <a:latin typeface="Century" charset="0"/>
                <a:ea typeface="ＭＳ 明朝" charset="-128"/>
                <a:cs typeface="Times New Roman" charset="0"/>
              </a:rPr>
              <a:t>was </a:t>
            </a:r>
            <a:r>
              <a:rPr lang="en-US" altLang="ja-JP" sz="1600" kern="100" dirty="0">
                <a:latin typeface="Century" charset="0"/>
                <a:ea typeface="ＭＳ 明朝" charset="-128"/>
                <a:cs typeface="Times New Roman" charset="0"/>
              </a:rPr>
              <a:t>funded by </a:t>
            </a:r>
            <a:r>
              <a:rPr lang="en-US" altLang="ja-JP" sz="1600" kern="100" dirty="0" err="1">
                <a:latin typeface="Century" charset="0"/>
                <a:ea typeface="ＭＳ 明朝" charset="-128"/>
                <a:cs typeface="Times New Roman" charset="0"/>
              </a:rPr>
              <a:t>ImPACT</a:t>
            </a:r>
            <a:r>
              <a:rPr lang="en-US" altLang="ja-JP" sz="1600" kern="100" dirty="0">
                <a:latin typeface="Century" charset="0"/>
                <a:ea typeface="ＭＳ 明朝" charset="-128"/>
                <a:cs typeface="Times New Roman" charset="0"/>
              </a:rPr>
              <a:t> Program of Council for Science, Technology and Innovation (Cabinet Office, Government of Japan).</a:t>
            </a:r>
            <a:r>
              <a:rPr lang="ja-JP" altLang="ja-JP" sz="1600" dirty="0"/>
              <a:t> </a:t>
            </a:r>
            <a:endParaRPr lang="ja-JP" altLang="en-US" sz="1600" dirty="0"/>
          </a:p>
        </p:txBody>
      </p:sp>
    </p:spTree>
    <p:extLst>
      <p:ext uri="{BB962C8B-B14F-4D97-AF65-F5344CB8AC3E}">
        <p14:creationId xmlns:p14="http://schemas.microsoft.com/office/powerpoint/2010/main" val="2551631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endParaRPr lang="en-US" altLang="ja-JP"/>
          </a:p>
          <a:p>
            <a:pPr>
              <a:defRPr/>
            </a:pPr>
            <a:fld id="{B080A65D-CDCA-48EB-AEC5-C130BED6BF1C}" type="slidenum">
              <a:rPr lang="en-US" altLang="ja-JP" sz="1200" smtClean="0">
                <a:latin typeface="+mj-ea"/>
                <a:ea typeface="+mj-ea"/>
              </a:rPr>
              <a:pPr>
                <a:defRPr/>
              </a:pPr>
              <a:t>10</a:t>
            </a:fld>
            <a:endParaRPr lang="en-US" altLang="ja-JP" sz="1200" dirty="0">
              <a:latin typeface="+mj-ea"/>
              <a:ea typeface="+mj-ea"/>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752736594"/>
              </p:ext>
            </p:extLst>
          </p:nvPr>
        </p:nvGraphicFramePr>
        <p:xfrm>
          <a:off x="268288" y="876300"/>
          <a:ext cx="9101137" cy="5856288"/>
        </p:xfrm>
        <a:graphic>
          <a:graphicData uri="http://schemas.openxmlformats.org/presentationml/2006/ole">
            <mc:AlternateContent xmlns:mc="http://schemas.openxmlformats.org/markup-compatibility/2006">
              <mc:Choice xmlns:v="urn:schemas-microsoft-com:vml" Requires="v">
                <p:oleObj spid="_x0000_s16693" name="ワークシート" r:id="rId4" imgW="12382458" imgH="7962771" progId="Excel.Sheet.8">
                  <p:embed/>
                </p:oleObj>
              </mc:Choice>
              <mc:Fallback>
                <p:oleObj name="ワークシート" r:id="rId4" imgW="12382458" imgH="7962771" progId="Excel.Sheet.8">
                  <p:embed/>
                  <p:pic>
                    <p:nvPicPr>
                      <p:cNvPr id="0" name=""/>
                      <p:cNvPicPr>
                        <a:picLocks noChangeAspect="1" noChangeArrowheads="1"/>
                      </p:cNvPicPr>
                      <p:nvPr/>
                    </p:nvPicPr>
                    <p:blipFill>
                      <a:blip r:embed="rId5"/>
                      <a:srcRect/>
                      <a:stretch>
                        <a:fillRect/>
                      </a:stretch>
                    </p:blipFill>
                    <p:spPr bwMode="auto">
                      <a:xfrm>
                        <a:off x="268288" y="876300"/>
                        <a:ext cx="9101137" cy="5856288"/>
                      </a:xfrm>
                      <a:prstGeom prst="rect">
                        <a:avLst/>
                      </a:prstGeom>
                      <a:noFill/>
                      <a:ln>
                        <a:noFill/>
                      </a:ln>
                      <a:extLst/>
                    </p:spPr>
                  </p:pic>
                </p:oleObj>
              </mc:Fallback>
            </mc:AlternateContent>
          </a:graphicData>
        </a:graphic>
      </p:graphicFrame>
      <p:sp>
        <p:nvSpPr>
          <p:cNvPr id="6" name="テキスト ボックス 5"/>
          <p:cNvSpPr txBox="1"/>
          <p:nvPr/>
        </p:nvSpPr>
        <p:spPr>
          <a:xfrm>
            <a:off x="551246" y="44624"/>
            <a:ext cx="8070223" cy="461665"/>
          </a:xfrm>
          <a:prstGeom prst="rect">
            <a:avLst/>
          </a:prstGeom>
          <a:noFill/>
        </p:spPr>
        <p:txBody>
          <a:bodyPr wrap="none" rtlCol="0">
            <a:spAutoFit/>
          </a:bodyPr>
          <a:lstStyle/>
          <a:p>
            <a:pPr algn="ctr"/>
            <a:r>
              <a:rPr kumimoji="1" lang="en-US" altLang="ja-JP" sz="2400" b="1" dirty="0">
                <a:latin typeface="+mj-lt"/>
              </a:rPr>
              <a:t>Previous</a:t>
            </a:r>
            <a:r>
              <a:rPr kumimoji="1" lang="en-US" altLang="ja-JP" sz="2400" b="1" dirty="0"/>
              <a:t> Studies on Transmutation of MAs and LLFPs in HLW</a:t>
            </a:r>
            <a:endParaRPr kumimoji="1" lang="ja-JP" altLang="en-US" sz="2400" b="1" dirty="0"/>
          </a:p>
        </p:txBody>
      </p:sp>
      <p:sp>
        <p:nvSpPr>
          <p:cNvPr id="2" name="テキスト ボックス 1"/>
          <p:cNvSpPr txBox="1"/>
          <p:nvPr/>
        </p:nvSpPr>
        <p:spPr>
          <a:xfrm>
            <a:off x="5202340" y="6550223"/>
            <a:ext cx="3620030" cy="307777"/>
          </a:xfrm>
          <a:prstGeom prst="rect">
            <a:avLst/>
          </a:prstGeom>
          <a:noFill/>
        </p:spPr>
        <p:txBody>
          <a:bodyPr wrap="none" rtlCol="0">
            <a:spAutoFit/>
          </a:bodyPr>
          <a:lstStyle/>
          <a:p>
            <a:r>
              <a:rPr lang="en-US" altLang="ja-JP" sz="1400" dirty="0"/>
              <a:t>*SCNES: </a:t>
            </a:r>
            <a:r>
              <a:rPr lang="en-US" altLang="ja-JP" sz="1400" u="sng" dirty="0"/>
              <a:t>S</a:t>
            </a:r>
            <a:r>
              <a:rPr lang="en-US" altLang="ja-JP" sz="1400" dirty="0"/>
              <a:t>elf-</a:t>
            </a:r>
            <a:r>
              <a:rPr lang="en-US" altLang="ja-JP" sz="1400" u="sng" dirty="0"/>
              <a:t>C</a:t>
            </a:r>
            <a:r>
              <a:rPr lang="en-US" altLang="ja-JP" sz="1400" dirty="0"/>
              <a:t>onsistent </a:t>
            </a:r>
            <a:r>
              <a:rPr lang="en-US" altLang="ja-JP" sz="1400" u="sng" dirty="0"/>
              <a:t>N</a:t>
            </a:r>
            <a:r>
              <a:rPr lang="en-US" altLang="ja-JP" sz="1400" dirty="0"/>
              <a:t>uclear </a:t>
            </a:r>
            <a:r>
              <a:rPr lang="en-US" altLang="ja-JP" sz="1400" u="sng" dirty="0"/>
              <a:t>E</a:t>
            </a:r>
            <a:r>
              <a:rPr lang="en-US" altLang="ja-JP" sz="1400" dirty="0"/>
              <a:t>nergy </a:t>
            </a:r>
            <a:r>
              <a:rPr lang="en-US" altLang="ja-JP" sz="1400" u="sng" dirty="0"/>
              <a:t>S</a:t>
            </a:r>
            <a:r>
              <a:rPr lang="en-US" altLang="ja-JP" sz="1400" dirty="0"/>
              <a:t>ystem</a:t>
            </a:r>
            <a:endParaRPr kumimoji="1" lang="ja-JP" altLang="en-US" sz="1400" dirty="0"/>
          </a:p>
        </p:txBody>
      </p:sp>
      <p:sp>
        <p:nvSpPr>
          <p:cNvPr id="3" name="円/楕円 2"/>
          <p:cNvSpPr/>
          <p:nvPr/>
        </p:nvSpPr>
        <p:spPr>
          <a:xfrm>
            <a:off x="4089862" y="5403273"/>
            <a:ext cx="482138" cy="4987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22294"/>
            <a:ext cx="2022102" cy="535706"/>
          </a:xfrm>
          <a:prstGeom prst="rect">
            <a:avLst/>
          </a:prstGeom>
        </p:spPr>
      </p:pic>
    </p:spTree>
    <p:extLst>
      <p:ext uri="{BB962C8B-B14F-4D97-AF65-F5344CB8AC3E}">
        <p14:creationId xmlns:p14="http://schemas.microsoft.com/office/powerpoint/2010/main" val="29017557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51021" y="5727089"/>
            <a:ext cx="2133600" cy="365125"/>
          </a:xfrm>
        </p:spPr>
        <p:txBody>
          <a:bodyPr/>
          <a:lstStyle/>
          <a:p>
            <a:fld id="{3CB15C3A-72C8-412E-AD5F-082CC6F8E933}" type="slidenum">
              <a:rPr kumimoji="1" lang="ja-JP" altLang="en-US" smtClean="0"/>
              <a:pPr/>
              <a:t>11</a:t>
            </a:fld>
            <a:endParaRPr kumimoji="1" lang="ja-JP" altLang="en-US" dirty="0"/>
          </a:p>
        </p:txBody>
      </p:sp>
      <p:sp>
        <p:nvSpPr>
          <p:cNvPr id="3" name="タイトル 1"/>
          <p:cNvSpPr txBox="1">
            <a:spLocks/>
          </p:cNvSpPr>
          <p:nvPr/>
        </p:nvSpPr>
        <p:spPr>
          <a:xfrm>
            <a:off x="-2" y="0"/>
            <a:ext cx="9144002"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800" b="1" dirty="0">
                <a:latin typeface="Calibri" charset="0"/>
                <a:ea typeface="Calibri" charset="0"/>
                <a:cs typeface="Calibri" charset="0"/>
              </a:rPr>
              <a:t>Changing the definition of LLFPs on industries and societies  </a:t>
            </a:r>
            <a:endParaRPr lang="ja-JP" altLang="en-US" sz="2800" b="1" dirty="0">
              <a:latin typeface="Calibri" charset="0"/>
              <a:ea typeface="Calibri" charset="0"/>
              <a:cs typeface="Calibri" charset="0"/>
            </a:endParaRPr>
          </a:p>
        </p:txBody>
      </p:sp>
      <p:graphicFrame>
        <p:nvGraphicFramePr>
          <p:cNvPr id="6" name="表 5"/>
          <p:cNvGraphicFramePr>
            <a:graphicFrameLocks noGrp="1"/>
          </p:cNvGraphicFramePr>
          <p:nvPr>
            <p:extLst>
              <p:ext uri="{D42A27DB-BD31-4B8C-83A1-F6EECF244321}">
                <p14:modId xmlns:p14="http://schemas.microsoft.com/office/powerpoint/2010/main" val="3022175035"/>
              </p:ext>
            </p:extLst>
          </p:nvPr>
        </p:nvGraphicFramePr>
        <p:xfrm>
          <a:off x="185050" y="781396"/>
          <a:ext cx="8773899" cy="5219354"/>
        </p:xfrm>
        <a:graphic>
          <a:graphicData uri="http://schemas.openxmlformats.org/drawingml/2006/table">
            <a:tbl>
              <a:tblPr/>
              <a:tblGrid>
                <a:gridCol w="1498431">
                  <a:extLst>
                    <a:ext uri="{9D8B030D-6E8A-4147-A177-3AD203B41FA5}">
                      <a16:colId xmlns:a16="http://schemas.microsoft.com/office/drawing/2014/main" xmlns="" val="20000"/>
                    </a:ext>
                  </a:extLst>
                </a:gridCol>
                <a:gridCol w="993458">
                  <a:extLst>
                    <a:ext uri="{9D8B030D-6E8A-4147-A177-3AD203B41FA5}">
                      <a16:colId xmlns:a16="http://schemas.microsoft.com/office/drawing/2014/main" xmlns="" val="20001"/>
                    </a:ext>
                  </a:extLst>
                </a:gridCol>
                <a:gridCol w="3035411">
                  <a:extLst>
                    <a:ext uri="{9D8B030D-6E8A-4147-A177-3AD203B41FA5}">
                      <a16:colId xmlns:a16="http://schemas.microsoft.com/office/drawing/2014/main" xmlns="" val="20002"/>
                    </a:ext>
                  </a:extLst>
                </a:gridCol>
                <a:gridCol w="3246599">
                  <a:extLst>
                    <a:ext uri="{9D8B030D-6E8A-4147-A177-3AD203B41FA5}">
                      <a16:colId xmlns:a16="http://schemas.microsoft.com/office/drawing/2014/main" xmlns="" val="20003"/>
                    </a:ext>
                  </a:extLst>
                </a:gridCol>
              </a:tblGrid>
              <a:tr h="240700">
                <a:tc>
                  <a:txBody>
                    <a:bodyPr/>
                    <a:lstStyle/>
                    <a:p>
                      <a:pPr algn="ctr" fontAlgn="ctr"/>
                      <a:r>
                        <a:rPr lang="en-US" altLang="ja-JP" sz="1400" b="0" i="0" u="none" strike="noStrike" dirty="0">
                          <a:solidFill>
                            <a:srgbClr val="000000"/>
                          </a:solidFill>
                          <a:latin typeface="+mn-ea"/>
                          <a:ea typeface="+mn-ea"/>
                          <a:cs typeface="Arial Unicode MS" panose="020B0604020202020204" pitchFamily="50" charset="-128"/>
                        </a:rPr>
                        <a:t>Nuclides</a:t>
                      </a: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US" altLang="ja-JP" sz="1400" b="0" i="0" u="none" strike="noStrike" dirty="0">
                          <a:solidFill>
                            <a:srgbClr val="000000"/>
                          </a:solidFill>
                          <a:latin typeface="+mn-ea"/>
                          <a:ea typeface="+mn-ea"/>
                          <a:cs typeface="Arial Unicode MS" panose="020B0604020202020204" pitchFamily="50" charset="-128"/>
                        </a:rPr>
                        <a:t>Half-life</a:t>
                      </a: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US" altLang="ja-JP" sz="1400" b="0" i="0" u="none" strike="noStrike" dirty="0">
                          <a:solidFill>
                            <a:srgbClr val="000000"/>
                          </a:solidFill>
                          <a:latin typeface="+mn-ea"/>
                          <a:ea typeface="+mn-ea"/>
                          <a:cs typeface="Arial Unicode MS" panose="020B0604020202020204" pitchFamily="50" charset="-128"/>
                        </a:rPr>
                        <a:t>Disposal</a:t>
                      </a: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US" altLang="ja-JP" sz="1400" b="0" i="0" u="none" strike="noStrike">
                          <a:solidFill>
                            <a:srgbClr val="000000"/>
                          </a:solidFill>
                          <a:latin typeface="+mn-ea"/>
                          <a:ea typeface="+mn-ea"/>
                          <a:cs typeface="Arial Unicode MS" panose="020B0604020202020204" pitchFamily="50" charset="-128"/>
                        </a:rPr>
                        <a:t>Resource recycling</a:t>
                      </a: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xmlns="" val="10000"/>
                  </a:ext>
                </a:extLst>
              </a:tr>
              <a:tr h="383221">
                <a:tc>
                  <a:txBody>
                    <a:bodyPr/>
                    <a:lstStyle/>
                    <a:p>
                      <a:pPr algn="l" fontAlgn="ctr"/>
                      <a:r>
                        <a:rPr lang="en-US" sz="1400" b="1" i="0" u="none" strike="noStrike" dirty="0">
                          <a:solidFill>
                            <a:srgbClr val="000000"/>
                          </a:solidFill>
                          <a:latin typeface="+mn-ea"/>
                          <a:ea typeface="+mn-ea"/>
                          <a:cs typeface="Arial Unicode MS" panose="020B0604020202020204" pitchFamily="50" charset="-128"/>
                        </a:rPr>
                        <a:t>Cs(Cesium</a:t>
                      </a:r>
                      <a:r>
                        <a:rPr lang="en-US" altLang="ja-JP" sz="1400" b="1" i="0" u="none" strike="noStrike" dirty="0">
                          <a:solidFill>
                            <a:srgbClr val="000000"/>
                          </a:solidFill>
                          <a:latin typeface="+mn-ea"/>
                          <a:ea typeface="+mn-ea"/>
                          <a:cs typeface="Arial Unicode MS" panose="020B0604020202020204" pitchFamily="50" charset="-128"/>
                        </a:rPr>
                        <a:t>)-135</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latin typeface="+mn-ea"/>
                          <a:ea typeface="+mn-ea"/>
                          <a:cs typeface="Arial Unicode MS" panose="020B0604020202020204" pitchFamily="50" charset="-128"/>
                        </a:rPr>
                        <a:t>2.3million year</a:t>
                      </a: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l" fontAlgn="ctr"/>
                      <a:r>
                        <a:rPr lang="en-US" altLang="ja-JP" sz="1400" b="0" i="0" u="none" strike="noStrike" dirty="0">
                          <a:solidFill>
                            <a:srgbClr val="000000"/>
                          </a:solidFill>
                          <a:latin typeface="+mn-ea"/>
                          <a:ea typeface="+mn-ea"/>
                          <a:cs typeface="Arial Unicode MS" panose="020B0604020202020204" pitchFamily="50" charset="-128"/>
                        </a:rPr>
                        <a:t> </a:t>
                      </a:r>
                      <a:r>
                        <a:rPr lang="en-US" altLang="ja-JP" sz="1400" b="1" i="0" u="none" strike="noStrike" dirty="0">
                          <a:solidFill>
                            <a:srgbClr val="000000"/>
                          </a:solidFill>
                          <a:latin typeface="+mn-ea"/>
                          <a:ea typeface="+mn-ea"/>
                          <a:cs typeface="Arial Unicode MS" panose="020B0604020202020204" pitchFamily="50" charset="-128"/>
                        </a:rPr>
                        <a:t>Disposal of Ba (Barium) </a:t>
                      </a:r>
                    </a:p>
                    <a:p>
                      <a:pPr algn="l" fontAlgn="ctr"/>
                      <a:r>
                        <a:rPr lang="en-US" altLang="ja-JP" sz="1400" b="1" i="0" u="none" strike="noStrike" dirty="0">
                          <a:solidFill>
                            <a:srgbClr val="000000"/>
                          </a:solidFill>
                          <a:latin typeface="+mn-ea"/>
                          <a:ea typeface="+mn-ea"/>
                          <a:cs typeface="Arial Unicode MS" panose="020B0604020202020204" pitchFamily="50" charset="-128"/>
                        </a:rPr>
                        <a:t> transmuted from Cs-135</a:t>
                      </a:r>
                      <a:endParaRPr lang="ja-JP" altLang="en-US" sz="1400" b="1"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l" fontAlgn="ct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383221">
                <a:tc>
                  <a:txBody>
                    <a:bodyPr/>
                    <a:lstStyle/>
                    <a:p>
                      <a:pPr algn="l" fontAlgn="ctr"/>
                      <a:r>
                        <a:rPr lang="en-US" sz="1400" b="0" i="0" u="none" strike="noStrike" dirty="0">
                          <a:solidFill>
                            <a:schemeClr val="bg2">
                              <a:lumMod val="40000"/>
                              <a:lumOff val="60000"/>
                            </a:schemeClr>
                          </a:solidFill>
                          <a:latin typeface="+mn-ea"/>
                          <a:ea typeface="+mn-ea"/>
                          <a:cs typeface="Arial Unicode MS" panose="020B0604020202020204" pitchFamily="50" charset="-128"/>
                        </a:rPr>
                        <a:t>Cs(Cesium</a:t>
                      </a:r>
                      <a:r>
                        <a:rPr lang="en-US" altLang="ja-JP" sz="1400" b="0" i="0" u="none" strike="noStrike" dirty="0">
                          <a:solidFill>
                            <a:schemeClr val="bg2">
                              <a:lumMod val="40000"/>
                              <a:lumOff val="60000"/>
                            </a:schemeClr>
                          </a:solidFill>
                          <a:latin typeface="+mn-ea"/>
                          <a:ea typeface="+mn-ea"/>
                          <a:cs typeface="Arial Unicode MS" panose="020B0604020202020204" pitchFamily="50" charset="-128"/>
                        </a:rPr>
                        <a:t>)-137</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chemeClr val="bg2">
                              <a:lumMod val="40000"/>
                              <a:lumOff val="60000"/>
                            </a:schemeClr>
                          </a:solidFill>
                          <a:latin typeface="+mn-ea"/>
                          <a:ea typeface="+mn-ea"/>
                          <a:cs typeface="Arial Unicode MS" panose="020B0604020202020204" pitchFamily="50" charset="-128"/>
                        </a:rPr>
                        <a:t>30.1year</a:t>
                      </a:r>
                      <a:endParaRPr lang="ja-JP" altLang="en-US" sz="1400" b="0" i="0" u="none" strike="noStrike" dirty="0">
                        <a:solidFill>
                          <a:schemeClr val="bg2">
                            <a:lumMod val="40000"/>
                            <a:lumOff val="60000"/>
                          </a:schemeClr>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xmlns="" val="10002"/>
                  </a:ext>
                </a:extLst>
              </a:tr>
              <a:tr h="568216">
                <a:tc>
                  <a:txBody>
                    <a:bodyPr/>
                    <a:lstStyle/>
                    <a:p>
                      <a:pPr algn="l" fontAlgn="ctr"/>
                      <a:r>
                        <a:rPr lang="en-US" sz="1400" b="0" i="0" u="none" strike="noStrike" dirty="0" err="1">
                          <a:solidFill>
                            <a:schemeClr val="bg2">
                              <a:lumMod val="40000"/>
                              <a:lumOff val="60000"/>
                            </a:schemeClr>
                          </a:solidFill>
                          <a:latin typeface="+mn-ea"/>
                          <a:ea typeface="+mn-ea"/>
                          <a:cs typeface="Arial Unicode MS" panose="020B0604020202020204" pitchFamily="50" charset="-128"/>
                        </a:rPr>
                        <a:t>Sr</a:t>
                      </a:r>
                      <a:r>
                        <a:rPr lang="en-US" sz="1400" b="0" i="0" u="none" strike="noStrike" dirty="0">
                          <a:solidFill>
                            <a:schemeClr val="bg2">
                              <a:lumMod val="40000"/>
                              <a:lumOff val="60000"/>
                            </a:schemeClr>
                          </a:solidFill>
                          <a:latin typeface="+mn-ea"/>
                          <a:ea typeface="+mn-ea"/>
                          <a:cs typeface="Arial Unicode MS" panose="020B0604020202020204" pitchFamily="50" charset="-128"/>
                        </a:rPr>
                        <a:t>(Strontium</a:t>
                      </a:r>
                      <a:r>
                        <a:rPr lang="en-US" altLang="ja-JP" sz="1400" b="0" i="0" u="none" strike="noStrike" dirty="0">
                          <a:solidFill>
                            <a:schemeClr val="bg2">
                              <a:lumMod val="40000"/>
                              <a:lumOff val="60000"/>
                            </a:schemeClr>
                          </a:solidFill>
                          <a:latin typeface="+mn-ea"/>
                          <a:ea typeface="+mn-ea"/>
                          <a:cs typeface="Arial Unicode MS" panose="020B0604020202020204" pitchFamily="50" charset="-128"/>
                        </a:rPr>
                        <a:t>)-90</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chemeClr val="bg2">
                              <a:lumMod val="40000"/>
                              <a:lumOff val="60000"/>
                            </a:schemeClr>
                          </a:solidFill>
                          <a:latin typeface="+mn-ea"/>
                          <a:ea typeface="+mn-ea"/>
                          <a:cs typeface="Arial Unicode MS" panose="020B0604020202020204" pitchFamily="50" charset="-128"/>
                        </a:rPr>
                        <a:t>28.5 year</a:t>
                      </a:r>
                      <a:endParaRPr lang="ja-JP" altLang="en-US" sz="1400" b="0" i="0" u="none" strike="noStrike" dirty="0">
                        <a:solidFill>
                          <a:schemeClr val="bg2">
                            <a:lumMod val="40000"/>
                            <a:lumOff val="60000"/>
                          </a:schemeClr>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1400" b="0" i="0" u="none" strike="noStrike" dirty="0">
                          <a:solidFill>
                            <a:schemeClr val="bg2">
                              <a:lumMod val="40000"/>
                              <a:lumOff val="60000"/>
                            </a:schemeClr>
                          </a:solidFill>
                          <a:latin typeface="+mn-ea"/>
                          <a:ea typeface="+mn-ea"/>
                          <a:cs typeface="Arial Unicode MS" panose="020B0604020202020204" pitchFamily="50" charset="-128"/>
                        </a:rPr>
                        <a:t> Disposal of </a:t>
                      </a:r>
                      <a:r>
                        <a:rPr lang="en-US" altLang="ja-JP" sz="1400" b="0" i="0" u="none" strike="noStrike" dirty="0" err="1">
                          <a:solidFill>
                            <a:schemeClr val="bg2">
                              <a:lumMod val="40000"/>
                              <a:lumOff val="60000"/>
                            </a:schemeClr>
                          </a:solidFill>
                          <a:latin typeface="+mn-ea"/>
                          <a:ea typeface="+mn-ea"/>
                          <a:cs typeface="Arial Unicode MS" panose="020B0604020202020204" pitchFamily="50" charset="-128"/>
                        </a:rPr>
                        <a:t>Rb</a:t>
                      </a:r>
                      <a:r>
                        <a:rPr lang="en-US" altLang="ja-JP" sz="1400" b="0" i="0" u="none" strike="noStrike" dirty="0">
                          <a:solidFill>
                            <a:schemeClr val="bg2">
                              <a:lumMod val="40000"/>
                              <a:lumOff val="60000"/>
                            </a:schemeClr>
                          </a:solidFill>
                          <a:latin typeface="+mn-ea"/>
                          <a:ea typeface="+mn-ea"/>
                          <a:cs typeface="Arial Unicode MS" panose="020B0604020202020204" pitchFamily="50" charset="-128"/>
                        </a:rPr>
                        <a:t> (Rubidium) -85,87</a:t>
                      </a:r>
                    </a:p>
                    <a:p>
                      <a:pPr algn="l" fontAlgn="ctr"/>
                      <a:r>
                        <a:rPr lang="en-US" altLang="ja-JP" sz="1400" b="0" i="0" u="none" strike="noStrike" dirty="0">
                          <a:solidFill>
                            <a:schemeClr val="bg2">
                              <a:lumMod val="40000"/>
                              <a:lumOff val="60000"/>
                            </a:schemeClr>
                          </a:solidFill>
                          <a:latin typeface="+mn-ea"/>
                          <a:ea typeface="+mn-ea"/>
                          <a:cs typeface="Arial Unicode MS" panose="020B0604020202020204" pitchFamily="50" charset="-128"/>
                        </a:rPr>
                        <a:t> and Sr-86,88 transmuted from Sr-90 </a:t>
                      </a:r>
                      <a:endParaRPr lang="ja-JP" altLang="en-US" sz="1400" b="0" i="0" u="none" strike="noStrike" dirty="0">
                        <a:solidFill>
                          <a:schemeClr val="bg2">
                            <a:lumMod val="40000"/>
                            <a:lumOff val="60000"/>
                          </a:schemeClr>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683583">
                <a:tc>
                  <a:txBody>
                    <a:bodyPr/>
                    <a:lstStyle/>
                    <a:p>
                      <a:pPr algn="l" fontAlgn="ctr"/>
                      <a:r>
                        <a:rPr lang="en-US" sz="1400" b="1" i="0" u="none" strike="noStrike" dirty="0" err="1">
                          <a:solidFill>
                            <a:srgbClr val="000000"/>
                          </a:solidFill>
                          <a:latin typeface="+mn-ea"/>
                          <a:ea typeface="+mn-ea"/>
                          <a:cs typeface="Arial Unicode MS" panose="020B0604020202020204" pitchFamily="50" charset="-128"/>
                        </a:rPr>
                        <a:t>Pd</a:t>
                      </a:r>
                      <a:r>
                        <a:rPr lang="en-US" sz="1400" b="1" i="0" u="none" strike="noStrike" dirty="0">
                          <a:solidFill>
                            <a:srgbClr val="000000"/>
                          </a:solidFill>
                          <a:latin typeface="+mn-ea"/>
                          <a:ea typeface="+mn-ea"/>
                          <a:cs typeface="Arial Unicode MS" panose="020B0604020202020204" pitchFamily="50" charset="-128"/>
                        </a:rPr>
                        <a:t>(Palladium</a:t>
                      </a:r>
                      <a:r>
                        <a:rPr lang="en-US" altLang="ja-JP" sz="1400" b="1" i="0" u="none" strike="noStrike" dirty="0">
                          <a:solidFill>
                            <a:srgbClr val="000000"/>
                          </a:solidFill>
                          <a:latin typeface="+mn-ea"/>
                          <a:ea typeface="+mn-ea"/>
                          <a:cs typeface="Arial Unicode MS" panose="020B0604020202020204" pitchFamily="50" charset="-128"/>
                        </a:rPr>
                        <a:t>)-107</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latin typeface="+mn-ea"/>
                          <a:ea typeface="+mn-ea"/>
                          <a:cs typeface="Arial Unicode MS" panose="020B0604020202020204" pitchFamily="50" charset="-128"/>
                        </a:rPr>
                        <a:t>6.5million year</a:t>
                      </a: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solidFill>
                            <a:srgbClr val="000000"/>
                          </a:solidFill>
                          <a:latin typeface="+mn-ea"/>
                          <a:ea typeface="+mn-ea"/>
                          <a:cs typeface="Arial Unicode MS" panose="020B0604020202020204" pitchFamily="50" charset="-128"/>
                        </a:rPr>
                        <a:t>　</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1400" b="0" i="0" u="none" strike="noStrike" dirty="0">
                          <a:solidFill>
                            <a:srgbClr val="000000"/>
                          </a:solidFill>
                          <a:latin typeface="+mn-ea"/>
                          <a:ea typeface="+mn-ea"/>
                          <a:cs typeface="Arial Unicode MS" panose="020B0604020202020204" pitchFamily="50" charset="-128"/>
                        </a:rPr>
                        <a:t> </a:t>
                      </a:r>
                      <a:r>
                        <a:rPr lang="en-US" altLang="ja-JP" sz="1400" b="1" i="0" u="none" strike="noStrike" dirty="0">
                          <a:solidFill>
                            <a:srgbClr val="000000"/>
                          </a:solidFill>
                          <a:latin typeface="+mn-ea"/>
                          <a:ea typeface="+mn-ea"/>
                          <a:cs typeface="Arial Unicode MS" panose="020B0604020202020204" pitchFamily="50" charset="-128"/>
                        </a:rPr>
                        <a:t>Reuse of stable </a:t>
                      </a:r>
                      <a:r>
                        <a:rPr lang="en-US" altLang="ja-JP" sz="1400" b="1" i="0" u="none" strike="noStrike" dirty="0" err="1">
                          <a:solidFill>
                            <a:srgbClr val="000000"/>
                          </a:solidFill>
                          <a:latin typeface="+mn-ea"/>
                          <a:ea typeface="+mn-ea"/>
                          <a:cs typeface="Arial Unicode MS" panose="020B0604020202020204" pitchFamily="50" charset="-128"/>
                        </a:rPr>
                        <a:t>Pd</a:t>
                      </a:r>
                      <a:r>
                        <a:rPr lang="en-US" altLang="ja-JP" sz="1400" b="1" i="0" u="none" strike="noStrike" dirty="0">
                          <a:solidFill>
                            <a:srgbClr val="000000"/>
                          </a:solidFill>
                          <a:latin typeface="+mn-ea"/>
                          <a:ea typeface="+mn-ea"/>
                          <a:cs typeface="Arial Unicode MS" panose="020B0604020202020204" pitchFamily="50" charset="-128"/>
                        </a:rPr>
                        <a:t> transmuted from</a:t>
                      </a:r>
                    </a:p>
                    <a:p>
                      <a:pPr algn="l" fontAlgn="ctr"/>
                      <a:r>
                        <a:rPr lang="en-US" altLang="ja-JP" sz="1400" b="1" i="0" u="none" strike="noStrike" dirty="0">
                          <a:solidFill>
                            <a:srgbClr val="000000"/>
                          </a:solidFill>
                          <a:latin typeface="+mn-ea"/>
                          <a:ea typeface="+mn-ea"/>
                          <a:cs typeface="Arial Unicode MS" panose="020B0604020202020204" pitchFamily="50" charset="-128"/>
                        </a:rPr>
                        <a:t> </a:t>
                      </a:r>
                      <a:r>
                        <a:rPr lang="en-US" altLang="ja-JP" sz="1400" b="1" i="0" u="none" strike="noStrike" dirty="0" err="1">
                          <a:solidFill>
                            <a:srgbClr val="000000"/>
                          </a:solidFill>
                          <a:latin typeface="+mn-ea"/>
                          <a:ea typeface="+mn-ea"/>
                          <a:cs typeface="Arial Unicode MS" panose="020B0604020202020204" pitchFamily="50" charset="-128"/>
                        </a:rPr>
                        <a:t>Pd</a:t>
                      </a:r>
                      <a:r>
                        <a:rPr lang="en-US" altLang="ja-JP" sz="1400" b="1" i="0" u="none" strike="noStrike" dirty="0">
                          <a:solidFill>
                            <a:srgbClr val="000000"/>
                          </a:solidFill>
                          <a:latin typeface="+mn-ea"/>
                          <a:ea typeface="+mn-ea"/>
                          <a:cs typeface="Arial Unicode MS" panose="020B0604020202020204" pitchFamily="50" charset="-128"/>
                        </a:rPr>
                        <a:t> -107 for catalysts for vehicles  </a:t>
                      </a:r>
                    </a:p>
                    <a:p>
                      <a:pPr algn="l" fontAlgn="ctr"/>
                      <a:r>
                        <a:rPr lang="en-US" altLang="ja-JP" sz="1400" b="1" i="0" u="none" strike="noStrike" dirty="0">
                          <a:solidFill>
                            <a:srgbClr val="000000"/>
                          </a:solidFill>
                          <a:latin typeface="+mn-ea"/>
                          <a:ea typeface="+mn-ea"/>
                          <a:cs typeface="Arial Unicode MS" panose="020B0604020202020204" pitchFamily="50" charset="-128"/>
                        </a:rPr>
                        <a:t>  </a:t>
                      </a:r>
                      <a:endParaRPr lang="ja-JP" altLang="en-US" sz="1400" b="1"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683583">
                <a:tc>
                  <a:txBody>
                    <a:bodyPr/>
                    <a:lstStyle/>
                    <a:p>
                      <a:pPr algn="l" fontAlgn="ctr"/>
                      <a:r>
                        <a:rPr lang="en-US" sz="1400" b="0" i="0" u="none" strike="noStrike" dirty="0">
                          <a:solidFill>
                            <a:schemeClr val="bg2"/>
                          </a:solidFill>
                          <a:latin typeface="+mn-ea"/>
                          <a:ea typeface="+mn-ea"/>
                          <a:cs typeface="Arial Unicode MS" panose="020B0604020202020204" pitchFamily="50" charset="-128"/>
                        </a:rPr>
                        <a:t>Sn(Tin</a:t>
                      </a:r>
                      <a:r>
                        <a:rPr lang="en-US" altLang="ja-JP" sz="1400" b="0" i="0" u="none" strike="noStrike" dirty="0">
                          <a:solidFill>
                            <a:schemeClr val="bg2"/>
                          </a:solidFill>
                          <a:latin typeface="+mn-ea"/>
                          <a:ea typeface="+mn-ea"/>
                          <a:cs typeface="Arial Unicode MS" panose="020B0604020202020204" pitchFamily="50" charset="-128"/>
                        </a:rPr>
                        <a:t>)-126</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chemeClr val="bg2"/>
                          </a:solidFill>
                          <a:latin typeface="+mn-ea"/>
                          <a:ea typeface="+mn-ea"/>
                          <a:cs typeface="Arial Unicode MS" panose="020B0604020202020204" pitchFamily="50" charset="-128"/>
                        </a:rPr>
                        <a:t>0.23million year</a:t>
                      </a:r>
                      <a:endParaRPr lang="ja-JP" altLang="en-US" sz="1400" b="0" i="0" u="none" strike="noStrike" dirty="0">
                        <a:solidFill>
                          <a:schemeClr val="bg2"/>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1400" b="0" i="0" u="none" strike="noStrike" dirty="0">
                          <a:solidFill>
                            <a:schemeClr val="bg2"/>
                          </a:solidFill>
                          <a:latin typeface="+mn-ea"/>
                          <a:ea typeface="+mn-ea"/>
                          <a:cs typeface="Arial Unicode MS" panose="020B0604020202020204" pitchFamily="50" charset="-128"/>
                        </a:rPr>
                        <a:t> Transmutation for stable nuclides </a:t>
                      </a:r>
                    </a:p>
                    <a:p>
                      <a:pPr algn="l" fontAlgn="ctr"/>
                      <a:r>
                        <a:rPr lang="en-US" altLang="ja-JP" sz="1400" b="0" i="0" u="none" strike="noStrike" dirty="0">
                          <a:solidFill>
                            <a:schemeClr val="bg2"/>
                          </a:solidFill>
                          <a:latin typeface="+mn-ea"/>
                          <a:ea typeface="+mn-ea"/>
                          <a:cs typeface="Arial Unicode MS" panose="020B0604020202020204" pitchFamily="50" charset="-128"/>
                        </a:rPr>
                        <a:t> of Sn(Tin) or  Sb(Antimony)</a:t>
                      </a:r>
                      <a:endParaRPr lang="ja-JP" altLang="en-US" sz="1400" b="0" i="0" u="none" strike="noStrike" dirty="0">
                        <a:solidFill>
                          <a:schemeClr val="bg2"/>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solidFill>
                            <a:srgbClr val="000000"/>
                          </a:solidFill>
                          <a:latin typeface="+mn-ea"/>
                          <a:ea typeface="+mn-ea"/>
                          <a:cs typeface="Arial Unicode MS" panose="020B0604020202020204" pitchFamily="50" charset="-128"/>
                        </a:rPr>
                        <a:t>　</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683583">
                <a:tc>
                  <a:txBody>
                    <a:bodyPr/>
                    <a:lstStyle/>
                    <a:p>
                      <a:pPr algn="l" fontAlgn="ctr"/>
                      <a:r>
                        <a:rPr lang="en-US" sz="1400" b="1" i="0" u="none" strike="noStrike" dirty="0" err="1">
                          <a:solidFill>
                            <a:srgbClr val="000000"/>
                          </a:solidFill>
                          <a:latin typeface="+mn-ea"/>
                          <a:ea typeface="+mn-ea"/>
                          <a:cs typeface="Arial Unicode MS" panose="020B0604020202020204" pitchFamily="50" charset="-128"/>
                        </a:rPr>
                        <a:t>Zr</a:t>
                      </a:r>
                      <a:r>
                        <a:rPr lang="en-US" sz="1400" b="1" i="0" u="none" strike="noStrike" dirty="0">
                          <a:solidFill>
                            <a:srgbClr val="000000"/>
                          </a:solidFill>
                          <a:latin typeface="+mn-ea"/>
                          <a:ea typeface="+mn-ea"/>
                          <a:cs typeface="Arial Unicode MS" panose="020B0604020202020204" pitchFamily="50" charset="-128"/>
                        </a:rPr>
                        <a:t>(Zirconium</a:t>
                      </a:r>
                      <a:r>
                        <a:rPr lang="ja-JP" altLang="en-US" sz="1400" b="1" i="0" u="none" strike="noStrike" dirty="0">
                          <a:solidFill>
                            <a:srgbClr val="000000"/>
                          </a:solidFill>
                          <a:latin typeface="+mn-ea"/>
                          <a:ea typeface="+mn-ea"/>
                          <a:cs typeface="Arial Unicode MS" panose="020B0604020202020204" pitchFamily="50" charset="-128"/>
                        </a:rPr>
                        <a:t>）</a:t>
                      </a:r>
                      <a:r>
                        <a:rPr lang="en-US" altLang="ja-JP" sz="1400" b="1" i="0" u="none" strike="noStrike" dirty="0">
                          <a:solidFill>
                            <a:srgbClr val="000000"/>
                          </a:solidFill>
                          <a:latin typeface="+mn-ea"/>
                          <a:ea typeface="+mn-ea"/>
                          <a:cs typeface="Arial Unicode MS" panose="020B0604020202020204" pitchFamily="50" charset="-128"/>
                        </a:rPr>
                        <a:t>-93</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latin typeface="+mn-ea"/>
                          <a:ea typeface="+mn-ea"/>
                          <a:cs typeface="Arial Unicode MS" panose="020B0604020202020204" pitchFamily="50" charset="-128"/>
                        </a:rPr>
                        <a:t>1.53 million year</a:t>
                      </a: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rgbClr val="000000"/>
                          </a:solidFill>
                          <a:latin typeface="+mn-ea"/>
                          <a:ea typeface="+mn-ea"/>
                          <a:cs typeface="Arial Unicode MS" panose="020B0604020202020204" pitchFamily="50" charset="-128"/>
                        </a:rPr>
                        <a:t> </a:t>
                      </a:r>
                      <a:r>
                        <a:rPr lang="en-US" altLang="ja-JP" sz="1400" b="1" i="0" u="none" strike="noStrike" dirty="0">
                          <a:solidFill>
                            <a:srgbClr val="000000"/>
                          </a:solidFill>
                          <a:latin typeface="+mn-ea"/>
                          <a:ea typeface="+mn-ea"/>
                          <a:cs typeface="Arial Unicode MS" panose="020B0604020202020204" pitchFamily="50" charset="-128"/>
                        </a:rPr>
                        <a:t>Reuse of stable </a:t>
                      </a:r>
                      <a:r>
                        <a:rPr lang="en-US" altLang="ja-JP" sz="1400" b="1" i="0" u="none" strike="noStrike" dirty="0" err="1">
                          <a:solidFill>
                            <a:srgbClr val="000000"/>
                          </a:solidFill>
                          <a:latin typeface="+mn-ea"/>
                          <a:ea typeface="+mn-ea"/>
                          <a:cs typeface="Arial Unicode MS" panose="020B0604020202020204" pitchFamily="50" charset="-128"/>
                        </a:rPr>
                        <a:t>Zr</a:t>
                      </a:r>
                      <a:r>
                        <a:rPr lang="en-US" altLang="ja-JP" sz="1400" b="1" i="0" u="none" strike="noStrike" dirty="0">
                          <a:solidFill>
                            <a:srgbClr val="000000"/>
                          </a:solidFill>
                          <a:latin typeface="+mn-ea"/>
                          <a:ea typeface="+mn-ea"/>
                          <a:cs typeface="Arial Unicode MS" panose="020B0604020202020204" pitchFamily="50" charset="-128"/>
                        </a:rPr>
                        <a:t> transmuted from  </a:t>
                      </a: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rgbClr val="000000"/>
                          </a:solidFill>
                          <a:latin typeface="+mn-ea"/>
                          <a:ea typeface="+mn-ea"/>
                          <a:cs typeface="Arial Unicode MS" panose="020B0604020202020204" pitchFamily="50" charset="-128"/>
                        </a:rPr>
                        <a:t> Zr-93 for </a:t>
                      </a:r>
                      <a:r>
                        <a:rPr lang="en-US" altLang="ja-JP" sz="1400" b="1" i="0" u="none" strike="noStrike" dirty="0" err="1">
                          <a:solidFill>
                            <a:srgbClr val="000000"/>
                          </a:solidFill>
                          <a:latin typeface="+mn-ea"/>
                          <a:ea typeface="+mn-ea"/>
                          <a:cs typeface="Arial Unicode MS" panose="020B0604020202020204" pitchFamily="50" charset="-128"/>
                        </a:rPr>
                        <a:t>Zircalloy</a:t>
                      </a:r>
                      <a:r>
                        <a:rPr lang="en-US" altLang="ja-JP" sz="1400" b="1" i="0" u="none" strike="noStrike" dirty="0">
                          <a:solidFill>
                            <a:srgbClr val="000000"/>
                          </a:solidFill>
                          <a:latin typeface="+mn-ea"/>
                          <a:ea typeface="+mn-ea"/>
                          <a:cs typeface="Arial Unicode MS" panose="020B0604020202020204" pitchFamily="50" charset="-128"/>
                        </a:rPr>
                        <a:t> cladding and </a:t>
                      </a: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rgbClr val="000000"/>
                          </a:solidFill>
                          <a:latin typeface="+mn-ea"/>
                          <a:ea typeface="+mn-ea"/>
                          <a:cs typeface="Arial Unicode MS" panose="020B0604020202020204" pitchFamily="50" charset="-128"/>
                        </a:rPr>
                        <a:t> Channel boxes</a:t>
                      </a:r>
                      <a:endParaRPr lang="ja-JP" altLang="en-US" sz="1400" b="1"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145164">
                <a:tc>
                  <a:txBody>
                    <a:bodyPr/>
                    <a:lstStyle/>
                    <a:p>
                      <a:pPr algn="l" fontAlgn="ctr"/>
                      <a:r>
                        <a:rPr lang="en-US" sz="1400" b="1" i="0" u="none" strike="noStrike" dirty="0">
                          <a:solidFill>
                            <a:srgbClr val="000000"/>
                          </a:solidFill>
                          <a:latin typeface="+mn-ea"/>
                          <a:ea typeface="+mn-ea"/>
                          <a:cs typeface="Arial Unicode MS" panose="020B0604020202020204" pitchFamily="50" charset="-128"/>
                        </a:rPr>
                        <a:t>Se(Selenium</a:t>
                      </a:r>
                      <a:r>
                        <a:rPr lang="en-US" altLang="ja-JP" sz="1400" b="1" i="0" u="none" strike="noStrike" dirty="0">
                          <a:solidFill>
                            <a:srgbClr val="000000"/>
                          </a:solidFill>
                          <a:latin typeface="+mn-ea"/>
                          <a:ea typeface="+mn-ea"/>
                          <a:cs typeface="Arial Unicode MS" panose="020B0604020202020204" pitchFamily="50" charset="-128"/>
                        </a:rPr>
                        <a:t>)-79</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rgbClr val="000000"/>
                          </a:solidFill>
                          <a:latin typeface="+mn-ea"/>
                          <a:ea typeface="+mn-ea"/>
                          <a:cs typeface="Arial Unicode MS" panose="020B0604020202020204" pitchFamily="50" charset="-128"/>
                        </a:rPr>
                        <a:t>0.30million </a:t>
                      </a:r>
                      <a:r>
                        <a:rPr lang="en-US" altLang="ja-JP" sz="1400" b="0" i="0" u="none" strike="noStrike" dirty="0" err="1">
                          <a:solidFill>
                            <a:srgbClr val="000000"/>
                          </a:solidFill>
                          <a:latin typeface="+mn-ea"/>
                          <a:ea typeface="+mn-ea"/>
                          <a:cs typeface="Arial Unicode MS" panose="020B0604020202020204" pitchFamily="50" charset="-128"/>
                        </a:rPr>
                        <a:t>yesr</a:t>
                      </a: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US" altLang="ja-JP" sz="1400" b="0" i="0" u="none" strike="noStrike" dirty="0">
                          <a:solidFill>
                            <a:srgbClr val="000000"/>
                          </a:solidFill>
                          <a:latin typeface="+mn-ea"/>
                          <a:ea typeface="+mn-ea"/>
                          <a:cs typeface="Arial Unicode MS" panose="020B0604020202020204" pitchFamily="50" charset="-128"/>
                        </a:rPr>
                        <a:t> </a:t>
                      </a:r>
                      <a:r>
                        <a:rPr lang="en-US" altLang="ja-JP" sz="1400" b="1" i="0" u="none" strike="noStrike" dirty="0">
                          <a:solidFill>
                            <a:srgbClr val="000000"/>
                          </a:solidFill>
                          <a:latin typeface="+mn-ea"/>
                          <a:ea typeface="+mn-ea"/>
                          <a:cs typeface="Arial Unicode MS" panose="020B0604020202020204" pitchFamily="50" charset="-128"/>
                        </a:rPr>
                        <a:t>Stable Se transmuted from Se-79</a:t>
                      </a:r>
                      <a:endParaRPr lang="ja-JP" altLang="en-US" sz="1400" b="1"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1400" b="0" i="0" u="none" strike="noStrike" dirty="0">
                          <a:solidFill>
                            <a:srgbClr val="000000"/>
                          </a:solidFill>
                          <a:latin typeface="+mn-ea"/>
                          <a:ea typeface="+mn-ea"/>
                          <a:cs typeface="Arial Unicode MS" panose="020B0604020202020204" pitchFamily="50" charset="-128"/>
                        </a:rPr>
                        <a:t>　</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556770">
                <a:tc>
                  <a:txBody>
                    <a:bodyPr/>
                    <a:lstStyle/>
                    <a:p>
                      <a:pPr algn="l" fontAlgn="ctr"/>
                      <a:r>
                        <a:rPr lang="en-US" altLang="ja-JP" sz="1400" b="0" i="0" u="none" strike="noStrike" dirty="0">
                          <a:solidFill>
                            <a:schemeClr val="bg2"/>
                          </a:solidFill>
                          <a:latin typeface="+mn-ea"/>
                          <a:ea typeface="+mn-ea"/>
                          <a:cs typeface="Arial Unicode MS" panose="020B0604020202020204" pitchFamily="50" charset="-128"/>
                        </a:rPr>
                        <a:t>Tc</a:t>
                      </a:r>
                      <a:r>
                        <a:rPr lang="ja-JP" altLang="en-US" sz="1400" b="0" i="0" u="none" strike="noStrike" dirty="0">
                          <a:solidFill>
                            <a:schemeClr val="bg2"/>
                          </a:solidFill>
                          <a:latin typeface="+mn-ea"/>
                          <a:ea typeface="+mn-ea"/>
                          <a:cs typeface="Arial Unicode MS" panose="020B0604020202020204" pitchFamily="50" charset="-128"/>
                        </a:rPr>
                        <a:t>（</a:t>
                      </a:r>
                      <a:r>
                        <a:rPr lang="en-US" altLang="ja-JP" sz="1400" b="0" i="0" u="none" strike="noStrike" dirty="0">
                          <a:solidFill>
                            <a:schemeClr val="bg2"/>
                          </a:solidFill>
                          <a:latin typeface="+mn-ea"/>
                          <a:ea typeface="+mn-ea"/>
                          <a:cs typeface="Arial Unicode MS" panose="020B0604020202020204" pitchFamily="50" charset="-128"/>
                        </a:rPr>
                        <a:t>Technetium</a:t>
                      </a:r>
                      <a:r>
                        <a:rPr lang="ja-JP" altLang="en-US" sz="1400" b="0" i="0" u="none" strike="noStrike" dirty="0">
                          <a:solidFill>
                            <a:schemeClr val="bg2"/>
                          </a:solidFill>
                          <a:latin typeface="+mn-ea"/>
                          <a:ea typeface="+mn-ea"/>
                          <a:cs typeface="Arial Unicode MS" panose="020B0604020202020204" pitchFamily="50" charset="-128"/>
                        </a:rPr>
                        <a:t>）</a:t>
                      </a:r>
                      <a:r>
                        <a:rPr lang="en-US" altLang="ja-JP" sz="1400" b="0" i="0" u="none" strike="noStrike" dirty="0">
                          <a:solidFill>
                            <a:schemeClr val="bg2"/>
                          </a:solidFill>
                          <a:latin typeface="+mn-ea"/>
                          <a:ea typeface="+mn-ea"/>
                          <a:cs typeface="Arial Unicode MS" panose="020B0604020202020204" pitchFamily="50" charset="-128"/>
                        </a:rPr>
                        <a:t>-99</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chemeClr val="bg2"/>
                          </a:solidFill>
                          <a:latin typeface="+mn-ea"/>
                          <a:ea typeface="+mn-ea"/>
                          <a:cs typeface="Arial Unicode MS" panose="020B0604020202020204" pitchFamily="50" charset="-128"/>
                        </a:rPr>
                        <a:t>0.21million year</a:t>
                      </a:r>
                      <a:endParaRPr lang="ja-JP" altLang="en-US" sz="1400" b="0" i="0" u="none" strike="noStrike" dirty="0">
                        <a:solidFill>
                          <a:schemeClr val="bg2"/>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US" altLang="ja-JP" sz="1400" b="0" i="0" u="none" strike="noStrike" dirty="0">
                          <a:solidFill>
                            <a:schemeClr val="bg2"/>
                          </a:solidFill>
                          <a:latin typeface="+mn-ea"/>
                          <a:ea typeface="+mn-ea"/>
                          <a:cs typeface="Arial Unicode MS" panose="020B0604020202020204" pitchFamily="50" charset="-128"/>
                        </a:rPr>
                        <a:t> Ru</a:t>
                      </a:r>
                      <a:r>
                        <a:rPr lang="ja-JP" altLang="en-US" sz="1400" b="0" i="0" u="none" strike="noStrike" dirty="0">
                          <a:solidFill>
                            <a:schemeClr val="bg2"/>
                          </a:solidFill>
                          <a:latin typeface="+mn-ea"/>
                          <a:ea typeface="+mn-ea"/>
                          <a:cs typeface="Arial Unicode MS" panose="020B0604020202020204" pitchFamily="50" charset="-128"/>
                        </a:rPr>
                        <a:t>（</a:t>
                      </a:r>
                      <a:r>
                        <a:rPr lang="en-US" altLang="ja-JP" sz="1400" b="0" i="0" u="none" strike="noStrike" dirty="0">
                          <a:solidFill>
                            <a:schemeClr val="bg2"/>
                          </a:solidFill>
                          <a:latin typeface="+mn-ea"/>
                          <a:ea typeface="+mn-ea"/>
                          <a:cs typeface="Arial Unicode MS" panose="020B0604020202020204" pitchFamily="50" charset="-128"/>
                        </a:rPr>
                        <a:t>Ruthenium</a:t>
                      </a:r>
                      <a:r>
                        <a:rPr lang="ja-JP" altLang="en-US" sz="1400" b="0" i="0" u="none" strike="noStrike" dirty="0">
                          <a:solidFill>
                            <a:schemeClr val="bg2"/>
                          </a:solidFill>
                          <a:latin typeface="+mn-ea"/>
                          <a:ea typeface="+mn-ea"/>
                          <a:cs typeface="Arial Unicode MS" panose="020B0604020202020204" pitchFamily="50" charset="-128"/>
                        </a:rPr>
                        <a:t>）</a:t>
                      </a:r>
                      <a:r>
                        <a:rPr lang="en-US" altLang="ja-JP" sz="1400" b="0" i="0" u="none" strike="noStrike" dirty="0">
                          <a:solidFill>
                            <a:schemeClr val="bg2"/>
                          </a:solidFill>
                          <a:latin typeface="+mn-ea"/>
                          <a:ea typeface="+mn-ea"/>
                          <a:cs typeface="Arial Unicode MS" panose="020B0604020202020204" pitchFamily="50" charset="-128"/>
                        </a:rPr>
                        <a:t>-110 transmuted </a:t>
                      </a:r>
                    </a:p>
                    <a:p>
                      <a:pPr algn="l" fontAlgn="ctr"/>
                      <a:r>
                        <a:rPr lang="en-US" altLang="ja-JP" sz="1400" b="0" i="0" u="none" strike="noStrike" dirty="0">
                          <a:solidFill>
                            <a:schemeClr val="bg2"/>
                          </a:solidFill>
                          <a:latin typeface="+mn-ea"/>
                          <a:ea typeface="+mn-ea"/>
                          <a:cs typeface="Arial Unicode MS" panose="020B0604020202020204" pitchFamily="50" charset="-128"/>
                        </a:rPr>
                        <a:t> from Tc-99</a:t>
                      </a:r>
                      <a:endParaRPr lang="ja-JP" altLang="en-US" sz="1400" b="0" i="0" u="none" strike="noStrike" dirty="0">
                        <a:solidFill>
                          <a:schemeClr val="bg2"/>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547114">
                <a:tc>
                  <a:txBody>
                    <a:bodyPr/>
                    <a:lstStyle/>
                    <a:p>
                      <a:pPr algn="l" fontAlgn="ctr"/>
                      <a:r>
                        <a:rPr lang="en-US" altLang="ja-JP" sz="1400" b="0" i="0" u="none" strike="noStrike" dirty="0">
                          <a:solidFill>
                            <a:schemeClr val="bg2"/>
                          </a:solidFill>
                          <a:latin typeface="+mn-ea"/>
                          <a:ea typeface="+mn-ea"/>
                          <a:cs typeface="Arial Unicode MS" panose="020B0604020202020204" pitchFamily="50" charset="-128"/>
                        </a:rPr>
                        <a:t> I</a:t>
                      </a:r>
                      <a:r>
                        <a:rPr lang="ja-JP" altLang="en-US" sz="1400" b="0" i="0" u="none" strike="noStrike" dirty="0">
                          <a:solidFill>
                            <a:schemeClr val="bg2"/>
                          </a:solidFill>
                          <a:latin typeface="+mn-ea"/>
                          <a:ea typeface="+mn-ea"/>
                          <a:cs typeface="Arial Unicode MS" panose="020B0604020202020204" pitchFamily="50" charset="-128"/>
                        </a:rPr>
                        <a:t>（</a:t>
                      </a:r>
                      <a:r>
                        <a:rPr lang="en-US" altLang="ja-JP" sz="1400" b="0" i="0" u="none" strike="noStrike" dirty="0">
                          <a:solidFill>
                            <a:schemeClr val="bg2"/>
                          </a:solidFill>
                          <a:latin typeface="+mn-ea"/>
                          <a:ea typeface="+mn-ea"/>
                          <a:cs typeface="Arial Unicode MS" panose="020B0604020202020204" pitchFamily="50" charset="-128"/>
                        </a:rPr>
                        <a:t>Iodine</a:t>
                      </a:r>
                      <a:r>
                        <a:rPr lang="ja-JP" altLang="en-US" sz="1400" b="0" i="0" u="none" strike="noStrike" dirty="0">
                          <a:solidFill>
                            <a:schemeClr val="bg2"/>
                          </a:solidFill>
                          <a:latin typeface="+mn-ea"/>
                          <a:ea typeface="+mn-ea"/>
                          <a:cs typeface="Arial Unicode MS" panose="020B0604020202020204" pitchFamily="50" charset="-128"/>
                        </a:rPr>
                        <a:t>）</a:t>
                      </a:r>
                      <a:r>
                        <a:rPr lang="en-US" altLang="ja-JP" sz="1400" b="0" i="0" u="none" strike="noStrike" dirty="0">
                          <a:solidFill>
                            <a:schemeClr val="bg2"/>
                          </a:solidFill>
                          <a:latin typeface="+mn-ea"/>
                          <a:ea typeface="+mn-ea"/>
                          <a:cs typeface="Arial Unicode MS" panose="020B0604020202020204" pitchFamily="50" charset="-128"/>
                        </a:rPr>
                        <a:t>-129</a:t>
                      </a: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400" b="0" i="0" u="none" strike="noStrike" dirty="0">
                          <a:solidFill>
                            <a:schemeClr val="bg2"/>
                          </a:solidFill>
                          <a:latin typeface="+mn-ea"/>
                          <a:ea typeface="+mn-ea"/>
                          <a:cs typeface="Arial Unicode MS" panose="020B0604020202020204" pitchFamily="50" charset="-128"/>
                        </a:rPr>
                        <a:t>15.70 million year</a:t>
                      </a:r>
                      <a:endParaRPr lang="ja-JP" altLang="en-US" sz="1400" b="0" i="0" u="none" strike="noStrike" dirty="0">
                        <a:solidFill>
                          <a:schemeClr val="bg2"/>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chemeClr val="bg2"/>
                          </a:solidFill>
                          <a:latin typeface="+mn-ea"/>
                          <a:ea typeface="+mn-ea"/>
                          <a:cs typeface="Arial Unicode MS" panose="020B0604020202020204" pitchFamily="50" charset="-128"/>
                        </a:rPr>
                        <a:t> </a:t>
                      </a:r>
                      <a:r>
                        <a:rPr lang="en-US" altLang="ja-JP" sz="1400" b="0" i="0" u="none" strike="noStrike" dirty="0" err="1">
                          <a:solidFill>
                            <a:schemeClr val="bg2"/>
                          </a:solidFill>
                          <a:latin typeface="+mn-ea"/>
                          <a:ea typeface="+mn-ea"/>
                          <a:cs typeface="Arial Unicode MS" panose="020B0604020202020204" pitchFamily="50" charset="-128"/>
                        </a:rPr>
                        <a:t>Xe</a:t>
                      </a:r>
                      <a:r>
                        <a:rPr lang="ja-JP" altLang="en-US" sz="1400" b="0" i="0" u="none" strike="noStrike" dirty="0">
                          <a:solidFill>
                            <a:schemeClr val="bg2"/>
                          </a:solidFill>
                          <a:latin typeface="+mn-ea"/>
                          <a:ea typeface="+mn-ea"/>
                          <a:cs typeface="Arial Unicode MS" panose="020B0604020202020204" pitchFamily="50" charset="-128"/>
                        </a:rPr>
                        <a:t>（</a:t>
                      </a:r>
                      <a:r>
                        <a:rPr lang="en-US" altLang="ja-JP" sz="1400" b="0" i="0" u="none" strike="noStrike" dirty="0">
                          <a:solidFill>
                            <a:schemeClr val="bg2"/>
                          </a:solidFill>
                          <a:latin typeface="+mn-ea"/>
                          <a:ea typeface="+mn-ea"/>
                          <a:cs typeface="Arial Unicode MS" panose="020B0604020202020204" pitchFamily="50" charset="-128"/>
                        </a:rPr>
                        <a:t>Xenon</a:t>
                      </a:r>
                      <a:r>
                        <a:rPr lang="ja-JP" altLang="en-US" sz="1400" b="0" i="0" u="none" strike="noStrike" dirty="0">
                          <a:solidFill>
                            <a:schemeClr val="bg2"/>
                          </a:solidFill>
                          <a:latin typeface="+mn-ea"/>
                          <a:ea typeface="+mn-ea"/>
                          <a:cs typeface="Arial Unicode MS" panose="020B0604020202020204" pitchFamily="50" charset="-128"/>
                        </a:rPr>
                        <a:t>）</a:t>
                      </a:r>
                      <a:r>
                        <a:rPr lang="ja-JP" altLang="en-US" sz="1400" b="0" i="0" u="none" strike="noStrike" dirty="0" err="1">
                          <a:solidFill>
                            <a:schemeClr val="bg2"/>
                          </a:solidFill>
                          <a:latin typeface="+mn-ea"/>
                          <a:ea typeface="+mn-ea"/>
                          <a:cs typeface="Arial Unicode MS" panose="020B0604020202020204" pitchFamily="50" charset="-128"/>
                        </a:rPr>
                        <a:t>ｰ</a:t>
                      </a:r>
                      <a:r>
                        <a:rPr lang="en-US" altLang="ja-JP" sz="1400" b="0" i="0" u="none" strike="noStrike" dirty="0">
                          <a:solidFill>
                            <a:schemeClr val="bg2"/>
                          </a:solidFill>
                          <a:latin typeface="+mn-ea"/>
                          <a:ea typeface="+mn-ea"/>
                          <a:cs typeface="Arial Unicode MS" panose="020B0604020202020204" pitchFamily="50" charset="-128"/>
                        </a:rPr>
                        <a:t>130 transmuted from  I-</a:t>
                      </a: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a:solidFill>
                            <a:schemeClr val="bg2"/>
                          </a:solidFill>
                          <a:latin typeface="+mn-ea"/>
                          <a:ea typeface="+mn-ea"/>
                          <a:cs typeface="Arial Unicode MS" panose="020B0604020202020204" pitchFamily="50" charset="-128"/>
                        </a:rPr>
                        <a:t> -129</a:t>
                      </a:r>
                      <a:endParaRPr lang="ja-JP" altLang="en-US" sz="1400" b="0" i="0" u="none" strike="noStrike" dirty="0">
                        <a:solidFill>
                          <a:schemeClr val="bg2"/>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ja-JP" altLang="en-US" sz="1400" b="0" i="0" u="none" strike="noStrike" dirty="0">
                        <a:solidFill>
                          <a:srgbClr val="000000"/>
                        </a:solidFill>
                        <a:latin typeface="+mn-ea"/>
                        <a:ea typeface="+mn-ea"/>
                        <a:cs typeface="Arial Unicode MS" panose="020B0604020202020204" pitchFamily="50" charset="-128"/>
                      </a:endParaRPr>
                    </a:p>
                  </a:txBody>
                  <a:tcPr marL="8836" marR="8836" marT="9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bl>
          </a:graphicData>
        </a:graphic>
      </p:graphicFrame>
      <p:sp>
        <p:nvSpPr>
          <p:cNvPr id="8" name="テキスト ボックス 7"/>
          <p:cNvSpPr txBox="1"/>
          <p:nvPr/>
        </p:nvSpPr>
        <p:spPr>
          <a:xfrm>
            <a:off x="40281" y="6075783"/>
            <a:ext cx="9063438" cy="861774"/>
          </a:xfrm>
          <a:prstGeom prst="rect">
            <a:avLst/>
          </a:prstGeom>
          <a:solidFill>
            <a:srgbClr val="FFFF99"/>
          </a:solidFill>
          <a:ln>
            <a:solidFill>
              <a:schemeClr val="bg2">
                <a:lumMod val="75000"/>
              </a:schemeClr>
            </a:solidFill>
          </a:ln>
        </p:spPr>
        <p:txBody>
          <a:bodyPr wrap="square" rtlCol="0">
            <a:spAutoFit/>
          </a:bodyPr>
          <a:lstStyle/>
          <a:p>
            <a:r>
              <a:rPr kumimoji="1" lang="ja-JP" altLang="en-US" sz="1600" dirty="0"/>
              <a:t>・ </a:t>
            </a:r>
            <a:r>
              <a:rPr kumimoji="1" lang="en-US" altLang="ja-JP" sz="1600" dirty="0"/>
              <a:t>Contribution to safety and security of disposal  with converting from High level radioactive wastes to</a:t>
            </a:r>
          </a:p>
          <a:p>
            <a:r>
              <a:rPr kumimoji="1" lang="en-US" altLang="ja-JP" sz="1600" dirty="0"/>
              <a:t> </a:t>
            </a:r>
            <a:r>
              <a:rPr kumimoji="1" lang="en-US" altLang="ja-JP" sz="1600" u="sng" dirty="0" err="1"/>
              <a:t>Tr</a:t>
            </a:r>
            <a:r>
              <a:rPr kumimoji="1" lang="en-US" altLang="ja-JP" sz="1600" dirty="0" err="1"/>
              <a:t>ans</a:t>
            </a:r>
            <a:r>
              <a:rPr kumimoji="1" lang="en-US" altLang="ja-JP" sz="1600" u="sng" dirty="0" err="1"/>
              <a:t>u</a:t>
            </a:r>
            <a:r>
              <a:rPr kumimoji="1" lang="en-US" altLang="ja-JP" sz="1600" dirty="0" err="1"/>
              <a:t>ranium</a:t>
            </a:r>
            <a:r>
              <a:rPr kumimoji="1" lang="en-US" altLang="ja-JP" sz="1600" dirty="0"/>
              <a:t> (TRU) wastes (ILW) or low level radioactive wastes.</a:t>
            </a:r>
          </a:p>
          <a:p>
            <a:r>
              <a:rPr lang="ja-JP" altLang="en-US" sz="1600" dirty="0"/>
              <a:t>・ </a:t>
            </a:r>
            <a:r>
              <a:rPr lang="en-US" altLang="ja-JP" sz="1600" dirty="0"/>
              <a:t>Most-advanced and only one technology will be established and activate our country’s economy.</a:t>
            </a:r>
            <a:endParaRPr kumimoji="1" lang="ja-JP" altLang="en-US" dirty="0"/>
          </a:p>
        </p:txBody>
      </p:sp>
      <p:sp>
        <p:nvSpPr>
          <p:cNvPr id="7"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11</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898" y="5502165"/>
            <a:ext cx="2022102" cy="535706"/>
          </a:xfrm>
          <a:prstGeom prst="rect">
            <a:avLst/>
          </a:prstGeom>
        </p:spPr>
      </p:pic>
    </p:spTree>
    <p:extLst>
      <p:ext uri="{BB962C8B-B14F-4D97-AF65-F5344CB8AC3E}">
        <p14:creationId xmlns:p14="http://schemas.microsoft.com/office/powerpoint/2010/main" val="1082464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3976" y="-121865"/>
            <a:ext cx="7772400" cy="936104"/>
          </a:xfrm>
        </p:spPr>
        <p:txBody>
          <a:bodyPr>
            <a:normAutofit/>
          </a:bodyPr>
          <a:lstStyle/>
          <a:p>
            <a:r>
              <a:rPr kumimoji="1" lang="en-US" altLang="ja-JP" sz="3200" b="1" dirty="0">
                <a:latin typeface="Calibri" charset="0"/>
                <a:ea typeface="Calibri" charset="0"/>
                <a:cs typeface="Calibri" charset="0"/>
              </a:rPr>
              <a:t>Effect on Partitioning &amp;Transmutation</a:t>
            </a:r>
            <a:endParaRPr kumimoji="1" lang="ja-JP" altLang="en-US" sz="3200" b="1" dirty="0">
              <a:latin typeface="Calibri" charset="0"/>
              <a:ea typeface="Calibri" charset="0"/>
              <a:cs typeface="Calibri" charset="0"/>
            </a:endParaRPr>
          </a:p>
        </p:txBody>
      </p:sp>
      <p:sp>
        <p:nvSpPr>
          <p:cNvPr id="4" name="テキスト ボックス 3"/>
          <p:cNvSpPr txBox="1"/>
          <p:nvPr/>
        </p:nvSpPr>
        <p:spPr>
          <a:xfrm>
            <a:off x="146657" y="669454"/>
            <a:ext cx="8969378" cy="2862322"/>
          </a:xfrm>
          <a:prstGeom prst="rect">
            <a:avLst/>
          </a:prstGeom>
          <a:noFill/>
        </p:spPr>
        <p:txBody>
          <a:bodyPr wrap="none" rtlCol="0">
            <a:spAutoFit/>
          </a:bodyPr>
          <a:lstStyle/>
          <a:p>
            <a:pPr marL="285750" indent="-285750">
              <a:buFont typeface="Wingdings" panose="05000000000000000000" pitchFamily="2" charset="2"/>
              <a:buChar char="Ø"/>
            </a:pPr>
            <a:r>
              <a:rPr kumimoji="1" lang="en-US" altLang="ja-JP" sz="2000" dirty="0">
                <a:solidFill>
                  <a:srgbClr val="FF0000"/>
                </a:solidFill>
              </a:rPr>
              <a:t>Long term risk reduction</a:t>
            </a:r>
            <a:endParaRPr lang="en-US" altLang="ja-JP" sz="2000" dirty="0">
              <a:solidFill>
                <a:srgbClr val="FF0000"/>
              </a:solidFill>
            </a:endParaRPr>
          </a:p>
          <a:p>
            <a:r>
              <a:rPr kumimoji="1" lang="en-US" altLang="ja-JP" sz="2000" dirty="0"/>
              <a:t>   Reduction of potential risk on HLW</a:t>
            </a:r>
            <a:endParaRPr lang="en-US" altLang="ja-JP" sz="2000" dirty="0"/>
          </a:p>
          <a:p>
            <a:pPr marL="285750" indent="-285750">
              <a:buFont typeface="Wingdings" panose="05000000000000000000" pitchFamily="2" charset="2"/>
              <a:buChar char="Ø"/>
            </a:pPr>
            <a:endParaRPr kumimoji="1" lang="en-US" altLang="ja-JP" sz="2000" dirty="0"/>
          </a:p>
          <a:p>
            <a:pPr marL="285750" indent="-285750">
              <a:buFont typeface="Wingdings" panose="05000000000000000000" pitchFamily="2" charset="2"/>
              <a:buChar char="Ø"/>
            </a:pPr>
            <a:r>
              <a:rPr kumimoji="1" lang="en-US" altLang="ja-JP" sz="2000" dirty="0">
                <a:solidFill>
                  <a:srgbClr val="FF0000"/>
                </a:solidFill>
              </a:rPr>
              <a:t>Decrease of volume of HLW in disposal</a:t>
            </a:r>
          </a:p>
          <a:p>
            <a:r>
              <a:rPr lang="en-US" altLang="ja-JP" sz="2000" dirty="0"/>
              <a:t>   Possible Integrated disposal by MAs transmutation and long storage for Cs &amp; </a:t>
            </a:r>
            <a:r>
              <a:rPr lang="en-US" altLang="ja-JP" sz="2000" dirty="0" err="1"/>
              <a:t>Sr</a:t>
            </a:r>
            <a:r>
              <a:rPr lang="en-US" altLang="ja-JP" sz="2000" dirty="0"/>
              <a:t> as</a:t>
            </a:r>
          </a:p>
          <a:p>
            <a:r>
              <a:rPr lang="en-US" altLang="ja-JP" sz="2000" dirty="0"/>
              <a:t>   heat nuclides in the future </a:t>
            </a:r>
            <a:r>
              <a:rPr kumimoji="1" lang="en-US" altLang="ja-JP" sz="2000" dirty="0">
                <a:solidFill>
                  <a:schemeClr val="bg2"/>
                </a:solidFill>
              </a:rPr>
              <a:t>: the present glass solid system and present technology </a:t>
            </a:r>
          </a:p>
          <a:p>
            <a:r>
              <a:rPr lang="en-US" altLang="ja-JP" sz="2000" dirty="0">
                <a:solidFill>
                  <a:schemeClr val="bg2"/>
                </a:solidFill>
              </a:rPr>
              <a:t>   </a:t>
            </a:r>
            <a:r>
              <a:rPr kumimoji="1" lang="en-US" altLang="ja-JP" sz="2000" dirty="0">
                <a:solidFill>
                  <a:schemeClr val="bg2"/>
                </a:solidFill>
              </a:rPr>
              <a:t>in the spent fuel reprocessing plant should not be changed  </a:t>
            </a:r>
          </a:p>
          <a:p>
            <a:endParaRPr kumimoji="1" lang="en-US" altLang="ja-JP" sz="2000" dirty="0"/>
          </a:p>
          <a:p>
            <a:pPr algn="ctr"/>
            <a:r>
              <a:rPr lang="en-US" altLang="ja-JP" sz="2000" b="1" dirty="0">
                <a:solidFill>
                  <a:srgbClr val="FF0066"/>
                </a:solidFill>
              </a:rPr>
              <a:t>Reduction of burden in HLW disposal</a:t>
            </a:r>
            <a:endParaRPr kumimoji="1" lang="ja-JP" altLang="en-US" sz="2000" b="1" dirty="0">
              <a:solidFill>
                <a:srgbClr val="FF0066"/>
              </a:solidFill>
            </a:endParaRPr>
          </a:p>
        </p:txBody>
      </p:sp>
      <p:sp>
        <p:nvSpPr>
          <p:cNvPr id="5" name="下矢印 4"/>
          <p:cNvSpPr/>
          <p:nvPr/>
        </p:nvSpPr>
        <p:spPr>
          <a:xfrm>
            <a:off x="4293493" y="2849327"/>
            <a:ext cx="301049"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425685" y="4058488"/>
            <a:ext cx="4376455" cy="1938992"/>
          </a:xfrm>
          <a:prstGeom prst="rect">
            <a:avLst/>
          </a:prstGeom>
          <a:noFill/>
        </p:spPr>
        <p:txBody>
          <a:bodyPr wrap="square" rtlCol="0">
            <a:spAutoFit/>
          </a:bodyPr>
          <a:lstStyle/>
          <a:p>
            <a:r>
              <a:rPr kumimoji="1" lang="en-US" altLang="ja-JP" sz="2000" dirty="0" err="1">
                <a:solidFill>
                  <a:srgbClr val="FF0000"/>
                </a:solidFill>
              </a:rPr>
              <a:t>Sr</a:t>
            </a:r>
            <a:r>
              <a:rPr kumimoji="1" lang="en-US" altLang="ja-JP" sz="2000" dirty="0">
                <a:solidFill>
                  <a:srgbClr val="FF0000"/>
                </a:solidFill>
              </a:rPr>
              <a:t> and Cs storage for about 100 years</a:t>
            </a:r>
          </a:p>
          <a:p>
            <a:endParaRPr lang="en-US" altLang="ja-JP" sz="2000" dirty="0">
              <a:solidFill>
                <a:srgbClr val="FF0000"/>
              </a:solidFill>
            </a:endParaRPr>
          </a:p>
          <a:p>
            <a:endParaRPr kumimoji="1" lang="en-US" altLang="ja-JP" sz="2000" dirty="0">
              <a:solidFill>
                <a:srgbClr val="FF0000"/>
              </a:solidFill>
            </a:endParaRPr>
          </a:p>
          <a:p>
            <a:r>
              <a:rPr kumimoji="1" lang="en-US" altLang="ja-JP" sz="2000" dirty="0">
                <a:solidFill>
                  <a:srgbClr val="FF0000"/>
                </a:solidFill>
              </a:rPr>
              <a:t>Decrease of disposal area </a:t>
            </a:r>
            <a:r>
              <a:rPr lang="en-US" altLang="ja-JP" sz="2000" dirty="0" smtClean="0">
                <a:solidFill>
                  <a:srgbClr val="FF0000"/>
                </a:solidFill>
              </a:rPr>
              <a:t>by</a:t>
            </a:r>
            <a:r>
              <a:rPr kumimoji="1" lang="en-US" altLang="ja-JP" sz="2000" dirty="0" smtClean="0">
                <a:solidFill>
                  <a:srgbClr val="FF0000"/>
                </a:solidFill>
              </a:rPr>
              <a:t> </a:t>
            </a:r>
            <a:r>
              <a:rPr kumimoji="1" lang="en-US" altLang="ja-JP" sz="2000" dirty="0">
                <a:solidFill>
                  <a:srgbClr val="FF0000"/>
                </a:solidFill>
              </a:rPr>
              <a:t>1/100</a:t>
            </a:r>
          </a:p>
          <a:p>
            <a:r>
              <a:rPr lang="en-US" altLang="ja-JP" sz="2000" dirty="0">
                <a:solidFill>
                  <a:srgbClr val="FF0000"/>
                </a:solidFill>
              </a:rPr>
              <a:t>Because of converting HLW to TRU waste, namely ILW </a:t>
            </a:r>
            <a:endParaRPr kumimoji="1" lang="ja-JP" altLang="en-US" sz="2000" dirty="0">
              <a:solidFill>
                <a:srgbClr val="FF0000"/>
              </a:solidFill>
            </a:endParaRPr>
          </a:p>
        </p:txBody>
      </p:sp>
      <p:sp>
        <p:nvSpPr>
          <p:cNvPr id="7" name="下矢印 6"/>
          <p:cNvSpPr/>
          <p:nvPr/>
        </p:nvSpPr>
        <p:spPr>
          <a:xfrm>
            <a:off x="5868144" y="4586595"/>
            <a:ext cx="301049"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54" b="1"/>
          <a:stretch/>
        </p:blipFill>
        <p:spPr bwMode="auto">
          <a:xfrm>
            <a:off x="485850" y="3861048"/>
            <a:ext cx="3277542" cy="2756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116632"/>
            <a:ext cx="10572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4594542" y="6379323"/>
            <a:ext cx="4341317" cy="276999"/>
          </a:xfrm>
          <a:prstGeom prst="rect">
            <a:avLst/>
          </a:prstGeom>
          <a:noFill/>
        </p:spPr>
        <p:txBody>
          <a:bodyPr wrap="none" rtlCol="0">
            <a:spAutoFit/>
          </a:bodyPr>
          <a:lstStyle/>
          <a:p>
            <a:r>
              <a:rPr kumimoji="1" lang="en-US" altLang="ja-JP" sz="1200" dirty="0"/>
              <a:t>Citation: JAEA presentation in P&amp;T committee of MEXT, Sep.9 2013</a:t>
            </a:r>
            <a:endParaRPr kumimoji="1" lang="ja-JP" altLang="en-US" sz="1200" dirty="0"/>
          </a:p>
        </p:txBody>
      </p:sp>
      <p:sp>
        <p:nvSpPr>
          <p:cNvPr id="9" name="テキスト ボックス 8"/>
          <p:cNvSpPr txBox="1"/>
          <p:nvPr/>
        </p:nvSpPr>
        <p:spPr>
          <a:xfrm rot="16200000">
            <a:off x="-197780" y="4829451"/>
            <a:ext cx="1462516" cy="276999"/>
          </a:xfrm>
          <a:prstGeom prst="rect">
            <a:avLst/>
          </a:prstGeom>
          <a:solidFill>
            <a:schemeClr val="bg1"/>
          </a:solidFill>
        </p:spPr>
        <p:txBody>
          <a:bodyPr wrap="none" rtlCol="0">
            <a:spAutoFit/>
          </a:bodyPr>
          <a:lstStyle/>
          <a:p>
            <a:r>
              <a:rPr kumimoji="1" lang="en-US" altLang="ja-JP" sz="1200" dirty="0"/>
              <a:t>Potential hazard (</a:t>
            </a:r>
            <a:r>
              <a:rPr kumimoji="1" lang="en-US" altLang="ja-JP" sz="1200" dirty="0" err="1"/>
              <a:t>Sv</a:t>
            </a:r>
            <a:r>
              <a:rPr kumimoji="1" lang="en-US" altLang="ja-JP" sz="1200" dirty="0"/>
              <a:t>)</a:t>
            </a:r>
            <a:endParaRPr kumimoji="1" lang="ja-JP" altLang="en-US" sz="1200" dirty="0"/>
          </a:p>
        </p:txBody>
      </p:sp>
      <p:sp>
        <p:nvSpPr>
          <p:cNvPr id="10" name="テキスト ボックス 9"/>
          <p:cNvSpPr txBox="1"/>
          <p:nvPr/>
        </p:nvSpPr>
        <p:spPr>
          <a:xfrm>
            <a:off x="2681139" y="4120284"/>
            <a:ext cx="713657" cy="646331"/>
          </a:xfrm>
          <a:prstGeom prst="rect">
            <a:avLst/>
          </a:prstGeom>
          <a:solidFill>
            <a:schemeClr val="bg1"/>
          </a:solidFill>
        </p:spPr>
        <p:txBody>
          <a:bodyPr wrap="none" rtlCol="0">
            <a:spAutoFit/>
          </a:bodyPr>
          <a:lstStyle/>
          <a:p>
            <a:r>
              <a:rPr kumimoji="1" lang="en-US" altLang="ja-JP" sz="900" dirty="0"/>
              <a:t>Spent fuel  </a:t>
            </a:r>
          </a:p>
          <a:p>
            <a:r>
              <a:rPr lang="en-US" altLang="ja-JP" sz="900" dirty="0"/>
              <a:t>HLW</a:t>
            </a:r>
          </a:p>
          <a:p>
            <a:r>
              <a:rPr kumimoji="1" lang="en-US" altLang="ja-JP" sz="900" dirty="0"/>
              <a:t>P&amp;T</a:t>
            </a:r>
          </a:p>
          <a:p>
            <a:r>
              <a:rPr lang="en-US" altLang="ja-JP" sz="900" dirty="0"/>
              <a:t>Natural U</a:t>
            </a:r>
            <a:endParaRPr kumimoji="1" lang="ja-JP" altLang="en-US" sz="900" dirty="0"/>
          </a:p>
        </p:txBody>
      </p:sp>
      <p:sp>
        <p:nvSpPr>
          <p:cNvPr id="11" name="テキスト ボックス 10"/>
          <p:cNvSpPr txBox="1"/>
          <p:nvPr/>
        </p:nvSpPr>
        <p:spPr>
          <a:xfrm>
            <a:off x="921321" y="3656536"/>
            <a:ext cx="3039935" cy="409023"/>
          </a:xfrm>
          <a:prstGeom prst="rect">
            <a:avLst/>
          </a:prstGeom>
          <a:solidFill>
            <a:schemeClr val="bg1"/>
          </a:solidFill>
        </p:spPr>
        <p:txBody>
          <a:bodyPr wrap="none" rtlCol="0">
            <a:spAutoFit/>
          </a:bodyPr>
          <a:lstStyle/>
          <a:p>
            <a:pPr>
              <a:lnSpc>
                <a:spcPts val="1200"/>
              </a:lnSpc>
            </a:pPr>
            <a:r>
              <a:rPr kumimoji="1" lang="en-US" altLang="ja-JP" sz="1400" dirty="0"/>
              <a:t>Potential Hazard: Influence of radiation</a:t>
            </a:r>
          </a:p>
          <a:p>
            <a:pPr>
              <a:lnSpc>
                <a:spcPts val="1200"/>
              </a:lnSpc>
            </a:pPr>
            <a:r>
              <a:rPr kumimoji="1" lang="en-US" altLang="ja-JP" sz="1400" dirty="0"/>
              <a:t>dose of parameter in human </a:t>
            </a:r>
            <a:endParaRPr kumimoji="1" lang="ja-JP" altLang="en-US" sz="1400" dirty="0"/>
          </a:p>
        </p:txBody>
      </p:sp>
      <p:sp>
        <p:nvSpPr>
          <p:cNvPr id="12" name="テキスト ボックス 11"/>
          <p:cNvSpPr txBox="1"/>
          <p:nvPr/>
        </p:nvSpPr>
        <p:spPr>
          <a:xfrm>
            <a:off x="710078" y="6147948"/>
            <a:ext cx="3179941" cy="646331"/>
          </a:xfrm>
          <a:prstGeom prst="rect">
            <a:avLst/>
          </a:prstGeom>
          <a:solidFill>
            <a:schemeClr val="bg1"/>
          </a:solidFill>
        </p:spPr>
        <p:txBody>
          <a:bodyPr wrap="square" rtlCol="0">
            <a:spAutoFit/>
          </a:bodyPr>
          <a:lstStyle/>
          <a:p>
            <a:pPr algn="ctr"/>
            <a:r>
              <a:rPr kumimoji="1" lang="en-US" altLang="ja-JP" sz="1200" dirty="0"/>
              <a:t>Years after treatment (Years)</a:t>
            </a:r>
          </a:p>
          <a:p>
            <a:r>
              <a:rPr kumimoji="1" lang="en-US" altLang="ja-JP" sz="1200" dirty="0"/>
              <a:t>43 GW/</a:t>
            </a:r>
            <a:r>
              <a:rPr kumimoji="1" lang="en-US" altLang="ja-JP" sz="1200" dirty="0" err="1"/>
              <a:t>dt</a:t>
            </a:r>
            <a:r>
              <a:rPr kumimoji="1" lang="en-US" altLang="ja-JP" sz="1200" dirty="0"/>
              <a:t> of burn up,  5 years cooling time,</a:t>
            </a:r>
          </a:p>
          <a:p>
            <a:r>
              <a:rPr lang="en-US" altLang="ja-JP" sz="1200" dirty="0"/>
              <a:t>99.5% removal of U &amp; Pu and  </a:t>
            </a:r>
            <a:r>
              <a:rPr kumimoji="1" lang="en-US" altLang="ja-JP" sz="1200" dirty="0"/>
              <a:t> MA</a:t>
            </a:r>
            <a:endParaRPr kumimoji="1" lang="ja-JP" altLang="en-US" sz="1200" dirty="0"/>
          </a:p>
        </p:txBody>
      </p:sp>
    </p:spTree>
    <p:extLst>
      <p:ext uri="{BB962C8B-B14F-4D97-AF65-F5344CB8AC3E}">
        <p14:creationId xmlns:p14="http://schemas.microsoft.com/office/powerpoint/2010/main" val="693351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スライド番号プレースホルダー 1"/>
          <p:cNvSpPr txBox="1">
            <a:spLocks/>
          </p:cNvSpPr>
          <p:nvPr/>
        </p:nvSpPr>
        <p:spPr bwMode="auto">
          <a:xfrm>
            <a:off x="8537575" y="41275"/>
            <a:ext cx="546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indent="-228600" fontAlgn="base">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indent="-228600" fontAlgn="base">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indent="-228600" fontAlgn="base">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indent="-228600" fontAlgn="base">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a:spcBef>
                <a:spcPct val="0"/>
              </a:spcBef>
              <a:buFontTx/>
              <a:buNone/>
            </a:pPr>
            <a:fld id="{989266F1-D47A-44F0-91DD-05A5FA9EAF1A}" type="slidenum">
              <a:rPr lang="ja-JP" altLang="en-US" sz="1800">
                <a:latin typeface="Tahoma" pitchFamily="34" charset="0"/>
                <a:cs typeface="Tahoma" pitchFamily="34" charset="0"/>
              </a:rPr>
              <a:pPr algn="r">
                <a:spcBef>
                  <a:spcPct val="0"/>
                </a:spcBef>
                <a:buFontTx/>
                <a:buNone/>
              </a:pPr>
              <a:t>13</a:t>
            </a:fld>
            <a:endParaRPr lang="ja-JP" altLang="en-US" sz="1800">
              <a:latin typeface="Tahoma" pitchFamily="34" charset="0"/>
              <a:cs typeface="Tahoma" pitchFamily="34" charset="0"/>
            </a:endParaRPr>
          </a:p>
        </p:txBody>
      </p:sp>
      <p:sp>
        <p:nvSpPr>
          <p:cNvPr id="2051" name="タイトル 1"/>
          <p:cNvSpPr txBox="1">
            <a:spLocks/>
          </p:cNvSpPr>
          <p:nvPr/>
        </p:nvSpPr>
        <p:spPr bwMode="auto">
          <a:xfrm>
            <a:off x="179512" y="6350"/>
            <a:ext cx="8626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3200" b="1" dirty="0">
                <a:latin typeface="+mj-lt"/>
                <a:cs typeface="Tahoma" pitchFamily="34" charset="0"/>
              </a:rPr>
              <a:t> </a:t>
            </a:r>
            <a:r>
              <a:rPr lang="en-US" altLang="ja-JP" sz="3200" b="1" dirty="0" err="1">
                <a:latin typeface="+mj-lt"/>
                <a:cs typeface="Tahoma" pitchFamily="34" charset="0"/>
              </a:rPr>
              <a:t>ImPACT</a:t>
            </a:r>
            <a:r>
              <a:rPr lang="en-US" altLang="ja-JP" sz="3200" b="1" dirty="0">
                <a:latin typeface="+mj-lt"/>
                <a:cs typeface="Tahoma" pitchFamily="34" charset="0"/>
              </a:rPr>
              <a:t>* Program</a:t>
            </a:r>
            <a:endParaRPr lang="ja-JP" altLang="en-US" sz="3200" b="1" dirty="0">
              <a:latin typeface="+mj-lt"/>
              <a:cs typeface="Tahoma" pitchFamily="34" charset="0"/>
            </a:endParaRPr>
          </a:p>
        </p:txBody>
      </p:sp>
      <p:sp>
        <p:nvSpPr>
          <p:cNvPr id="8" name="テキスト ボックス 7"/>
          <p:cNvSpPr txBox="1"/>
          <p:nvPr/>
        </p:nvSpPr>
        <p:spPr bwMode="auto">
          <a:xfrm>
            <a:off x="195843" y="1796703"/>
            <a:ext cx="88328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buSzPct val="110000"/>
              <a:defRPr/>
            </a:pPr>
            <a:r>
              <a:rPr lang="en-US" altLang="ja-JP" sz="2000" b="1" dirty="0">
                <a:latin typeface="+mn-lt"/>
                <a:ea typeface="+mn-ea"/>
              </a:rPr>
              <a:t>Goal:</a:t>
            </a:r>
            <a:r>
              <a:rPr lang="en-US" altLang="ja-JP" sz="2000" dirty="0">
                <a:latin typeface="+mn-lt"/>
                <a:ea typeface="+mn-ea"/>
              </a:rPr>
              <a:t> To be the first in the world to obtain nuclear reaction data for LLFPs, and to confirm the world’s first nuclear reaction path for conversion to short lived nuclides or stable nuclides </a:t>
            </a:r>
            <a:r>
              <a:rPr lang="en-US" altLang="ja-JP" sz="2000" dirty="0">
                <a:solidFill>
                  <a:srgbClr val="FF3399"/>
                </a:solidFill>
                <a:latin typeface="+mn-lt"/>
                <a:ea typeface="+mn-ea"/>
              </a:rPr>
              <a:t>without isotope separation</a:t>
            </a:r>
            <a:endParaRPr lang="ja-JP" altLang="en-US" sz="2000" dirty="0">
              <a:solidFill>
                <a:srgbClr val="FF3399"/>
              </a:solidFill>
              <a:latin typeface="+mn-lt"/>
              <a:ea typeface="+mn-ea"/>
            </a:endParaRPr>
          </a:p>
          <a:p>
            <a:pPr>
              <a:buSzPct val="110000"/>
              <a:defRPr/>
            </a:pPr>
            <a:r>
              <a:rPr lang="en-US" altLang="ja-JP" sz="1200" dirty="0">
                <a:solidFill>
                  <a:srgbClr val="FF0000"/>
                </a:solidFill>
                <a:latin typeface="+mn-lt"/>
                <a:ea typeface="+mn-ea"/>
              </a:rPr>
              <a:t>*</a:t>
            </a:r>
            <a:r>
              <a:rPr lang="en-US" altLang="ja-JP" sz="1200" dirty="0">
                <a:latin typeface="+mn-lt"/>
                <a:ea typeface="+mn-ea"/>
              </a:rPr>
              <a:t>One</a:t>
            </a:r>
            <a:r>
              <a:rPr lang="ja-JP" altLang="en-US" sz="1200" dirty="0">
                <a:latin typeface="+mn-lt"/>
                <a:ea typeface="+mn-ea"/>
              </a:rPr>
              <a:t> </a:t>
            </a:r>
            <a:r>
              <a:rPr lang="en-US" altLang="ja-JP" sz="1200" dirty="0">
                <a:latin typeface="+mn-lt"/>
                <a:ea typeface="+mn-ea"/>
              </a:rPr>
              <a:t>of</a:t>
            </a:r>
            <a:r>
              <a:rPr lang="ja-JP" altLang="en-US" sz="1200" dirty="0">
                <a:latin typeface="+mn-lt"/>
                <a:ea typeface="+mn-ea"/>
              </a:rPr>
              <a:t> </a:t>
            </a:r>
            <a:r>
              <a:rPr lang="en-US" altLang="ja-JP" sz="1200" dirty="0">
                <a:latin typeface="+mn-lt"/>
                <a:ea typeface="+mn-ea"/>
              </a:rPr>
              <a:t>the</a:t>
            </a:r>
            <a:r>
              <a:rPr lang="ja-JP" altLang="en-US" sz="1200" dirty="0">
                <a:latin typeface="+mn-lt"/>
                <a:ea typeface="+mn-ea"/>
              </a:rPr>
              <a:t> </a:t>
            </a:r>
            <a:r>
              <a:rPr lang="en-US" altLang="ja-JP" sz="1200" dirty="0" err="1">
                <a:solidFill>
                  <a:srgbClr val="FF3399"/>
                </a:solidFill>
                <a:latin typeface="+mn-lt"/>
                <a:ea typeface="+mn-ea"/>
              </a:rPr>
              <a:t>ImPACT</a:t>
            </a:r>
            <a:r>
              <a:rPr lang="en-US" altLang="ja-JP" sz="1200" dirty="0">
                <a:latin typeface="+mn-lt"/>
                <a:ea typeface="+mn-ea"/>
              </a:rPr>
              <a:t> (</a:t>
            </a:r>
            <a:r>
              <a:rPr lang="en-US" altLang="ja-JP" sz="1200" dirty="0" err="1">
                <a:solidFill>
                  <a:srgbClr val="FF3399"/>
                </a:solidFill>
                <a:latin typeface="+mn-lt"/>
                <a:ea typeface="+mn-ea"/>
              </a:rPr>
              <a:t>Im</a:t>
            </a:r>
            <a:r>
              <a:rPr lang="en-US" altLang="ja-JP" sz="1200" dirty="0" err="1">
                <a:latin typeface="+mn-lt"/>
                <a:ea typeface="+mn-ea"/>
              </a:rPr>
              <a:t>pulsing</a:t>
            </a:r>
            <a:r>
              <a:rPr lang="en-US" altLang="ja-JP" sz="1200" dirty="0">
                <a:latin typeface="+mn-lt"/>
                <a:ea typeface="+mn-ea"/>
              </a:rPr>
              <a:t> </a:t>
            </a:r>
            <a:r>
              <a:rPr lang="en-US" altLang="ja-JP" sz="1200" dirty="0" err="1">
                <a:solidFill>
                  <a:srgbClr val="FF3399"/>
                </a:solidFill>
                <a:latin typeface="+mn-lt"/>
                <a:ea typeface="+mn-ea"/>
              </a:rPr>
              <a:t>PA</a:t>
            </a:r>
            <a:r>
              <a:rPr lang="en-US" altLang="ja-JP" sz="1200" dirty="0" err="1">
                <a:latin typeface="+mn-lt"/>
                <a:ea typeface="+mn-ea"/>
              </a:rPr>
              <a:t>radigm</a:t>
            </a:r>
            <a:r>
              <a:rPr lang="en-US" altLang="ja-JP" sz="1200" dirty="0">
                <a:latin typeface="+mn-lt"/>
                <a:ea typeface="+mn-ea"/>
              </a:rPr>
              <a:t> </a:t>
            </a:r>
            <a:r>
              <a:rPr lang="en-US" altLang="ja-JP" sz="1200" dirty="0">
                <a:solidFill>
                  <a:srgbClr val="FF3399"/>
                </a:solidFill>
                <a:latin typeface="+mn-lt"/>
                <a:ea typeface="+mn-ea"/>
              </a:rPr>
              <a:t>C</a:t>
            </a:r>
            <a:r>
              <a:rPr lang="en-US" altLang="ja-JP" sz="1200" dirty="0">
                <a:latin typeface="+mn-lt"/>
                <a:ea typeface="+mn-ea"/>
              </a:rPr>
              <a:t>hange through disruptive </a:t>
            </a:r>
            <a:r>
              <a:rPr lang="en-US" altLang="ja-JP" sz="1200" dirty="0">
                <a:solidFill>
                  <a:srgbClr val="FF3399"/>
                </a:solidFill>
                <a:latin typeface="+mn-lt"/>
                <a:ea typeface="+mn-ea"/>
              </a:rPr>
              <a:t>T</a:t>
            </a:r>
            <a:r>
              <a:rPr lang="en-US" altLang="ja-JP" sz="1200" dirty="0">
                <a:latin typeface="+mn-lt"/>
                <a:ea typeface="+mn-ea"/>
              </a:rPr>
              <a:t>echnology) publicly offered research program by Japanese Cabinet (JFY2014-JFY2018)</a:t>
            </a:r>
          </a:p>
        </p:txBody>
      </p:sp>
      <p:pic>
        <p:nvPicPr>
          <p:cNvPr id="2055" name="図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792" y="3625056"/>
            <a:ext cx="8396714"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4" name="テキスト ボックス 386"/>
          <p:cNvSpPr txBox="1">
            <a:spLocks noChangeArrowheads="1"/>
          </p:cNvSpPr>
          <p:nvPr/>
        </p:nvSpPr>
        <p:spPr bwMode="auto">
          <a:xfrm>
            <a:off x="2307768" y="5810249"/>
            <a:ext cx="2642181" cy="522287"/>
          </a:xfrm>
          <a:prstGeom prst="rect">
            <a:avLst/>
          </a:prstGeom>
          <a:solidFill>
            <a:srgbClr val="FFF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400" dirty="0"/>
              <a:t> (Target) Recovery rate &gt;90%</a:t>
            </a:r>
          </a:p>
          <a:p>
            <a:pPr algn="ctr"/>
            <a:r>
              <a:rPr lang="en-US" altLang="ja-JP" sz="1400" dirty="0"/>
              <a:t>   Transmutation rate &gt;90% </a:t>
            </a:r>
            <a:endParaRPr lang="ja-JP" altLang="en-US" sz="1400" dirty="0"/>
          </a:p>
        </p:txBody>
      </p:sp>
      <p:sp>
        <p:nvSpPr>
          <p:cNvPr id="259" name="タイトル 1"/>
          <p:cNvSpPr txBox="1">
            <a:spLocks/>
          </p:cNvSpPr>
          <p:nvPr/>
        </p:nvSpPr>
        <p:spPr bwMode="auto">
          <a:xfrm>
            <a:off x="331912" y="754858"/>
            <a:ext cx="86264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sz="2400" b="1" dirty="0">
                <a:latin typeface="Tahoma" pitchFamily="34" charset="0"/>
                <a:cs typeface="Tahoma" pitchFamily="34" charset="0"/>
              </a:rPr>
              <a:t>Reduction and Resource Recycling of HLW through Nuclear Transmutation</a:t>
            </a:r>
            <a:endParaRPr lang="ja-JP" altLang="en-US" sz="2400" b="1" dirty="0">
              <a:latin typeface="Tahoma" pitchFamily="34" charset="0"/>
              <a:cs typeface="Tahoma" pitchFamily="34" charset="0"/>
            </a:endParaRP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2396184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テキスト ボックス 399"/>
          <p:cNvSpPr txBox="1"/>
          <p:nvPr/>
        </p:nvSpPr>
        <p:spPr>
          <a:xfrm>
            <a:off x="3964209" y="5321874"/>
            <a:ext cx="1078266" cy="275555"/>
          </a:xfrm>
          <a:prstGeom prst="rect">
            <a:avLst/>
          </a:prstGeom>
          <a:solidFill>
            <a:schemeClr val="bg1"/>
          </a:solidFill>
          <a:ln w="12700">
            <a:noFill/>
          </a:ln>
        </p:spPr>
        <p:txBody>
          <a:bodyPr vert="horz" wrap="none" rtlCol="0" anchor="ctr" anchorCtr="1">
            <a:noAutofit/>
          </a:bodyPr>
          <a:lstStyle/>
          <a:p>
            <a:pPr algn="ctr">
              <a:lnSpc>
                <a:spcPts val="800"/>
              </a:lnSpc>
            </a:pPr>
            <a:r>
              <a:rPr kumimoji="1" lang="ja-JP" altLang="en-US" sz="1050" dirty="0">
                <a:latin typeface="Century" pitchFamily="18" charset="0"/>
              </a:rPr>
              <a:t>       </a:t>
            </a:r>
            <a:r>
              <a:rPr kumimoji="1" lang="en-US" altLang="ja-JP" sz="800" dirty="0">
                <a:latin typeface="Century" pitchFamily="18" charset="0"/>
              </a:rPr>
              <a:t>Composition of </a:t>
            </a:r>
            <a:r>
              <a:rPr lang="en-US" altLang="ja-JP" sz="800" dirty="0">
                <a:latin typeface="Century" pitchFamily="18" charset="0"/>
              </a:rPr>
              <a:t>nuclear </a:t>
            </a:r>
          </a:p>
          <a:p>
            <a:pPr algn="ctr">
              <a:lnSpc>
                <a:spcPts val="800"/>
              </a:lnSpc>
            </a:pPr>
            <a:r>
              <a:rPr lang="en-US" altLang="ja-JP" sz="800" dirty="0">
                <a:latin typeface="Century" pitchFamily="18" charset="0"/>
              </a:rPr>
              <a:t>reaction</a:t>
            </a:r>
            <a:r>
              <a:rPr kumimoji="1" lang="en-US" altLang="ja-JP" sz="800" dirty="0">
                <a:latin typeface="Century" pitchFamily="18" charset="0"/>
              </a:rPr>
              <a:t> products</a:t>
            </a:r>
            <a:endParaRPr kumimoji="1" lang="ja-JP" altLang="en-US" sz="800" dirty="0">
              <a:latin typeface="Century" pitchFamily="18" charset="0"/>
            </a:endParaRPr>
          </a:p>
        </p:txBody>
      </p:sp>
      <p:sp>
        <p:nvSpPr>
          <p:cNvPr id="483" name="正方形/長方形 482"/>
          <p:cNvSpPr/>
          <p:nvPr/>
        </p:nvSpPr>
        <p:spPr>
          <a:xfrm>
            <a:off x="1849617" y="3262627"/>
            <a:ext cx="568434" cy="152425"/>
          </a:xfrm>
          <a:prstGeom prst="rect">
            <a:avLst/>
          </a:prstGeom>
          <a:gradFill flip="none" rotWithShape="1">
            <a:gsLst>
              <a:gs pos="0">
                <a:srgbClr val="BBE0E3">
                  <a:tint val="66000"/>
                  <a:satMod val="160000"/>
                </a:srgbClr>
              </a:gs>
              <a:gs pos="96000">
                <a:srgbClr val="BBE0E3">
                  <a:tint val="44500"/>
                  <a:satMod val="160000"/>
                  <a:lumMod val="0"/>
                  <a:lumOff val="100000"/>
                </a:srgbClr>
              </a:gs>
              <a:gs pos="100000">
                <a:srgbClr val="BBE0E3">
                  <a:tint val="23500"/>
                  <a:satMod val="160000"/>
                </a:srgbClr>
              </a:gs>
            </a:gsLst>
            <a:lin ang="10800000" scaled="1"/>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entury" pitchFamily="18" charset="0"/>
              <a:ea typeface="ＭＳ Ｐゴシック"/>
              <a:cs typeface="+mn-cs"/>
            </a:endParaRPr>
          </a:p>
        </p:txBody>
      </p:sp>
      <p:sp>
        <p:nvSpPr>
          <p:cNvPr id="484" name="正方形/長方形 483"/>
          <p:cNvSpPr/>
          <p:nvPr/>
        </p:nvSpPr>
        <p:spPr>
          <a:xfrm>
            <a:off x="1777609" y="5420870"/>
            <a:ext cx="481127" cy="48203"/>
          </a:xfrm>
          <a:prstGeom prst="rect">
            <a:avLst/>
          </a:prstGeom>
          <a:gradFill flip="none" rotWithShape="1">
            <a:gsLst>
              <a:gs pos="0">
                <a:srgbClr val="BBE0E3">
                  <a:tint val="66000"/>
                  <a:satMod val="160000"/>
                </a:srgbClr>
              </a:gs>
              <a:gs pos="96000">
                <a:srgbClr val="BBE0E3">
                  <a:tint val="44500"/>
                  <a:satMod val="160000"/>
                  <a:lumMod val="0"/>
                  <a:lumOff val="100000"/>
                </a:srgbClr>
              </a:gs>
              <a:gs pos="100000">
                <a:srgbClr val="BBE0E3">
                  <a:tint val="23500"/>
                  <a:satMod val="160000"/>
                </a:srgbClr>
              </a:gs>
            </a:gsLst>
            <a:lin ang="10800000" scaled="1"/>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entury" pitchFamily="18" charset="0"/>
              <a:ea typeface="ＭＳ Ｐゴシック"/>
              <a:cs typeface="+mn-cs"/>
            </a:endParaRPr>
          </a:p>
        </p:txBody>
      </p:sp>
      <p:sp>
        <p:nvSpPr>
          <p:cNvPr id="482" name="正方形/長方形 481"/>
          <p:cNvSpPr/>
          <p:nvPr/>
        </p:nvSpPr>
        <p:spPr>
          <a:xfrm>
            <a:off x="1777609" y="4412758"/>
            <a:ext cx="481127" cy="48203"/>
          </a:xfrm>
          <a:prstGeom prst="rect">
            <a:avLst/>
          </a:prstGeom>
          <a:gradFill flip="none" rotWithShape="1">
            <a:gsLst>
              <a:gs pos="0">
                <a:srgbClr val="BBE0E3">
                  <a:tint val="66000"/>
                  <a:satMod val="160000"/>
                </a:srgbClr>
              </a:gs>
              <a:gs pos="96000">
                <a:srgbClr val="BBE0E3">
                  <a:tint val="44500"/>
                  <a:satMod val="160000"/>
                  <a:lumMod val="0"/>
                  <a:lumOff val="100000"/>
                </a:srgbClr>
              </a:gs>
              <a:gs pos="100000">
                <a:srgbClr val="BBE0E3">
                  <a:tint val="23500"/>
                  <a:satMod val="160000"/>
                </a:srgbClr>
              </a:gs>
            </a:gsLst>
            <a:lin ang="10800000" scaled="1"/>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entury" pitchFamily="18" charset="0"/>
              <a:ea typeface="ＭＳ Ｐゴシック"/>
              <a:cs typeface="+mn-cs"/>
            </a:endParaRPr>
          </a:p>
        </p:txBody>
      </p:sp>
      <p:sp>
        <p:nvSpPr>
          <p:cNvPr id="5" name="右矢印 4"/>
          <p:cNvSpPr/>
          <p:nvPr/>
        </p:nvSpPr>
        <p:spPr>
          <a:xfrm rot="16200000">
            <a:off x="6650160" y="2618170"/>
            <a:ext cx="586589" cy="285360"/>
          </a:xfrm>
          <a:prstGeom prst="rightArrow">
            <a:avLst>
              <a:gd name="adj1" fmla="val 50000"/>
              <a:gd name="adj2" fmla="val 35773"/>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 name="スライド番号プレースホルダ 3"/>
          <p:cNvSpPr txBox="1">
            <a:spLocks/>
          </p:cNvSpPr>
          <p:nvPr/>
        </p:nvSpPr>
        <p:spPr>
          <a:xfrm>
            <a:off x="6301804" y="5621968"/>
            <a:ext cx="23114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CB15C3A-72C8-412E-AD5F-082CC6F8E933}"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角丸四角形吹き出し 6"/>
          <p:cNvSpPr/>
          <p:nvPr/>
        </p:nvSpPr>
        <p:spPr>
          <a:xfrm>
            <a:off x="2199055" y="4651171"/>
            <a:ext cx="1743744" cy="216024"/>
          </a:xfrm>
          <a:prstGeom prst="wedgeRoundRectCallout">
            <a:avLst>
              <a:gd name="adj1" fmla="val -22751"/>
              <a:gd name="adj2" fmla="val -146308"/>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lvl="0" algn="ctr"/>
            <a:r>
              <a:rPr lang="en-US" altLang="ja-JP" sz="800" dirty="0" err="1">
                <a:solidFill>
                  <a:prstClr val="black"/>
                </a:solidFill>
                <a:latin typeface="Century" pitchFamily="18" charset="0"/>
              </a:rPr>
              <a:t>Muon</a:t>
            </a:r>
            <a:r>
              <a:rPr lang="en-US" altLang="ja-JP" sz="800" dirty="0">
                <a:solidFill>
                  <a:prstClr val="black"/>
                </a:solidFill>
                <a:latin typeface="Century" pitchFamily="18" charset="0"/>
              </a:rPr>
              <a:t> atonic nuclei capture reaction</a:t>
            </a:r>
            <a:endParaRPr lang="ja-JP" altLang="en-US" sz="800" dirty="0">
              <a:solidFill>
                <a:prstClr val="black"/>
              </a:solidFill>
              <a:latin typeface="Century" pitchFamily="18" charset="0"/>
            </a:endParaRPr>
          </a:p>
        </p:txBody>
      </p:sp>
      <p:sp>
        <p:nvSpPr>
          <p:cNvPr id="8" name="角丸四角形吹き出し 7"/>
          <p:cNvSpPr/>
          <p:nvPr/>
        </p:nvSpPr>
        <p:spPr>
          <a:xfrm>
            <a:off x="2018172" y="5619283"/>
            <a:ext cx="1870528" cy="211969"/>
          </a:xfrm>
          <a:prstGeom prst="wedgeRoundRectCallout">
            <a:avLst>
              <a:gd name="adj1" fmla="val -11280"/>
              <a:gd name="adj2" fmla="val -113239"/>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lvl="0" algn="ctr"/>
            <a:r>
              <a:rPr lang="en-US" altLang="ja-JP" sz="800" dirty="0">
                <a:solidFill>
                  <a:prstClr val="black"/>
                </a:solidFill>
                <a:latin typeface="Century" pitchFamily="18" charset="0"/>
              </a:rPr>
              <a:t>Fast neutron</a:t>
            </a:r>
            <a:r>
              <a:rPr lang="ja-JP" altLang="en-US" sz="800" dirty="0">
                <a:solidFill>
                  <a:prstClr val="black"/>
                </a:solidFill>
                <a:latin typeface="Century" pitchFamily="18" charset="0"/>
              </a:rPr>
              <a:t>～</a:t>
            </a:r>
            <a:r>
              <a:rPr lang="en-US" altLang="ja-JP" sz="800" dirty="0">
                <a:solidFill>
                  <a:prstClr val="black"/>
                </a:solidFill>
                <a:latin typeface="Century" pitchFamily="18" charset="0"/>
              </a:rPr>
              <a:t> slow Neutron reaction</a:t>
            </a:r>
            <a:endParaRPr lang="ja-JP" altLang="en-US" sz="800" dirty="0">
              <a:solidFill>
                <a:prstClr val="black"/>
              </a:solidFill>
              <a:latin typeface="Century" pitchFamily="18" charset="0"/>
            </a:endParaRPr>
          </a:p>
        </p:txBody>
      </p:sp>
      <p:sp>
        <p:nvSpPr>
          <p:cNvPr id="9" name="正方形/長方形 8"/>
          <p:cNvSpPr/>
          <p:nvPr/>
        </p:nvSpPr>
        <p:spPr>
          <a:xfrm>
            <a:off x="1496616" y="1204582"/>
            <a:ext cx="3024336" cy="985800"/>
          </a:xfrm>
          <a:prstGeom prst="rect">
            <a:avLst/>
          </a:prstGeom>
          <a:solidFill>
            <a:schemeClr val="bg1"/>
          </a:solidFill>
          <a:ln w="19050">
            <a:solidFill>
              <a:srgbClr val="1C7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entury" pitchFamily="18" charset="0"/>
            </a:endParaRPr>
          </a:p>
        </p:txBody>
      </p:sp>
      <p:sp>
        <p:nvSpPr>
          <p:cNvPr id="10" name="テキスト ボックス 9"/>
          <p:cNvSpPr txBox="1"/>
          <p:nvPr/>
        </p:nvSpPr>
        <p:spPr>
          <a:xfrm>
            <a:off x="1496615" y="1204582"/>
            <a:ext cx="3024337" cy="216024"/>
          </a:xfrm>
          <a:prstGeom prst="rect">
            <a:avLst/>
          </a:prstGeom>
          <a:solidFill>
            <a:srgbClr val="1C7EE2"/>
          </a:solidFill>
          <a:ln w="19050">
            <a:solidFill>
              <a:srgbClr val="1C7EE2"/>
            </a:solidFill>
          </a:ln>
        </p:spPr>
        <p:txBody>
          <a:bodyPr wrap="square" rtlCol="0" anchor="ctr" anchorCtr="1">
            <a:noAutofit/>
          </a:bodyPr>
          <a:lstStyle/>
          <a:p>
            <a:pPr algn="dist"/>
            <a:endParaRPr kumimoji="1" lang="ja-JP" altLang="en-US" sz="1000" dirty="0">
              <a:solidFill>
                <a:schemeClr val="bg1"/>
              </a:solidFill>
              <a:latin typeface="Century" pitchFamily="18" charset="0"/>
              <a:ea typeface="メイリオ" panose="020B0604030504040204" pitchFamily="50" charset="-128"/>
            </a:endParaRPr>
          </a:p>
        </p:txBody>
      </p:sp>
      <p:sp>
        <p:nvSpPr>
          <p:cNvPr id="11" name="テキスト ボックス 10"/>
          <p:cNvSpPr txBox="1"/>
          <p:nvPr/>
        </p:nvSpPr>
        <p:spPr>
          <a:xfrm>
            <a:off x="1496615" y="1079073"/>
            <a:ext cx="3024338" cy="413542"/>
          </a:xfrm>
          <a:prstGeom prst="rect">
            <a:avLst/>
          </a:prstGeom>
          <a:noFill/>
        </p:spPr>
        <p:txBody>
          <a:bodyPr wrap="square" rtlCol="0" anchor="ctr" anchorCtr="1">
            <a:noAutofit/>
          </a:bodyPr>
          <a:lstStyle/>
          <a:p>
            <a:pPr algn="ctr"/>
            <a:r>
              <a:rPr lang="en-US" altLang="ja-JP" sz="1200" dirty="0">
                <a:solidFill>
                  <a:schemeClr val="bg1"/>
                </a:solidFill>
                <a:latin typeface="Century" pitchFamily="18" charset="0"/>
                <a:ea typeface="メイリオ" panose="020B0604030504040204" pitchFamily="50" charset="-128"/>
              </a:rPr>
              <a:t>Separation and  recovery techniques</a:t>
            </a:r>
            <a:endParaRPr kumimoji="1" lang="ja-JP" altLang="en-US" sz="1200" dirty="0">
              <a:solidFill>
                <a:schemeClr val="bg1"/>
              </a:solidFill>
              <a:latin typeface="Century" pitchFamily="18" charset="0"/>
              <a:ea typeface="メイリオ" panose="020B0604030504040204" pitchFamily="50" charset="-128"/>
            </a:endParaRPr>
          </a:p>
        </p:txBody>
      </p:sp>
      <p:sp>
        <p:nvSpPr>
          <p:cNvPr id="12" name="右矢印 11"/>
          <p:cNvSpPr/>
          <p:nvPr/>
        </p:nvSpPr>
        <p:spPr>
          <a:xfrm rot="5400000" flipV="1">
            <a:off x="3328205" y="2039960"/>
            <a:ext cx="659972" cy="285360"/>
          </a:xfrm>
          <a:prstGeom prst="rightArrow">
            <a:avLst>
              <a:gd name="adj1" fmla="val 50000"/>
              <a:gd name="adj2" fmla="val 43448"/>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3" name="右矢印 12"/>
          <p:cNvSpPr/>
          <p:nvPr/>
        </p:nvSpPr>
        <p:spPr>
          <a:xfrm rot="5400000" flipV="1">
            <a:off x="1976900" y="2056809"/>
            <a:ext cx="626279" cy="285360"/>
          </a:xfrm>
          <a:prstGeom prst="rightArrow">
            <a:avLst>
              <a:gd name="adj1" fmla="val 50000"/>
              <a:gd name="adj2" fmla="val 43448"/>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4" name="雲形吹き出し 13"/>
          <p:cNvSpPr/>
          <p:nvPr/>
        </p:nvSpPr>
        <p:spPr>
          <a:xfrm>
            <a:off x="1684860" y="1492613"/>
            <a:ext cx="2476052" cy="367733"/>
          </a:xfrm>
          <a:prstGeom prst="cloudCallout">
            <a:avLst>
              <a:gd name="adj1" fmla="val -20599"/>
              <a:gd name="adj2" fmla="val 1604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5" name="テキスト ボックス 14"/>
          <p:cNvSpPr txBox="1"/>
          <p:nvPr/>
        </p:nvSpPr>
        <p:spPr>
          <a:xfrm>
            <a:off x="1547019" y="1437360"/>
            <a:ext cx="902811" cy="230832"/>
          </a:xfrm>
          <a:prstGeom prst="rect">
            <a:avLst/>
          </a:prstGeom>
          <a:noFill/>
        </p:spPr>
        <p:txBody>
          <a:bodyPr wrap="none" rtlCol="0">
            <a:spAutoFit/>
          </a:bodyPr>
          <a:lstStyle/>
          <a:p>
            <a:r>
              <a:rPr kumimoji="1" lang="en-US" altLang="ja-JP" sz="900" dirty="0">
                <a:latin typeface="Century" pitchFamily="18" charset="0"/>
              </a:rPr>
              <a:t>Alkali metals</a:t>
            </a:r>
            <a:endParaRPr kumimoji="1" lang="ja-JP" altLang="en-US" sz="900" dirty="0">
              <a:latin typeface="Century" pitchFamily="18" charset="0"/>
            </a:endParaRPr>
          </a:p>
        </p:txBody>
      </p:sp>
      <p:sp>
        <p:nvSpPr>
          <p:cNvPr id="16" name="テキスト ボックス 15"/>
          <p:cNvSpPr txBox="1"/>
          <p:nvPr/>
        </p:nvSpPr>
        <p:spPr>
          <a:xfrm>
            <a:off x="2720752" y="1420606"/>
            <a:ext cx="1351652" cy="230832"/>
          </a:xfrm>
          <a:prstGeom prst="rect">
            <a:avLst/>
          </a:prstGeom>
          <a:noFill/>
        </p:spPr>
        <p:txBody>
          <a:bodyPr wrap="none" rtlCol="0">
            <a:spAutoFit/>
          </a:bodyPr>
          <a:lstStyle/>
          <a:p>
            <a:r>
              <a:rPr kumimoji="1" lang="en-US" altLang="ja-JP" sz="900" dirty="0">
                <a:latin typeface="Century" pitchFamily="18" charset="0"/>
              </a:rPr>
              <a:t>Alkaline earth metals</a:t>
            </a:r>
            <a:endParaRPr kumimoji="1" lang="ja-JP" altLang="en-US" sz="900" dirty="0">
              <a:latin typeface="Century" pitchFamily="18" charset="0"/>
            </a:endParaRPr>
          </a:p>
        </p:txBody>
      </p:sp>
      <p:sp>
        <p:nvSpPr>
          <p:cNvPr id="17" name="テキスト ボックス 16"/>
          <p:cNvSpPr txBox="1"/>
          <p:nvPr/>
        </p:nvSpPr>
        <p:spPr>
          <a:xfrm>
            <a:off x="1547019" y="1583127"/>
            <a:ext cx="1418978" cy="230832"/>
          </a:xfrm>
          <a:prstGeom prst="rect">
            <a:avLst/>
          </a:prstGeom>
          <a:noFill/>
        </p:spPr>
        <p:txBody>
          <a:bodyPr wrap="none" rtlCol="0">
            <a:spAutoFit/>
          </a:bodyPr>
          <a:lstStyle/>
          <a:p>
            <a:r>
              <a:rPr lang="en-US" altLang="ja-JP" sz="900" dirty="0">
                <a:latin typeface="Century" pitchFamily="18" charset="0"/>
              </a:rPr>
              <a:t>Platinum group metals</a:t>
            </a:r>
            <a:endParaRPr kumimoji="1" lang="ja-JP" altLang="en-US" sz="900" dirty="0">
              <a:latin typeface="Century" pitchFamily="18" charset="0"/>
            </a:endParaRPr>
          </a:p>
        </p:txBody>
      </p:sp>
      <p:sp>
        <p:nvSpPr>
          <p:cNvPr id="18" name="テキスト ボックス 17"/>
          <p:cNvSpPr txBox="1"/>
          <p:nvPr/>
        </p:nvSpPr>
        <p:spPr>
          <a:xfrm>
            <a:off x="3152800" y="1591044"/>
            <a:ext cx="1274708" cy="230832"/>
          </a:xfrm>
          <a:prstGeom prst="rect">
            <a:avLst/>
          </a:prstGeom>
          <a:noFill/>
        </p:spPr>
        <p:txBody>
          <a:bodyPr wrap="none" rtlCol="0">
            <a:spAutoFit/>
          </a:bodyPr>
          <a:lstStyle/>
          <a:p>
            <a:r>
              <a:rPr lang="en-US" altLang="ja-JP" sz="900" dirty="0">
                <a:latin typeface="Century" pitchFamily="18" charset="0"/>
              </a:rPr>
              <a:t>Rare earth elements</a:t>
            </a:r>
            <a:endParaRPr kumimoji="1" lang="ja-JP" altLang="en-US" sz="900" dirty="0">
              <a:latin typeface="Century" pitchFamily="18" charset="0"/>
            </a:endParaRPr>
          </a:p>
        </p:txBody>
      </p:sp>
      <p:sp>
        <p:nvSpPr>
          <p:cNvPr id="19" name="屈折矢印 18"/>
          <p:cNvSpPr/>
          <p:nvPr/>
        </p:nvSpPr>
        <p:spPr>
          <a:xfrm rot="5400000" flipH="1">
            <a:off x="4299410" y="1841193"/>
            <a:ext cx="833213" cy="288031"/>
          </a:xfrm>
          <a:prstGeom prst="bentUpArrow">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0" name="右矢印 19"/>
          <p:cNvSpPr/>
          <p:nvPr/>
        </p:nvSpPr>
        <p:spPr>
          <a:xfrm>
            <a:off x="377888" y="1378603"/>
            <a:ext cx="1118728" cy="270219"/>
          </a:xfrm>
          <a:prstGeom prst="rightArrow">
            <a:avLst>
              <a:gd name="adj1" fmla="val 50000"/>
              <a:gd name="adj2" fmla="val 394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 name="テキスト ボックス 20"/>
          <p:cNvSpPr txBox="1"/>
          <p:nvPr/>
        </p:nvSpPr>
        <p:spPr>
          <a:xfrm>
            <a:off x="5292080" y="2996991"/>
            <a:ext cx="3816424" cy="288032"/>
          </a:xfrm>
          <a:prstGeom prst="rect">
            <a:avLst/>
          </a:prstGeom>
          <a:solidFill>
            <a:srgbClr val="1C7EE2"/>
          </a:solidFill>
          <a:ln w="19050">
            <a:noFill/>
            <a:miter lim="800000"/>
          </a:ln>
        </p:spPr>
        <p:style>
          <a:lnRef idx="2">
            <a:schemeClr val="accent1"/>
          </a:lnRef>
          <a:fillRef idx="1">
            <a:schemeClr val="lt1"/>
          </a:fillRef>
          <a:effectRef idx="0">
            <a:schemeClr val="accent1"/>
          </a:effectRef>
          <a:fontRef idx="minor">
            <a:schemeClr val="dk1"/>
          </a:fontRef>
        </p:style>
        <p:txBody>
          <a:bodyPr wrap="square" tIns="72000" rtlCol="0" anchor="ctr" anchorCtr="1">
            <a:noAutofit/>
          </a:bodyPr>
          <a:lstStyle/>
          <a:p>
            <a:r>
              <a:rPr lang="en-US" altLang="ja-JP" sz="1400" dirty="0">
                <a:solidFill>
                  <a:schemeClr val="bg1"/>
                </a:solidFill>
                <a:latin typeface="Century" pitchFamily="18" charset="0"/>
                <a:ea typeface="メイリオ" panose="020B0604030504040204" pitchFamily="50" charset="-128"/>
              </a:rPr>
              <a:t>Conceptual P&amp;T system</a:t>
            </a:r>
            <a:endParaRPr kumimoji="1" lang="ja-JP" altLang="en-US" sz="1400" dirty="0">
              <a:solidFill>
                <a:schemeClr val="bg1"/>
              </a:solidFill>
              <a:latin typeface="Century" pitchFamily="18" charset="0"/>
              <a:ea typeface="メイリオ" panose="020B0604030504040204" pitchFamily="50" charset="-128"/>
            </a:endParaRPr>
          </a:p>
        </p:txBody>
      </p:sp>
      <p:sp>
        <p:nvSpPr>
          <p:cNvPr id="22" name="正方形/長方形 21"/>
          <p:cNvSpPr/>
          <p:nvPr/>
        </p:nvSpPr>
        <p:spPr>
          <a:xfrm>
            <a:off x="5652119" y="5377929"/>
            <a:ext cx="3384377" cy="497301"/>
          </a:xfrm>
          <a:prstGeom prst="rect">
            <a:avLst/>
          </a:prstGeom>
          <a:solidFill>
            <a:schemeClr val="bg1"/>
          </a:solidFill>
          <a:ln>
            <a:solidFill>
              <a:srgbClr val="1C7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 name="屈折矢印 26"/>
          <p:cNvSpPr/>
          <p:nvPr/>
        </p:nvSpPr>
        <p:spPr>
          <a:xfrm rot="5400000">
            <a:off x="411395" y="1199481"/>
            <a:ext cx="1008112" cy="1162330"/>
          </a:xfrm>
          <a:prstGeom prst="bentUpArrow">
            <a:avLst>
              <a:gd name="adj1" fmla="val 12717"/>
              <a:gd name="adj2" fmla="val 15315"/>
              <a:gd name="adj3" fmla="val 94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8" name="角丸四角形 27"/>
          <p:cNvSpPr/>
          <p:nvPr/>
        </p:nvSpPr>
        <p:spPr>
          <a:xfrm>
            <a:off x="4635046" y="1225271"/>
            <a:ext cx="3312367" cy="841783"/>
          </a:xfrm>
          <a:prstGeom prst="roundRect">
            <a:avLst>
              <a:gd name="adj" fmla="val 13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9" name="角丸四角形 28"/>
          <p:cNvSpPr/>
          <p:nvPr/>
        </p:nvSpPr>
        <p:spPr>
          <a:xfrm>
            <a:off x="8028384" y="1234587"/>
            <a:ext cx="1064568" cy="841784"/>
          </a:xfrm>
          <a:prstGeom prst="roundRect">
            <a:avLst>
              <a:gd name="adj" fmla="val 145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1" name="右矢印 30"/>
          <p:cNvSpPr/>
          <p:nvPr/>
        </p:nvSpPr>
        <p:spPr>
          <a:xfrm rot="16200000">
            <a:off x="8134276" y="3181986"/>
            <a:ext cx="465941" cy="285360"/>
          </a:xfrm>
          <a:prstGeom prst="rightArrow">
            <a:avLst>
              <a:gd name="adj1" fmla="val 50000"/>
              <a:gd name="adj2" fmla="val 36649"/>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 name="右矢印 31"/>
          <p:cNvSpPr/>
          <p:nvPr/>
        </p:nvSpPr>
        <p:spPr>
          <a:xfrm rot="16200000">
            <a:off x="5713199" y="3182578"/>
            <a:ext cx="453907" cy="285360"/>
          </a:xfrm>
          <a:prstGeom prst="rightArrow">
            <a:avLst>
              <a:gd name="adj1" fmla="val 50000"/>
              <a:gd name="adj2" fmla="val 36649"/>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 name="正方形/長方形 32"/>
          <p:cNvSpPr/>
          <p:nvPr/>
        </p:nvSpPr>
        <p:spPr>
          <a:xfrm>
            <a:off x="56456" y="2512626"/>
            <a:ext cx="5148571" cy="3364685"/>
          </a:xfrm>
          <a:prstGeom prst="rect">
            <a:avLst/>
          </a:prstGeom>
          <a:noFill/>
          <a:ln w="19050">
            <a:solidFill>
              <a:srgbClr val="1C7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 name="円柱 35"/>
          <p:cNvSpPr/>
          <p:nvPr/>
        </p:nvSpPr>
        <p:spPr>
          <a:xfrm>
            <a:off x="558090" y="1162579"/>
            <a:ext cx="73843" cy="385717"/>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 name="直方体 36"/>
          <p:cNvSpPr/>
          <p:nvPr/>
        </p:nvSpPr>
        <p:spPr>
          <a:xfrm>
            <a:off x="158805" y="1311433"/>
            <a:ext cx="543301" cy="360000"/>
          </a:xfrm>
          <a:prstGeom prst="cube">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 name="直方体 37"/>
          <p:cNvSpPr/>
          <p:nvPr/>
        </p:nvSpPr>
        <p:spPr>
          <a:xfrm>
            <a:off x="270058" y="1234587"/>
            <a:ext cx="247873" cy="141428"/>
          </a:xfrm>
          <a:prstGeom prst="cube">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nvGrpSpPr>
          <p:cNvPr id="39" name="グループ化 38"/>
          <p:cNvGrpSpPr/>
          <p:nvPr/>
        </p:nvGrpSpPr>
        <p:grpSpPr>
          <a:xfrm>
            <a:off x="201134" y="1845121"/>
            <a:ext cx="507141" cy="439581"/>
            <a:chOff x="4088904" y="2217754"/>
            <a:chExt cx="576064" cy="563174"/>
          </a:xfrm>
        </p:grpSpPr>
        <p:sp>
          <p:nvSpPr>
            <p:cNvPr id="40" name="円柱 39"/>
            <p:cNvSpPr/>
            <p:nvPr/>
          </p:nvSpPr>
          <p:spPr>
            <a:xfrm>
              <a:off x="4232920" y="2252804"/>
              <a:ext cx="216024" cy="354549"/>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1" name="円柱 40"/>
            <p:cNvSpPr/>
            <p:nvPr/>
          </p:nvSpPr>
          <p:spPr>
            <a:xfrm>
              <a:off x="4286926" y="2217754"/>
              <a:ext cx="108012" cy="70100"/>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2" name="円柱 41"/>
            <p:cNvSpPr/>
            <p:nvPr/>
          </p:nvSpPr>
          <p:spPr>
            <a:xfrm>
              <a:off x="4448944" y="2252804"/>
              <a:ext cx="216024" cy="354549"/>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 name="円柱 42"/>
            <p:cNvSpPr/>
            <p:nvPr/>
          </p:nvSpPr>
          <p:spPr>
            <a:xfrm>
              <a:off x="4502950" y="2217754"/>
              <a:ext cx="108012" cy="70100"/>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 name="円柱 43"/>
            <p:cNvSpPr/>
            <p:nvPr/>
          </p:nvSpPr>
          <p:spPr>
            <a:xfrm>
              <a:off x="4160912" y="2324812"/>
              <a:ext cx="216024" cy="354549"/>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5" name="円柱 44"/>
            <p:cNvSpPr/>
            <p:nvPr/>
          </p:nvSpPr>
          <p:spPr>
            <a:xfrm>
              <a:off x="4214918" y="2289762"/>
              <a:ext cx="108012" cy="70100"/>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6" name="円柱 45"/>
            <p:cNvSpPr/>
            <p:nvPr/>
          </p:nvSpPr>
          <p:spPr>
            <a:xfrm>
              <a:off x="4376936" y="2324812"/>
              <a:ext cx="216024" cy="354549"/>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 name="円柱 46"/>
            <p:cNvSpPr/>
            <p:nvPr/>
          </p:nvSpPr>
          <p:spPr>
            <a:xfrm>
              <a:off x="4430942" y="2289762"/>
              <a:ext cx="108012" cy="70100"/>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8" name="円柱 47"/>
            <p:cNvSpPr/>
            <p:nvPr/>
          </p:nvSpPr>
          <p:spPr>
            <a:xfrm>
              <a:off x="4088904" y="2426379"/>
              <a:ext cx="216024" cy="354549"/>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9" name="円柱 48"/>
            <p:cNvSpPr/>
            <p:nvPr/>
          </p:nvSpPr>
          <p:spPr>
            <a:xfrm>
              <a:off x="4142910" y="2391329"/>
              <a:ext cx="108012" cy="70100"/>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0" name="円柱 49"/>
            <p:cNvSpPr/>
            <p:nvPr/>
          </p:nvSpPr>
          <p:spPr>
            <a:xfrm>
              <a:off x="4304928" y="2426379"/>
              <a:ext cx="216024" cy="354549"/>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 name="円柱 50"/>
            <p:cNvSpPr/>
            <p:nvPr/>
          </p:nvSpPr>
          <p:spPr>
            <a:xfrm>
              <a:off x="4358934" y="2391329"/>
              <a:ext cx="108012" cy="70100"/>
            </a:xfrm>
            <a:prstGeom prst="can">
              <a:avLst/>
            </a:prstGeom>
            <a:solidFill>
              <a:schemeClr val="bg1">
                <a:lumMod val="95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pic>
        <p:nvPicPr>
          <p:cNvPr id="52" name="図 51" descr="oikawa2_ページ_05.tif"/>
          <p:cNvPicPr>
            <a:picLocks noChangeAspect="1"/>
          </p:cNvPicPr>
          <p:nvPr/>
        </p:nvPicPr>
        <p:blipFill rotWithShape="1">
          <a:blip r:embed="rId3" cstate="print"/>
          <a:srcRect l="38120" t="32652" r="14186" b="11151"/>
          <a:stretch/>
        </p:blipFill>
        <p:spPr>
          <a:xfrm>
            <a:off x="668002" y="4421403"/>
            <a:ext cx="1182477" cy="985220"/>
          </a:xfrm>
          <a:prstGeom prst="rect">
            <a:avLst/>
          </a:prstGeom>
          <a:ln w="6350">
            <a:solidFill>
              <a:schemeClr val="tx1"/>
            </a:solidFill>
          </a:ln>
        </p:spPr>
      </p:pic>
      <p:pic>
        <p:nvPicPr>
          <p:cNvPr id="53" name="Picture 5"/>
          <p:cNvPicPr>
            <a:picLocks noChangeAspect="1" noChangeArrowheads="1"/>
          </p:cNvPicPr>
          <p:nvPr/>
        </p:nvPicPr>
        <p:blipFill>
          <a:blip r:embed="rId4" cstate="print"/>
          <a:srcRect/>
          <a:stretch>
            <a:fillRect/>
          </a:stretch>
        </p:blipFill>
        <p:spPr bwMode="auto">
          <a:xfrm>
            <a:off x="598185" y="2900263"/>
            <a:ext cx="1315336" cy="987264"/>
          </a:xfrm>
          <a:prstGeom prst="rect">
            <a:avLst/>
          </a:prstGeom>
          <a:noFill/>
          <a:ln w="6350">
            <a:solidFill>
              <a:schemeClr val="tx1"/>
            </a:solidFill>
            <a:miter lim="800000"/>
            <a:headEnd/>
            <a:tailEnd/>
          </a:ln>
        </p:spPr>
      </p:pic>
      <p:sp>
        <p:nvSpPr>
          <p:cNvPr id="54" name="テキスト ボックス 53"/>
          <p:cNvSpPr txBox="1"/>
          <p:nvPr/>
        </p:nvSpPr>
        <p:spPr>
          <a:xfrm>
            <a:off x="656543" y="3922673"/>
            <a:ext cx="1205396" cy="128993"/>
          </a:xfrm>
          <a:prstGeom prst="rect">
            <a:avLst/>
          </a:prstGeom>
          <a:solidFill>
            <a:schemeClr val="bg1"/>
          </a:solidFill>
          <a:ln w="6350">
            <a:solidFill>
              <a:schemeClr val="tx2"/>
            </a:solidFill>
          </a:ln>
        </p:spPr>
        <p:txBody>
          <a:bodyPr wrap="none" rtlCol="0" anchor="ctr" anchorCtr="1">
            <a:noAutofit/>
          </a:bodyPr>
          <a:lstStyle/>
          <a:p>
            <a:pPr algn="ctr"/>
            <a:r>
              <a:rPr lang="en-US" altLang="ja-JP" sz="800" dirty="0">
                <a:latin typeface="Century" pitchFamily="18" charset="0"/>
                <a:ea typeface="小塚ゴシック Pro B" pitchFamily="34" charset="-128"/>
              </a:rPr>
              <a:t>RI</a:t>
            </a:r>
            <a:r>
              <a:rPr lang="ja-JP" altLang="en-US" sz="800" dirty="0">
                <a:latin typeface="Century" pitchFamily="18" charset="0"/>
                <a:ea typeface="小塚ゴシック Pro B" pitchFamily="34" charset="-128"/>
              </a:rPr>
              <a:t> </a:t>
            </a:r>
            <a:r>
              <a:rPr lang="en-US" altLang="ja-JP" sz="800" dirty="0">
                <a:latin typeface="Century" pitchFamily="18" charset="0"/>
                <a:ea typeface="小塚ゴシック Pro B" pitchFamily="34" charset="-128"/>
              </a:rPr>
              <a:t>Beam Factory</a:t>
            </a:r>
            <a:endParaRPr lang="ja-JP" altLang="en-US" sz="800" dirty="0">
              <a:latin typeface="Century" pitchFamily="18" charset="0"/>
              <a:ea typeface="小塚ゴシック Pro B" pitchFamily="34" charset="-128"/>
            </a:endParaRPr>
          </a:p>
        </p:txBody>
      </p:sp>
      <p:sp>
        <p:nvSpPr>
          <p:cNvPr id="55" name="テキスト ボックス 54"/>
          <p:cNvSpPr txBox="1"/>
          <p:nvPr/>
        </p:nvSpPr>
        <p:spPr>
          <a:xfrm>
            <a:off x="750993" y="5438176"/>
            <a:ext cx="1055421" cy="124321"/>
          </a:xfrm>
          <a:prstGeom prst="rect">
            <a:avLst/>
          </a:prstGeom>
          <a:solidFill>
            <a:schemeClr val="bg1"/>
          </a:solidFill>
          <a:ln w="6350">
            <a:solidFill>
              <a:schemeClr val="tx2"/>
            </a:solidFill>
          </a:ln>
        </p:spPr>
        <p:txBody>
          <a:bodyPr wrap="none" rtlCol="0" anchor="ctr" anchorCtr="1">
            <a:noAutofit/>
          </a:bodyPr>
          <a:lstStyle/>
          <a:p>
            <a:pPr algn="dist"/>
            <a:r>
              <a:rPr lang="en-US" altLang="ja-JP" sz="800" dirty="0">
                <a:latin typeface="Century" pitchFamily="18" charset="0"/>
                <a:ea typeface="小塚ゴシック Pro B" pitchFamily="34" charset="-128"/>
              </a:rPr>
              <a:t>J-PARC</a:t>
            </a:r>
            <a:r>
              <a:rPr lang="ja-JP" altLang="en-US" sz="800" dirty="0">
                <a:latin typeface="Century" pitchFamily="18" charset="0"/>
                <a:ea typeface="小塚ゴシック Pro B" pitchFamily="34" charset="-128"/>
              </a:rPr>
              <a:t>／</a:t>
            </a:r>
            <a:r>
              <a:rPr lang="en-US" altLang="ja-JP" sz="800" dirty="0">
                <a:latin typeface="Century" pitchFamily="18" charset="0"/>
                <a:ea typeface="小塚ゴシック Pro B" pitchFamily="34" charset="-128"/>
              </a:rPr>
              <a:t>Riken RAL</a:t>
            </a:r>
            <a:endParaRPr lang="ja-JP" altLang="en-US" sz="800" dirty="0">
              <a:latin typeface="Century" pitchFamily="18" charset="0"/>
              <a:ea typeface="小塚ゴシック Pro B" pitchFamily="34" charset="-128"/>
            </a:endParaRPr>
          </a:p>
        </p:txBody>
      </p:sp>
      <p:sp>
        <p:nvSpPr>
          <p:cNvPr id="56" name="テキスト ボックス 55"/>
          <p:cNvSpPr txBox="1"/>
          <p:nvPr/>
        </p:nvSpPr>
        <p:spPr>
          <a:xfrm>
            <a:off x="634990" y="4069893"/>
            <a:ext cx="1256810" cy="306544"/>
          </a:xfrm>
          <a:prstGeom prst="rect">
            <a:avLst/>
          </a:prstGeom>
          <a:solidFill>
            <a:schemeClr val="bg1">
              <a:alpha val="90000"/>
            </a:schemeClr>
          </a:solidFill>
          <a:ln w="6350">
            <a:solidFill>
              <a:schemeClr val="tx2"/>
            </a:solidFill>
          </a:ln>
        </p:spPr>
        <p:txBody>
          <a:bodyPr wrap="square" lIns="36000" rIns="36000" rtlCol="0" anchor="ctr" anchorCtr="0">
            <a:noAutofit/>
          </a:bodyPr>
          <a:lstStyle/>
          <a:p>
            <a:pPr algn="ctr">
              <a:lnSpc>
                <a:spcPts val="800"/>
              </a:lnSpc>
            </a:pPr>
            <a:r>
              <a:rPr lang="en-US" altLang="ja-JP" sz="700" dirty="0">
                <a:latin typeface="Century" pitchFamily="18" charset="0"/>
                <a:ea typeface="小塚ゴシック Pro B" pitchFamily="34" charset="-128"/>
              </a:rPr>
              <a:t>Beam contained various</a:t>
            </a:r>
          </a:p>
          <a:p>
            <a:pPr algn="ctr">
              <a:lnSpc>
                <a:spcPts val="800"/>
              </a:lnSpc>
            </a:pPr>
            <a:r>
              <a:rPr lang="en-US" altLang="ja-JP" sz="700" dirty="0">
                <a:latin typeface="Century" pitchFamily="18" charset="0"/>
                <a:ea typeface="小塚ゴシック Pro B" pitchFamily="34" charset="-128"/>
              </a:rPr>
              <a:t>Nuclides including unstable</a:t>
            </a:r>
          </a:p>
          <a:p>
            <a:pPr algn="ctr">
              <a:lnSpc>
                <a:spcPts val="800"/>
              </a:lnSpc>
            </a:pPr>
            <a:r>
              <a:rPr lang="en-US" altLang="ja-JP" sz="700" dirty="0">
                <a:latin typeface="Century" pitchFamily="18" charset="0"/>
                <a:ea typeface="小塚ゴシック Pro B" pitchFamily="34" charset="-128"/>
              </a:rPr>
              <a:t>nuclides</a:t>
            </a:r>
            <a:endParaRPr lang="ja-JP" altLang="en-US" sz="700" dirty="0">
              <a:latin typeface="Century" pitchFamily="18" charset="0"/>
              <a:ea typeface="小塚ゴシック Pro B" pitchFamily="34" charset="-128"/>
            </a:endParaRPr>
          </a:p>
        </p:txBody>
      </p:sp>
      <p:sp>
        <p:nvSpPr>
          <p:cNvPr id="57" name="テキスト ボックス 56"/>
          <p:cNvSpPr txBox="1"/>
          <p:nvPr/>
        </p:nvSpPr>
        <p:spPr>
          <a:xfrm>
            <a:off x="666635" y="5578291"/>
            <a:ext cx="1224136" cy="252962"/>
          </a:xfrm>
          <a:prstGeom prst="rect">
            <a:avLst/>
          </a:prstGeom>
          <a:solidFill>
            <a:schemeClr val="bg1">
              <a:alpha val="90000"/>
            </a:schemeClr>
          </a:solidFill>
          <a:ln w="6350">
            <a:solidFill>
              <a:schemeClr val="tx2"/>
            </a:solidFill>
          </a:ln>
        </p:spPr>
        <p:txBody>
          <a:bodyPr wrap="square" lIns="36000" rIns="36000" rtlCol="0" anchor="ctr" anchorCtr="0">
            <a:noAutofit/>
          </a:bodyPr>
          <a:lstStyle/>
          <a:p>
            <a:pPr algn="ctr"/>
            <a:r>
              <a:rPr lang="en-US" altLang="ja-JP" sz="700" dirty="0">
                <a:latin typeface="Century" pitchFamily="18" charset="0"/>
                <a:ea typeface="小塚ゴシック Pro B" pitchFamily="34" charset="-128"/>
              </a:rPr>
              <a:t>Use of </a:t>
            </a:r>
            <a:r>
              <a:rPr lang="en-US" altLang="ja-JP" sz="700" dirty="0" err="1">
                <a:latin typeface="Century" pitchFamily="18" charset="0"/>
                <a:ea typeface="小塚ゴシック Pro B" pitchFamily="34" charset="-128"/>
              </a:rPr>
              <a:t>pulsed,muon</a:t>
            </a:r>
            <a:r>
              <a:rPr lang="en-US" altLang="ja-JP" sz="700" dirty="0">
                <a:latin typeface="Century" pitchFamily="18" charset="0"/>
                <a:ea typeface="小塚ゴシック Pro B" pitchFamily="34" charset="-128"/>
              </a:rPr>
              <a:t> beam</a:t>
            </a:r>
          </a:p>
          <a:p>
            <a:pPr algn="ctr"/>
            <a:r>
              <a:rPr lang="en-US" altLang="ja-JP" sz="700" dirty="0">
                <a:latin typeface="Century" pitchFamily="18" charset="0"/>
                <a:ea typeface="小塚ゴシック Pro B" pitchFamily="34" charset="-128"/>
              </a:rPr>
              <a:t>and neutron beam</a:t>
            </a:r>
            <a:endParaRPr lang="ja-JP" altLang="en-US" sz="700" dirty="0">
              <a:latin typeface="Century" pitchFamily="18" charset="0"/>
              <a:ea typeface="小塚ゴシック Pro B" pitchFamily="34" charset="-128"/>
            </a:endParaRPr>
          </a:p>
        </p:txBody>
      </p:sp>
      <p:sp>
        <p:nvSpPr>
          <p:cNvPr id="129" name="台形 128"/>
          <p:cNvSpPr/>
          <p:nvPr/>
        </p:nvSpPr>
        <p:spPr>
          <a:xfrm rot="16200000">
            <a:off x="3243446" y="3313807"/>
            <a:ext cx="268566" cy="82369"/>
          </a:xfrm>
          <a:prstGeom prst="trapezoid">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30" name="爆発 2 129"/>
          <p:cNvSpPr/>
          <p:nvPr/>
        </p:nvSpPr>
        <p:spPr>
          <a:xfrm>
            <a:off x="3253272" y="3261642"/>
            <a:ext cx="165641" cy="166302"/>
          </a:xfrm>
          <a:prstGeom prst="irregularSeal2">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66" name="円/楕円 165"/>
          <p:cNvSpPr/>
          <p:nvPr/>
        </p:nvSpPr>
        <p:spPr>
          <a:xfrm>
            <a:off x="3963194" y="334817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67" name="円/楕円 166"/>
          <p:cNvSpPr/>
          <p:nvPr/>
        </p:nvSpPr>
        <p:spPr>
          <a:xfrm>
            <a:off x="3963194" y="350700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nvGrpSpPr>
          <p:cNvPr id="168" name="グループ化 167"/>
          <p:cNvGrpSpPr/>
          <p:nvPr/>
        </p:nvGrpSpPr>
        <p:grpSpPr>
          <a:xfrm>
            <a:off x="3857469" y="3035691"/>
            <a:ext cx="240425" cy="215440"/>
            <a:chOff x="5973867" y="3743905"/>
            <a:chExt cx="240425" cy="215440"/>
          </a:xfrm>
        </p:grpSpPr>
        <p:sp>
          <p:nvSpPr>
            <p:cNvPr id="169" name="円/楕円 168"/>
            <p:cNvSpPr/>
            <p:nvPr/>
          </p:nvSpPr>
          <p:spPr>
            <a:xfrm>
              <a:off x="6088738" y="374390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0" name="円/楕円 169"/>
            <p:cNvSpPr/>
            <p:nvPr/>
          </p:nvSpPr>
          <p:spPr>
            <a:xfrm>
              <a:off x="6045892" y="374733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1" name="円/楕円 170"/>
            <p:cNvSpPr/>
            <p:nvPr/>
          </p:nvSpPr>
          <p:spPr>
            <a:xfrm>
              <a:off x="6005106" y="375876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2" name="円/楕円 171"/>
            <p:cNvSpPr/>
            <p:nvPr/>
          </p:nvSpPr>
          <p:spPr>
            <a:xfrm>
              <a:off x="5973867" y="38139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3" name="円/楕円 172"/>
            <p:cNvSpPr/>
            <p:nvPr/>
          </p:nvSpPr>
          <p:spPr>
            <a:xfrm>
              <a:off x="6134457" y="376676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4" name="円/楕円 173"/>
            <p:cNvSpPr/>
            <p:nvPr/>
          </p:nvSpPr>
          <p:spPr>
            <a:xfrm>
              <a:off x="6166517" y="380448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5" name="円/楕円 174"/>
            <p:cNvSpPr/>
            <p:nvPr/>
          </p:nvSpPr>
          <p:spPr>
            <a:xfrm>
              <a:off x="6002400" y="378962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6" name="円/楕円 175"/>
            <p:cNvSpPr/>
            <p:nvPr/>
          </p:nvSpPr>
          <p:spPr>
            <a:xfrm>
              <a:off x="6041276" y="3766764"/>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7" name="円/楕円 176"/>
            <p:cNvSpPr/>
            <p:nvPr/>
          </p:nvSpPr>
          <p:spPr>
            <a:xfrm>
              <a:off x="6088738" y="376676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8" name="円/楕円 177"/>
            <p:cNvSpPr/>
            <p:nvPr/>
          </p:nvSpPr>
          <p:spPr>
            <a:xfrm>
              <a:off x="6131427" y="379305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79" name="円/楕円 178"/>
            <p:cNvSpPr/>
            <p:nvPr/>
          </p:nvSpPr>
          <p:spPr>
            <a:xfrm>
              <a:off x="6161429" y="382556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0" name="円/楕円 179"/>
            <p:cNvSpPr/>
            <p:nvPr/>
          </p:nvSpPr>
          <p:spPr>
            <a:xfrm>
              <a:off x="6043019" y="379305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1" name="円/楕円 180"/>
            <p:cNvSpPr/>
            <p:nvPr/>
          </p:nvSpPr>
          <p:spPr>
            <a:xfrm>
              <a:off x="6091611" y="379330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2" name="円/楕円 181"/>
            <p:cNvSpPr/>
            <p:nvPr/>
          </p:nvSpPr>
          <p:spPr>
            <a:xfrm>
              <a:off x="6134457" y="381616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3" name="円/楕円 182"/>
            <p:cNvSpPr/>
            <p:nvPr/>
          </p:nvSpPr>
          <p:spPr>
            <a:xfrm>
              <a:off x="6107734" y="391362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4" name="円/楕円 183"/>
            <p:cNvSpPr/>
            <p:nvPr/>
          </p:nvSpPr>
          <p:spPr>
            <a:xfrm>
              <a:off x="6168573" y="386699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5" name="円/楕円 184"/>
            <p:cNvSpPr/>
            <p:nvPr/>
          </p:nvSpPr>
          <p:spPr>
            <a:xfrm>
              <a:off x="6137330" y="385556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6" name="円/楕円 185"/>
            <p:cNvSpPr/>
            <p:nvPr/>
          </p:nvSpPr>
          <p:spPr>
            <a:xfrm>
              <a:off x="6101099" y="382759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7" name="円/楕円 186"/>
            <p:cNvSpPr/>
            <p:nvPr/>
          </p:nvSpPr>
          <p:spPr>
            <a:xfrm>
              <a:off x="6063172" y="381663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8" name="円/楕円 187"/>
            <p:cNvSpPr/>
            <p:nvPr/>
          </p:nvSpPr>
          <p:spPr>
            <a:xfrm>
              <a:off x="6018092" y="383343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89" name="円/楕円 188"/>
            <p:cNvSpPr/>
            <p:nvPr/>
          </p:nvSpPr>
          <p:spPr>
            <a:xfrm>
              <a:off x="6168572" y="388696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0" name="円/楕円 189"/>
            <p:cNvSpPr/>
            <p:nvPr/>
          </p:nvSpPr>
          <p:spPr>
            <a:xfrm>
              <a:off x="6132380" y="388696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1" name="円/楕円 190"/>
            <p:cNvSpPr/>
            <p:nvPr/>
          </p:nvSpPr>
          <p:spPr>
            <a:xfrm>
              <a:off x="6032078" y="385747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2" name="円/楕円 191"/>
            <p:cNvSpPr/>
            <p:nvPr/>
          </p:nvSpPr>
          <p:spPr>
            <a:xfrm>
              <a:off x="6060466" y="3846352"/>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3" name="円/楕円 192"/>
            <p:cNvSpPr/>
            <p:nvPr/>
          </p:nvSpPr>
          <p:spPr>
            <a:xfrm>
              <a:off x="6103156" y="385747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4" name="円/楕円 193"/>
            <p:cNvSpPr/>
            <p:nvPr/>
          </p:nvSpPr>
          <p:spPr>
            <a:xfrm>
              <a:off x="6067948" y="387431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5" name="円/楕円 194"/>
            <p:cNvSpPr/>
            <p:nvPr/>
          </p:nvSpPr>
          <p:spPr>
            <a:xfrm flipV="1">
              <a:off x="5991054" y="384681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6" name="円/楕円 195"/>
            <p:cNvSpPr/>
            <p:nvPr/>
          </p:nvSpPr>
          <p:spPr>
            <a:xfrm flipV="1">
              <a:off x="6144347" y="391271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7" name="円/楕円 196"/>
            <p:cNvSpPr/>
            <p:nvPr/>
          </p:nvSpPr>
          <p:spPr>
            <a:xfrm flipV="1">
              <a:off x="6010081" y="386861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8" name="円/楕円 197"/>
            <p:cNvSpPr/>
            <p:nvPr/>
          </p:nvSpPr>
          <p:spPr>
            <a:xfrm flipV="1">
              <a:off x="6005468" y="387656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99" name="円/楕円 198"/>
            <p:cNvSpPr/>
            <p:nvPr/>
          </p:nvSpPr>
          <p:spPr>
            <a:xfrm flipV="1">
              <a:off x="6072235" y="390056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00" name="円/楕円 199"/>
            <p:cNvSpPr/>
            <p:nvPr/>
          </p:nvSpPr>
          <p:spPr>
            <a:xfrm>
              <a:off x="6012344" y="389076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01" name="円/楕円 200"/>
            <p:cNvSpPr/>
            <p:nvPr/>
          </p:nvSpPr>
          <p:spPr>
            <a:xfrm>
              <a:off x="6101098" y="388590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02" name="円/楕円 201"/>
            <p:cNvSpPr/>
            <p:nvPr/>
          </p:nvSpPr>
          <p:spPr>
            <a:xfrm>
              <a:off x="6040766" y="389559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sp>
        <p:nvSpPr>
          <p:cNvPr id="203" name="円/楕円 202"/>
          <p:cNvSpPr/>
          <p:nvPr/>
        </p:nvSpPr>
        <p:spPr>
          <a:xfrm>
            <a:off x="4038521" y="4388844"/>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04" name="テキスト ボックス 203"/>
          <p:cNvSpPr txBox="1"/>
          <p:nvPr/>
        </p:nvSpPr>
        <p:spPr>
          <a:xfrm>
            <a:off x="3728864" y="2784812"/>
            <a:ext cx="1512168" cy="369332"/>
          </a:xfrm>
          <a:prstGeom prst="rect">
            <a:avLst/>
          </a:prstGeom>
          <a:noFill/>
        </p:spPr>
        <p:txBody>
          <a:bodyPr wrap="square" rtlCol="0">
            <a:spAutoFit/>
          </a:bodyPr>
          <a:lstStyle/>
          <a:p>
            <a:pPr algn="ctr"/>
            <a:r>
              <a:rPr kumimoji="1" lang="en-US" altLang="ja-JP" sz="900" dirty="0">
                <a:latin typeface="Century" pitchFamily="18" charset="0"/>
              </a:rPr>
              <a:t>Stable nuclides or short lived nuclides</a:t>
            </a:r>
            <a:endParaRPr kumimoji="1" lang="ja-JP" altLang="en-US" sz="900" dirty="0">
              <a:latin typeface="Century" pitchFamily="18" charset="0"/>
            </a:endParaRPr>
          </a:p>
        </p:txBody>
      </p:sp>
      <p:sp>
        <p:nvSpPr>
          <p:cNvPr id="205" name="テキスト ボックス 204"/>
          <p:cNvSpPr txBox="1"/>
          <p:nvPr/>
        </p:nvSpPr>
        <p:spPr>
          <a:xfrm>
            <a:off x="4006204" y="3243020"/>
            <a:ext cx="631904" cy="230832"/>
          </a:xfrm>
          <a:prstGeom prst="rect">
            <a:avLst/>
          </a:prstGeom>
          <a:noFill/>
        </p:spPr>
        <p:txBody>
          <a:bodyPr wrap="none" rtlCol="0">
            <a:spAutoFit/>
          </a:bodyPr>
          <a:lstStyle/>
          <a:p>
            <a:r>
              <a:rPr lang="en-US" altLang="ja-JP" sz="900" dirty="0">
                <a:latin typeface="Century" pitchFamily="18" charset="0"/>
              </a:rPr>
              <a:t>Neutron</a:t>
            </a:r>
            <a:endParaRPr kumimoji="1" lang="ja-JP" altLang="en-US" sz="900" dirty="0">
              <a:latin typeface="Century" pitchFamily="18" charset="0"/>
            </a:endParaRPr>
          </a:p>
        </p:txBody>
      </p:sp>
      <p:sp>
        <p:nvSpPr>
          <p:cNvPr id="206" name="テキスト ボックス 205"/>
          <p:cNvSpPr txBox="1"/>
          <p:nvPr/>
        </p:nvSpPr>
        <p:spPr>
          <a:xfrm>
            <a:off x="4031112" y="3417792"/>
            <a:ext cx="543739" cy="230832"/>
          </a:xfrm>
          <a:prstGeom prst="rect">
            <a:avLst/>
          </a:prstGeom>
          <a:noFill/>
        </p:spPr>
        <p:txBody>
          <a:bodyPr wrap="none" rtlCol="0">
            <a:spAutoFit/>
          </a:bodyPr>
          <a:lstStyle/>
          <a:p>
            <a:r>
              <a:rPr lang="en-US" altLang="ja-JP" sz="900" dirty="0">
                <a:latin typeface="Century" pitchFamily="18" charset="0"/>
              </a:rPr>
              <a:t>Proton</a:t>
            </a:r>
            <a:endParaRPr kumimoji="1" lang="ja-JP" altLang="en-US" sz="900" dirty="0">
              <a:latin typeface="Century" pitchFamily="18" charset="0"/>
            </a:endParaRPr>
          </a:p>
        </p:txBody>
      </p:sp>
      <p:sp>
        <p:nvSpPr>
          <p:cNvPr id="207" name="円/楕円 206"/>
          <p:cNvSpPr/>
          <p:nvPr/>
        </p:nvSpPr>
        <p:spPr>
          <a:xfrm>
            <a:off x="4038521" y="453708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nvGrpSpPr>
          <p:cNvPr id="208" name="グループ化 207"/>
          <p:cNvGrpSpPr/>
          <p:nvPr/>
        </p:nvGrpSpPr>
        <p:grpSpPr>
          <a:xfrm>
            <a:off x="2735338" y="5286491"/>
            <a:ext cx="319466" cy="332793"/>
            <a:chOff x="2140401" y="3429000"/>
            <a:chExt cx="319466" cy="332793"/>
          </a:xfrm>
        </p:grpSpPr>
        <p:sp>
          <p:nvSpPr>
            <p:cNvPr id="209" name="円/楕円 208"/>
            <p:cNvSpPr/>
            <p:nvPr/>
          </p:nvSpPr>
          <p:spPr>
            <a:xfrm>
              <a:off x="2295679" y="342900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0" name="円/楕円 209"/>
            <p:cNvSpPr/>
            <p:nvPr/>
          </p:nvSpPr>
          <p:spPr>
            <a:xfrm>
              <a:off x="2252833" y="343242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1" name="円/楕円 210"/>
            <p:cNvSpPr/>
            <p:nvPr/>
          </p:nvSpPr>
          <p:spPr>
            <a:xfrm>
              <a:off x="2212047" y="344385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2" name="円/楕円 211"/>
            <p:cNvSpPr/>
            <p:nvPr/>
          </p:nvSpPr>
          <p:spPr>
            <a:xfrm>
              <a:off x="2173110" y="347776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3" name="円/楕円 212"/>
            <p:cNvSpPr/>
            <p:nvPr/>
          </p:nvSpPr>
          <p:spPr>
            <a:xfrm>
              <a:off x="2154669" y="351018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4" name="円/楕円 213"/>
            <p:cNvSpPr/>
            <p:nvPr/>
          </p:nvSpPr>
          <p:spPr>
            <a:xfrm>
              <a:off x="2341398" y="34518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5" name="円/楕円 214"/>
            <p:cNvSpPr/>
            <p:nvPr/>
          </p:nvSpPr>
          <p:spPr>
            <a:xfrm>
              <a:off x="2373458" y="348957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6" name="円/楕円 215"/>
            <p:cNvSpPr/>
            <p:nvPr/>
          </p:nvSpPr>
          <p:spPr>
            <a:xfrm>
              <a:off x="2396317" y="352348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7" name="円/楕円 216"/>
            <p:cNvSpPr/>
            <p:nvPr/>
          </p:nvSpPr>
          <p:spPr>
            <a:xfrm>
              <a:off x="2140401" y="3556380"/>
              <a:ext cx="45719" cy="4571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8" name="円/楕円 217"/>
            <p:cNvSpPr/>
            <p:nvPr/>
          </p:nvSpPr>
          <p:spPr>
            <a:xfrm>
              <a:off x="2209341" y="347471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19" name="円/楕円 218"/>
            <p:cNvSpPr/>
            <p:nvPr/>
          </p:nvSpPr>
          <p:spPr>
            <a:xfrm>
              <a:off x="2248217" y="345185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0" name="円/楕円 219"/>
            <p:cNvSpPr/>
            <p:nvPr/>
          </p:nvSpPr>
          <p:spPr>
            <a:xfrm>
              <a:off x="2295679" y="34518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1" name="円/楕円 220"/>
            <p:cNvSpPr/>
            <p:nvPr/>
          </p:nvSpPr>
          <p:spPr>
            <a:xfrm>
              <a:off x="2338368" y="3478148"/>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2" name="円/楕円 221"/>
            <p:cNvSpPr/>
            <p:nvPr/>
          </p:nvSpPr>
          <p:spPr>
            <a:xfrm>
              <a:off x="2368370" y="351066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3" name="円/楕円 222"/>
            <p:cNvSpPr/>
            <p:nvPr/>
          </p:nvSpPr>
          <p:spPr>
            <a:xfrm>
              <a:off x="2177528" y="350554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4" name="円/楕円 223"/>
            <p:cNvSpPr/>
            <p:nvPr/>
          </p:nvSpPr>
          <p:spPr>
            <a:xfrm>
              <a:off x="2212047" y="350100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5" name="円/楕円 224"/>
            <p:cNvSpPr/>
            <p:nvPr/>
          </p:nvSpPr>
          <p:spPr>
            <a:xfrm>
              <a:off x="2249960" y="347814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6" name="円/楕円 225"/>
            <p:cNvSpPr/>
            <p:nvPr/>
          </p:nvSpPr>
          <p:spPr>
            <a:xfrm>
              <a:off x="2298552" y="347840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7" name="円/楕円 226"/>
            <p:cNvSpPr/>
            <p:nvPr/>
          </p:nvSpPr>
          <p:spPr>
            <a:xfrm>
              <a:off x="2341398" y="350126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8" name="円/楕円 227"/>
            <p:cNvSpPr/>
            <p:nvPr/>
          </p:nvSpPr>
          <p:spPr>
            <a:xfrm>
              <a:off x="2170766" y="354256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29" name="円/楕円 228"/>
            <p:cNvSpPr/>
            <p:nvPr/>
          </p:nvSpPr>
          <p:spPr>
            <a:xfrm>
              <a:off x="2409861" y="356542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0" name="円/楕円 229"/>
            <p:cNvSpPr/>
            <p:nvPr/>
          </p:nvSpPr>
          <p:spPr>
            <a:xfrm>
              <a:off x="2375514" y="355209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1" name="円/楕円 230"/>
            <p:cNvSpPr/>
            <p:nvPr/>
          </p:nvSpPr>
          <p:spPr>
            <a:xfrm>
              <a:off x="2344271" y="35406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2" name="円/楕円 231"/>
            <p:cNvSpPr/>
            <p:nvPr/>
          </p:nvSpPr>
          <p:spPr>
            <a:xfrm>
              <a:off x="2308040" y="351268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3" name="円/楕円 232"/>
            <p:cNvSpPr/>
            <p:nvPr/>
          </p:nvSpPr>
          <p:spPr>
            <a:xfrm>
              <a:off x="2270113" y="350173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4" name="円/楕円 233"/>
            <p:cNvSpPr/>
            <p:nvPr/>
          </p:nvSpPr>
          <p:spPr>
            <a:xfrm>
              <a:off x="2225033" y="351853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5" name="円/楕円 234"/>
            <p:cNvSpPr/>
            <p:nvPr/>
          </p:nvSpPr>
          <p:spPr>
            <a:xfrm>
              <a:off x="2375513" y="357205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6" name="円/楕円 235"/>
            <p:cNvSpPr/>
            <p:nvPr/>
          </p:nvSpPr>
          <p:spPr>
            <a:xfrm>
              <a:off x="2339321" y="357205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7" name="円/楕円 236"/>
            <p:cNvSpPr/>
            <p:nvPr/>
          </p:nvSpPr>
          <p:spPr>
            <a:xfrm>
              <a:off x="2204826" y="354697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8" name="円/楕円 237"/>
            <p:cNvSpPr/>
            <p:nvPr/>
          </p:nvSpPr>
          <p:spPr>
            <a:xfrm>
              <a:off x="2239019" y="354256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39" name="円/楕円 238"/>
            <p:cNvSpPr/>
            <p:nvPr/>
          </p:nvSpPr>
          <p:spPr>
            <a:xfrm>
              <a:off x="2267407" y="353144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0" name="円/楕円 239"/>
            <p:cNvSpPr/>
            <p:nvPr/>
          </p:nvSpPr>
          <p:spPr>
            <a:xfrm>
              <a:off x="2310097" y="354256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1" name="円/楕円 240"/>
            <p:cNvSpPr/>
            <p:nvPr/>
          </p:nvSpPr>
          <p:spPr>
            <a:xfrm>
              <a:off x="2274889" y="355941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2" name="円/楕円 241"/>
            <p:cNvSpPr/>
            <p:nvPr/>
          </p:nvSpPr>
          <p:spPr>
            <a:xfrm flipV="1">
              <a:off x="2299966" y="371607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3" name="円/楕円 242"/>
            <p:cNvSpPr/>
            <p:nvPr/>
          </p:nvSpPr>
          <p:spPr>
            <a:xfrm flipV="1">
              <a:off x="2257120" y="371264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4" name="円/楕円 243"/>
            <p:cNvSpPr/>
            <p:nvPr/>
          </p:nvSpPr>
          <p:spPr>
            <a:xfrm flipV="1">
              <a:off x="2216334" y="370121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5" name="円/楕円 244"/>
            <p:cNvSpPr/>
            <p:nvPr/>
          </p:nvSpPr>
          <p:spPr>
            <a:xfrm flipV="1">
              <a:off x="2177397" y="366730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6" name="円/楕円 245"/>
            <p:cNvSpPr/>
            <p:nvPr/>
          </p:nvSpPr>
          <p:spPr>
            <a:xfrm flipV="1">
              <a:off x="2158956" y="363488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7" name="円/楕円 246"/>
            <p:cNvSpPr/>
            <p:nvPr/>
          </p:nvSpPr>
          <p:spPr>
            <a:xfrm flipV="1">
              <a:off x="2345685" y="369321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8" name="円/楕円 247"/>
            <p:cNvSpPr/>
            <p:nvPr/>
          </p:nvSpPr>
          <p:spPr>
            <a:xfrm flipV="1">
              <a:off x="2377745" y="365549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49" name="円/楕円 248"/>
            <p:cNvSpPr/>
            <p:nvPr/>
          </p:nvSpPr>
          <p:spPr>
            <a:xfrm flipV="1">
              <a:off x="2400604" y="362159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0" name="円/楕円 249"/>
            <p:cNvSpPr/>
            <p:nvPr/>
          </p:nvSpPr>
          <p:spPr>
            <a:xfrm flipV="1">
              <a:off x="2144688" y="358869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1" name="円/楕円 250"/>
            <p:cNvSpPr/>
            <p:nvPr/>
          </p:nvSpPr>
          <p:spPr>
            <a:xfrm flipV="1">
              <a:off x="2213628" y="367035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2" name="円/楕円 251"/>
            <p:cNvSpPr/>
            <p:nvPr/>
          </p:nvSpPr>
          <p:spPr>
            <a:xfrm flipV="1">
              <a:off x="2252504" y="36932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3" name="円/楕円 252"/>
            <p:cNvSpPr/>
            <p:nvPr/>
          </p:nvSpPr>
          <p:spPr>
            <a:xfrm flipV="1">
              <a:off x="2299966" y="36932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4" name="円/楕円 253"/>
            <p:cNvSpPr/>
            <p:nvPr/>
          </p:nvSpPr>
          <p:spPr>
            <a:xfrm flipV="1">
              <a:off x="2342655" y="366692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5" name="円/楕円 254"/>
            <p:cNvSpPr/>
            <p:nvPr/>
          </p:nvSpPr>
          <p:spPr>
            <a:xfrm flipV="1">
              <a:off x="2372657" y="363441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6" name="円/楕円 255"/>
            <p:cNvSpPr/>
            <p:nvPr/>
          </p:nvSpPr>
          <p:spPr>
            <a:xfrm flipV="1">
              <a:off x="2181815" y="363952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7" name="円/楕円 256"/>
            <p:cNvSpPr/>
            <p:nvPr/>
          </p:nvSpPr>
          <p:spPr>
            <a:xfrm flipV="1">
              <a:off x="2216334" y="364406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8" name="円/楕円 257"/>
            <p:cNvSpPr/>
            <p:nvPr/>
          </p:nvSpPr>
          <p:spPr>
            <a:xfrm flipV="1">
              <a:off x="2254247" y="366692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59" name="円/楕円 258"/>
            <p:cNvSpPr/>
            <p:nvPr/>
          </p:nvSpPr>
          <p:spPr>
            <a:xfrm flipV="1">
              <a:off x="2302839" y="366667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0" name="円/楕円 259"/>
            <p:cNvSpPr/>
            <p:nvPr/>
          </p:nvSpPr>
          <p:spPr>
            <a:xfrm flipV="1">
              <a:off x="2345685" y="3643814"/>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1" name="円/楕円 260"/>
            <p:cNvSpPr/>
            <p:nvPr/>
          </p:nvSpPr>
          <p:spPr>
            <a:xfrm flipV="1">
              <a:off x="2175053" y="360250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2" name="円/楕円 261"/>
            <p:cNvSpPr/>
            <p:nvPr/>
          </p:nvSpPr>
          <p:spPr>
            <a:xfrm flipV="1">
              <a:off x="2414148" y="357964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3" name="円/楕円 262"/>
            <p:cNvSpPr/>
            <p:nvPr/>
          </p:nvSpPr>
          <p:spPr>
            <a:xfrm flipV="1">
              <a:off x="2379801" y="359298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4" name="円/楕円 263"/>
            <p:cNvSpPr/>
            <p:nvPr/>
          </p:nvSpPr>
          <p:spPr>
            <a:xfrm flipV="1">
              <a:off x="2348558" y="36044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5" name="円/楕円 264"/>
            <p:cNvSpPr/>
            <p:nvPr/>
          </p:nvSpPr>
          <p:spPr>
            <a:xfrm flipV="1">
              <a:off x="2312327" y="363238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6" name="円/楕円 265"/>
            <p:cNvSpPr/>
            <p:nvPr/>
          </p:nvSpPr>
          <p:spPr>
            <a:xfrm flipV="1">
              <a:off x="2274400" y="364334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7" name="円/楕円 266"/>
            <p:cNvSpPr/>
            <p:nvPr/>
          </p:nvSpPr>
          <p:spPr>
            <a:xfrm flipV="1">
              <a:off x="2229320" y="362654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8" name="円/楕円 267"/>
            <p:cNvSpPr/>
            <p:nvPr/>
          </p:nvSpPr>
          <p:spPr>
            <a:xfrm flipV="1">
              <a:off x="2379800" y="357301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69" name="円/楕円 268"/>
            <p:cNvSpPr/>
            <p:nvPr/>
          </p:nvSpPr>
          <p:spPr>
            <a:xfrm flipV="1">
              <a:off x="2343608" y="357301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0" name="円/楕円 269"/>
            <p:cNvSpPr/>
            <p:nvPr/>
          </p:nvSpPr>
          <p:spPr>
            <a:xfrm flipV="1">
              <a:off x="2209113" y="359809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1" name="円/楕円 270"/>
            <p:cNvSpPr/>
            <p:nvPr/>
          </p:nvSpPr>
          <p:spPr>
            <a:xfrm flipV="1">
              <a:off x="2243306" y="360250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2" name="円/楕円 271"/>
            <p:cNvSpPr/>
            <p:nvPr/>
          </p:nvSpPr>
          <p:spPr>
            <a:xfrm flipV="1">
              <a:off x="2271694" y="361362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3" name="円/楕円 272"/>
            <p:cNvSpPr/>
            <p:nvPr/>
          </p:nvSpPr>
          <p:spPr>
            <a:xfrm flipV="1">
              <a:off x="2314384" y="360250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4" name="円/楕円 273"/>
            <p:cNvSpPr/>
            <p:nvPr/>
          </p:nvSpPr>
          <p:spPr>
            <a:xfrm flipV="1">
              <a:off x="2279176" y="358566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5" name="円/楕円 274"/>
            <p:cNvSpPr/>
            <p:nvPr/>
          </p:nvSpPr>
          <p:spPr>
            <a:xfrm>
              <a:off x="2185507" y="357796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6" name="円/楕円 275"/>
            <p:cNvSpPr/>
            <p:nvPr/>
          </p:nvSpPr>
          <p:spPr>
            <a:xfrm>
              <a:off x="2219285" y="357586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7" name="円/楕円 276"/>
            <p:cNvSpPr/>
            <p:nvPr/>
          </p:nvSpPr>
          <p:spPr>
            <a:xfrm>
              <a:off x="2308039" y="357100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78" name="円/楕円 277"/>
            <p:cNvSpPr/>
            <p:nvPr/>
          </p:nvSpPr>
          <p:spPr>
            <a:xfrm>
              <a:off x="2247707" y="358068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sp>
        <p:nvSpPr>
          <p:cNvPr id="280" name="円/楕円 279"/>
          <p:cNvSpPr/>
          <p:nvPr/>
        </p:nvSpPr>
        <p:spPr>
          <a:xfrm>
            <a:off x="3960725" y="567954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81" name="爆発 2 280"/>
          <p:cNvSpPr/>
          <p:nvPr/>
        </p:nvSpPr>
        <p:spPr>
          <a:xfrm>
            <a:off x="2641705" y="5369736"/>
            <a:ext cx="165641" cy="166302"/>
          </a:xfrm>
          <a:prstGeom prst="irregularSeal2">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84" name="正方形/長方形 283"/>
          <p:cNvSpPr/>
          <p:nvPr/>
        </p:nvSpPr>
        <p:spPr>
          <a:xfrm>
            <a:off x="7236296" y="3438987"/>
            <a:ext cx="1800200" cy="1876503"/>
          </a:xfrm>
          <a:prstGeom prst="rect">
            <a:avLst/>
          </a:prstGeom>
          <a:solidFill>
            <a:schemeClr val="bg1"/>
          </a:solidFill>
          <a:ln w="19050">
            <a:solidFill>
              <a:srgbClr val="1C7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85" name="正方形/長方形 284"/>
          <p:cNvSpPr/>
          <p:nvPr/>
        </p:nvSpPr>
        <p:spPr>
          <a:xfrm>
            <a:off x="5279376" y="3438185"/>
            <a:ext cx="1875681" cy="1876503"/>
          </a:xfrm>
          <a:prstGeom prst="rect">
            <a:avLst/>
          </a:prstGeom>
          <a:solidFill>
            <a:schemeClr val="bg1"/>
          </a:solidFill>
          <a:ln w="19050">
            <a:solidFill>
              <a:srgbClr val="1C7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286" name="テキスト ボックス 285"/>
          <p:cNvSpPr txBox="1"/>
          <p:nvPr/>
        </p:nvSpPr>
        <p:spPr>
          <a:xfrm>
            <a:off x="7236296" y="3438987"/>
            <a:ext cx="1800200" cy="441319"/>
          </a:xfrm>
          <a:prstGeom prst="rect">
            <a:avLst/>
          </a:prstGeom>
          <a:solidFill>
            <a:srgbClr val="1C7EE2"/>
          </a:solidFill>
          <a:ln w="19050">
            <a:solidFill>
              <a:srgbClr val="1C7EE2"/>
            </a:solidFill>
            <a:miter lim="800000"/>
          </a:ln>
        </p:spPr>
        <p:txBody>
          <a:bodyPr wrap="square" rtlCol="0" anchor="ctr" anchorCtr="1">
            <a:noAutofit/>
          </a:bodyPr>
          <a:lstStyle/>
          <a:p>
            <a:pPr algn="dist"/>
            <a:endParaRPr kumimoji="1" lang="ja-JP" altLang="en-US" sz="1000" dirty="0">
              <a:solidFill>
                <a:schemeClr val="bg1"/>
              </a:solidFill>
              <a:latin typeface="Century" pitchFamily="18" charset="0"/>
              <a:ea typeface="メイリオ" panose="020B0604030504040204" pitchFamily="50" charset="-128"/>
            </a:endParaRPr>
          </a:p>
        </p:txBody>
      </p:sp>
      <p:sp>
        <p:nvSpPr>
          <p:cNvPr id="287" name="テキスト ボックス 286"/>
          <p:cNvSpPr txBox="1"/>
          <p:nvPr/>
        </p:nvSpPr>
        <p:spPr>
          <a:xfrm>
            <a:off x="5292080" y="3438185"/>
            <a:ext cx="1862977" cy="430779"/>
          </a:xfrm>
          <a:prstGeom prst="rect">
            <a:avLst/>
          </a:prstGeom>
          <a:solidFill>
            <a:srgbClr val="1C7EE2"/>
          </a:solidFill>
          <a:ln w="19050">
            <a:solidFill>
              <a:srgbClr val="1C7AE2"/>
            </a:solidFill>
          </a:ln>
        </p:spPr>
        <p:txBody>
          <a:bodyPr wrap="square" rtlCol="0" anchor="ctr" anchorCtr="1">
            <a:noAutofit/>
          </a:bodyPr>
          <a:lstStyle/>
          <a:p>
            <a:pPr algn="dist"/>
            <a:endParaRPr kumimoji="1" lang="ja-JP" altLang="en-US" sz="1000" dirty="0">
              <a:solidFill>
                <a:schemeClr val="bg1"/>
              </a:solidFill>
              <a:latin typeface="Century" pitchFamily="18" charset="0"/>
              <a:ea typeface="メイリオ" panose="020B0604030504040204" pitchFamily="50" charset="-128"/>
            </a:endParaRPr>
          </a:p>
        </p:txBody>
      </p:sp>
      <p:sp>
        <p:nvSpPr>
          <p:cNvPr id="288" name="テキスト ボックス 287"/>
          <p:cNvSpPr txBox="1"/>
          <p:nvPr/>
        </p:nvSpPr>
        <p:spPr>
          <a:xfrm>
            <a:off x="5292490" y="4053282"/>
            <a:ext cx="1875681" cy="1246495"/>
          </a:xfrm>
          <a:prstGeom prst="rect">
            <a:avLst/>
          </a:prstGeom>
          <a:noFill/>
          <a:ln w="19050">
            <a:noFill/>
          </a:ln>
        </p:spPr>
        <p:txBody>
          <a:bodyPr wrap="square" rtlCol="0">
            <a:spAutoFit/>
          </a:bodyPr>
          <a:lstStyle/>
          <a:p>
            <a:pPr marL="171450" indent="-171450">
              <a:lnSpc>
                <a:spcPts val="1000"/>
              </a:lnSpc>
              <a:buFont typeface="Arial" panose="020B0604020202020204" pitchFamily="34" charset="0"/>
              <a:buChar char="•"/>
            </a:pPr>
            <a:r>
              <a:rPr lang="en-US" altLang="ja-JP" sz="1000" dirty="0">
                <a:latin typeface="Century" panose="02040604050505020304" pitchFamily="18" charset="0"/>
              </a:rPr>
              <a:t>Transmutation in condensed matter</a:t>
            </a:r>
          </a:p>
          <a:p>
            <a:pPr marL="171450" indent="-171450">
              <a:lnSpc>
                <a:spcPts val="1000"/>
              </a:lnSpc>
              <a:buFont typeface="Arial" panose="020B0604020202020204" pitchFamily="34" charset="0"/>
              <a:buChar char="•"/>
            </a:pPr>
            <a:r>
              <a:rPr lang="en-US" altLang="ja-JP" sz="1000" dirty="0">
                <a:latin typeface="Century" panose="02040604050505020304" pitchFamily="18" charset="0"/>
              </a:rPr>
              <a:t>Resonant absorption</a:t>
            </a:r>
          </a:p>
          <a:p>
            <a:pPr marL="171450" indent="-171450">
              <a:lnSpc>
                <a:spcPts val="1000"/>
              </a:lnSpc>
              <a:buFont typeface="Arial" panose="020B0604020202020204" pitchFamily="34" charset="0"/>
              <a:buChar char="•"/>
            </a:pPr>
            <a:r>
              <a:rPr lang="en-US" altLang="ja-JP" sz="1000" dirty="0">
                <a:latin typeface="Century" panose="02040604050505020304" pitchFamily="18" charset="0"/>
              </a:rPr>
              <a:t>Effective reactions and  systems for neutron generation</a:t>
            </a:r>
          </a:p>
          <a:p>
            <a:pPr marL="171450" indent="-171450">
              <a:lnSpc>
                <a:spcPts val="1000"/>
              </a:lnSpc>
              <a:buFont typeface="Arial" panose="020B0604020202020204" pitchFamily="34" charset="0"/>
              <a:buChar char="•"/>
            </a:pPr>
            <a:r>
              <a:rPr lang="en-US" altLang="ja-JP" sz="1000" dirty="0">
                <a:latin typeface="Century" panose="02040604050505020304" pitchFamily="18" charset="0"/>
              </a:rPr>
              <a:t>Nuclear transmutation based on new control method</a:t>
            </a:r>
            <a:endParaRPr kumimoji="1" lang="ja-JP" altLang="en-US" sz="1000" dirty="0">
              <a:latin typeface="Century" pitchFamily="18" charset="0"/>
            </a:endParaRPr>
          </a:p>
        </p:txBody>
      </p:sp>
      <p:sp>
        <p:nvSpPr>
          <p:cNvPr id="289" name="テキスト ボックス 288"/>
          <p:cNvSpPr txBox="1"/>
          <p:nvPr/>
        </p:nvSpPr>
        <p:spPr>
          <a:xfrm>
            <a:off x="7236296" y="4236988"/>
            <a:ext cx="1800200" cy="1046440"/>
          </a:xfrm>
          <a:prstGeom prst="rect">
            <a:avLst/>
          </a:prstGeom>
          <a:noFill/>
        </p:spPr>
        <p:txBody>
          <a:bodyPr wrap="square" rtlCol="0">
            <a:spAutoFit/>
          </a:bodyPr>
          <a:lstStyle/>
          <a:p>
            <a:r>
              <a:rPr lang="en-US" altLang="ja-JP" sz="1000" dirty="0">
                <a:latin typeface="Century" panose="02040604050505020304" pitchFamily="18" charset="0"/>
              </a:rPr>
              <a:t>LLFP transformation systems of reasonable  cost and energy balance (beam </a:t>
            </a:r>
            <a:r>
              <a:rPr lang="en-US" altLang="ja-JP" sz="1000" dirty="0" err="1">
                <a:latin typeface="Century" panose="02040604050505020304" pitchFamily="18" charset="0"/>
              </a:rPr>
              <a:t>species,strength,energy</a:t>
            </a:r>
            <a:r>
              <a:rPr lang="en-US" altLang="ja-JP" sz="1000" dirty="0">
                <a:latin typeface="Century" panose="02040604050505020304" pitchFamily="18" charset="0"/>
              </a:rPr>
              <a:t> </a:t>
            </a:r>
            <a:r>
              <a:rPr lang="en-US" altLang="ja-JP" sz="1000" dirty="0" err="1">
                <a:latin typeface="Century" panose="02040604050505020304" pitchFamily="18" charset="0"/>
              </a:rPr>
              <a:t>region,FP</a:t>
            </a:r>
            <a:r>
              <a:rPr lang="en-US" altLang="ja-JP" sz="1000" dirty="0">
                <a:latin typeface="Century" panose="02040604050505020304" pitchFamily="18" charset="0"/>
              </a:rPr>
              <a:t> target materials)</a:t>
            </a:r>
          </a:p>
          <a:p>
            <a:endParaRPr lang="en-US" altLang="ja-JP" sz="1200" dirty="0">
              <a:latin typeface="Century" pitchFamily="18" charset="0"/>
            </a:endParaRPr>
          </a:p>
        </p:txBody>
      </p:sp>
      <p:sp>
        <p:nvSpPr>
          <p:cNvPr id="290" name="テキスト ボックス 289"/>
          <p:cNvSpPr txBox="1"/>
          <p:nvPr/>
        </p:nvSpPr>
        <p:spPr>
          <a:xfrm>
            <a:off x="7164288" y="3414697"/>
            <a:ext cx="1944216" cy="528346"/>
          </a:xfrm>
          <a:prstGeom prst="rect">
            <a:avLst/>
          </a:prstGeom>
          <a:noFill/>
        </p:spPr>
        <p:txBody>
          <a:bodyPr wrap="square" rtlCol="0" anchor="ctr" anchorCtr="1">
            <a:noAutofit/>
          </a:bodyPr>
          <a:lstStyle/>
          <a:p>
            <a:pPr algn="ctr"/>
            <a:r>
              <a:rPr lang="en-US" altLang="ja-JP" sz="1100" dirty="0">
                <a:solidFill>
                  <a:schemeClr val="bg1"/>
                </a:solidFill>
                <a:latin typeface="Century" pitchFamily="18" charset="0"/>
                <a:ea typeface="メイリオ" panose="020B0604030504040204" pitchFamily="50" charset="-128"/>
              </a:rPr>
              <a:t>Transmutation system and elemental Techniques</a:t>
            </a:r>
            <a:endParaRPr kumimoji="1" lang="ja-JP" altLang="en-US" sz="1100" dirty="0">
              <a:solidFill>
                <a:schemeClr val="bg1"/>
              </a:solidFill>
              <a:latin typeface="Century" pitchFamily="18" charset="0"/>
              <a:ea typeface="メイリオ" panose="020B0604030504040204" pitchFamily="50" charset="-128"/>
            </a:endParaRPr>
          </a:p>
        </p:txBody>
      </p:sp>
      <p:sp>
        <p:nvSpPr>
          <p:cNvPr id="291" name="テキスト ボックス 290"/>
          <p:cNvSpPr txBox="1"/>
          <p:nvPr/>
        </p:nvSpPr>
        <p:spPr>
          <a:xfrm>
            <a:off x="5279376" y="3418501"/>
            <a:ext cx="1837467" cy="523740"/>
          </a:xfrm>
          <a:prstGeom prst="rect">
            <a:avLst/>
          </a:prstGeom>
          <a:noFill/>
        </p:spPr>
        <p:txBody>
          <a:bodyPr wrap="square" rtlCol="0" anchor="ctr" anchorCtr="1">
            <a:noAutofit/>
          </a:bodyPr>
          <a:lstStyle/>
          <a:p>
            <a:pPr algn="ctr"/>
            <a:r>
              <a:rPr lang="en-US" altLang="ja-JP" sz="1200" dirty="0">
                <a:solidFill>
                  <a:schemeClr val="bg1"/>
                </a:solidFill>
                <a:latin typeface="Century" pitchFamily="18" charset="0"/>
                <a:ea typeface="メイリオ" panose="020B0604030504040204" pitchFamily="50" charset="-128"/>
              </a:rPr>
              <a:t>New control of nuclear reaction systems</a:t>
            </a:r>
            <a:endParaRPr kumimoji="1" lang="ja-JP" altLang="en-US" sz="1200" dirty="0">
              <a:solidFill>
                <a:schemeClr val="bg1"/>
              </a:solidFill>
              <a:latin typeface="Century" pitchFamily="18" charset="0"/>
              <a:ea typeface="メイリオ" panose="020B0604030504040204" pitchFamily="50" charset="-128"/>
            </a:endParaRPr>
          </a:p>
        </p:txBody>
      </p:sp>
      <p:sp>
        <p:nvSpPr>
          <p:cNvPr id="292" name="テキスト ボックス 291"/>
          <p:cNvSpPr txBox="1"/>
          <p:nvPr/>
        </p:nvSpPr>
        <p:spPr>
          <a:xfrm>
            <a:off x="8595879" y="3013833"/>
            <a:ext cx="448920" cy="187319"/>
          </a:xfrm>
          <a:prstGeom prst="rect">
            <a:avLst/>
          </a:prstGeom>
          <a:solidFill>
            <a:schemeClr val="bg1"/>
          </a:solidFill>
          <a:ln>
            <a:solidFill>
              <a:schemeClr val="bg2">
                <a:lumMod val="75000"/>
              </a:schemeClr>
            </a:solidFill>
          </a:ln>
        </p:spPr>
        <p:txBody>
          <a:bodyPr wrap="none" rtlCol="0" anchor="ctr" anchorCtr="1">
            <a:noAutofit/>
          </a:bodyPr>
          <a:lstStyle/>
          <a:p>
            <a:r>
              <a:rPr kumimoji="1" lang="ja-JP" altLang="en-US" sz="1000" b="1" dirty="0">
                <a:latin typeface="+mj-ea"/>
                <a:ea typeface="+mj-ea"/>
              </a:rPr>
              <a:t>～</a:t>
            </a:r>
            <a:r>
              <a:rPr kumimoji="1" lang="en-US" altLang="ja-JP" sz="1000" b="1" dirty="0">
                <a:latin typeface="+mj-ea"/>
                <a:ea typeface="+mj-ea"/>
              </a:rPr>
              <a:t>2019</a:t>
            </a:r>
            <a:endParaRPr kumimoji="1" lang="ja-JP" altLang="en-US" sz="1000" b="1" dirty="0">
              <a:latin typeface="+mj-ea"/>
              <a:ea typeface="+mj-ea"/>
            </a:endParaRPr>
          </a:p>
        </p:txBody>
      </p:sp>
      <p:sp>
        <p:nvSpPr>
          <p:cNvPr id="293" name="テキスト ボックス 292"/>
          <p:cNvSpPr txBox="1"/>
          <p:nvPr/>
        </p:nvSpPr>
        <p:spPr>
          <a:xfrm>
            <a:off x="56456" y="2512626"/>
            <a:ext cx="5148571" cy="310343"/>
          </a:xfrm>
          <a:prstGeom prst="rect">
            <a:avLst/>
          </a:prstGeom>
          <a:solidFill>
            <a:srgbClr val="1C7AE2"/>
          </a:solidFill>
          <a:ln w="19050">
            <a:solidFill>
              <a:srgbClr val="1C7EE2"/>
            </a:solidFill>
            <a:miter lim="800000"/>
          </a:ln>
        </p:spPr>
        <p:txBody>
          <a:bodyPr vert="horz" wrap="none" tIns="72000" rtlCol="0" anchor="ctr" anchorCtr="1">
            <a:noAutofit/>
          </a:bodyPr>
          <a:lstStyle/>
          <a:p>
            <a:endParaRPr kumimoji="1" lang="ja-JP" altLang="en-US" sz="1400" dirty="0">
              <a:solidFill>
                <a:schemeClr val="bg1"/>
              </a:solidFill>
              <a:latin typeface="Century" pitchFamily="18" charset="0"/>
              <a:ea typeface="メイリオ" panose="020B0604030504040204" pitchFamily="50" charset="-128"/>
            </a:endParaRPr>
          </a:p>
        </p:txBody>
      </p:sp>
      <p:sp>
        <p:nvSpPr>
          <p:cNvPr id="294" name="テキスト ボックス 293"/>
          <p:cNvSpPr txBox="1"/>
          <p:nvPr/>
        </p:nvSpPr>
        <p:spPr>
          <a:xfrm rot="10800000">
            <a:off x="170850" y="2809541"/>
            <a:ext cx="288032" cy="2952328"/>
          </a:xfrm>
          <a:prstGeom prst="rect">
            <a:avLst/>
          </a:prstGeom>
          <a:noFill/>
          <a:ln w="28575">
            <a:noFill/>
          </a:ln>
        </p:spPr>
        <p:txBody>
          <a:bodyPr vert="eaVert" wrap="none" rtlCol="0" anchor="ctr" anchorCtr="1">
            <a:noAutofit/>
          </a:bodyPr>
          <a:lstStyle/>
          <a:p>
            <a:r>
              <a:rPr lang="ja-JP" altLang="en-US" sz="800" dirty="0">
                <a:latin typeface="ＭＳ Ｐゴシック" panose="020B0600070205080204" pitchFamily="50" charset="-128"/>
              </a:rPr>
              <a:t>★</a:t>
            </a:r>
            <a:r>
              <a:rPr lang="en-US" altLang="ja-JP" sz="800" dirty="0">
                <a:latin typeface="ＭＳ Ｐゴシック" panose="020B0600070205080204" pitchFamily="50" charset="-128"/>
              </a:rPr>
              <a:t>Worlds leading facilities enable world’s first data acquisition</a:t>
            </a:r>
            <a:endParaRPr kumimoji="1" lang="ja-JP" altLang="en-US" sz="800" dirty="0">
              <a:latin typeface="ＭＳ Ｐゴシック" panose="020B0600070205080204" pitchFamily="50" charset="-128"/>
            </a:endParaRPr>
          </a:p>
        </p:txBody>
      </p:sp>
      <p:sp>
        <p:nvSpPr>
          <p:cNvPr id="295" name="テキスト ボックス 294"/>
          <p:cNvSpPr txBox="1"/>
          <p:nvPr/>
        </p:nvSpPr>
        <p:spPr>
          <a:xfrm>
            <a:off x="738659" y="1322397"/>
            <a:ext cx="746673" cy="427250"/>
          </a:xfrm>
          <a:prstGeom prst="rect">
            <a:avLst/>
          </a:prstGeom>
          <a:noFill/>
          <a:ln w="12700">
            <a:noFill/>
          </a:ln>
        </p:spPr>
        <p:txBody>
          <a:bodyPr wrap="square" lIns="36000" rIns="36000" rtlCol="0" anchor="ctr" anchorCtr="1">
            <a:noAutofit/>
          </a:bodyPr>
          <a:lstStyle/>
          <a:p>
            <a:pPr algn="ctr"/>
            <a:r>
              <a:rPr lang="en-US" altLang="ja-JP" sz="900" dirty="0">
                <a:latin typeface="Century" pitchFamily="18" charset="0"/>
              </a:rPr>
              <a:t>High-level</a:t>
            </a:r>
          </a:p>
          <a:p>
            <a:pPr algn="ctr"/>
            <a:r>
              <a:rPr kumimoji="1" lang="en-US" altLang="ja-JP" sz="900" dirty="0">
                <a:latin typeface="Century" pitchFamily="18" charset="0"/>
              </a:rPr>
              <a:t>wastes</a:t>
            </a:r>
            <a:endParaRPr kumimoji="1" lang="ja-JP" altLang="en-US" sz="900" dirty="0">
              <a:latin typeface="Century" pitchFamily="18" charset="0"/>
            </a:endParaRPr>
          </a:p>
        </p:txBody>
      </p:sp>
      <p:sp>
        <p:nvSpPr>
          <p:cNvPr id="300" name="右矢印 299"/>
          <p:cNvSpPr/>
          <p:nvPr/>
        </p:nvSpPr>
        <p:spPr>
          <a:xfrm rot="16200000">
            <a:off x="7746658" y="5207634"/>
            <a:ext cx="447027" cy="285360"/>
          </a:xfrm>
          <a:prstGeom prst="rightArrow">
            <a:avLst>
              <a:gd name="adj1" fmla="val 50000"/>
              <a:gd name="adj2" fmla="val 38318"/>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01" name="右矢印 300"/>
          <p:cNvSpPr/>
          <p:nvPr/>
        </p:nvSpPr>
        <p:spPr>
          <a:xfrm rot="16200000">
            <a:off x="6512857" y="5182778"/>
            <a:ext cx="448254" cy="285360"/>
          </a:xfrm>
          <a:prstGeom prst="rightArrow">
            <a:avLst>
              <a:gd name="adj1" fmla="val 50000"/>
              <a:gd name="adj2" fmla="val 39987"/>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02" name="テキスト ボックス 301"/>
          <p:cNvSpPr txBox="1"/>
          <p:nvPr/>
        </p:nvSpPr>
        <p:spPr>
          <a:xfrm>
            <a:off x="5484495" y="5634409"/>
            <a:ext cx="2432904" cy="253916"/>
          </a:xfrm>
          <a:prstGeom prst="rect">
            <a:avLst/>
          </a:prstGeom>
          <a:noFill/>
          <a:ln w="19050">
            <a:noFill/>
          </a:ln>
        </p:spPr>
        <p:txBody>
          <a:bodyPr wrap="square" rtlCol="0">
            <a:spAutoFit/>
          </a:bodyPr>
          <a:lstStyle/>
          <a:p>
            <a:pPr algn="ctr"/>
            <a:r>
              <a:rPr lang="en-US" altLang="ja-JP" sz="1050" dirty="0">
                <a:latin typeface="Century" pitchFamily="18" charset="0"/>
              </a:rPr>
              <a:t>Bulk nuclear simulations</a:t>
            </a:r>
            <a:endParaRPr kumimoji="1" lang="ja-JP" altLang="en-US" sz="1050" dirty="0">
              <a:latin typeface="Century" pitchFamily="18" charset="0"/>
            </a:endParaRPr>
          </a:p>
        </p:txBody>
      </p:sp>
      <p:sp>
        <p:nvSpPr>
          <p:cNvPr id="303" name="テキスト ボックス 302"/>
          <p:cNvSpPr txBox="1"/>
          <p:nvPr/>
        </p:nvSpPr>
        <p:spPr>
          <a:xfrm>
            <a:off x="5652120" y="5373216"/>
            <a:ext cx="3384376" cy="288032"/>
          </a:xfrm>
          <a:prstGeom prst="rect">
            <a:avLst/>
          </a:prstGeom>
          <a:solidFill>
            <a:srgbClr val="1C7EE2"/>
          </a:solidFill>
          <a:ln w="19050">
            <a:solidFill>
              <a:srgbClr val="1C7EE2"/>
            </a:solidFill>
          </a:ln>
        </p:spPr>
        <p:txBody>
          <a:bodyPr wrap="square" rtlCol="0" anchor="ctr" anchorCtr="1">
            <a:noAutofit/>
          </a:bodyPr>
          <a:lstStyle/>
          <a:p>
            <a:pPr algn="dist"/>
            <a:endParaRPr kumimoji="1" lang="ja-JP" altLang="en-US" sz="1000" dirty="0">
              <a:solidFill>
                <a:schemeClr val="bg1"/>
              </a:solidFill>
              <a:latin typeface="Century" pitchFamily="18" charset="0"/>
              <a:ea typeface="メイリオ" panose="020B0604030504040204" pitchFamily="50" charset="-128"/>
            </a:endParaRPr>
          </a:p>
        </p:txBody>
      </p:sp>
      <p:sp>
        <p:nvSpPr>
          <p:cNvPr id="304" name="右矢印 303"/>
          <p:cNvSpPr/>
          <p:nvPr/>
        </p:nvSpPr>
        <p:spPr>
          <a:xfrm>
            <a:off x="5148064" y="5390537"/>
            <a:ext cx="490716" cy="285360"/>
          </a:xfrm>
          <a:prstGeom prst="rightArrow">
            <a:avLst>
              <a:gd name="adj1" fmla="val 50000"/>
              <a:gd name="adj2" fmla="val 44993"/>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05" name="右矢印 304"/>
          <p:cNvSpPr/>
          <p:nvPr/>
        </p:nvSpPr>
        <p:spPr>
          <a:xfrm rot="16200000">
            <a:off x="8434617" y="2060835"/>
            <a:ext cx="342333" cy="285360"/>
          </a:xfrm>
          <a:prstGeom prst="rightArrow">
            <a:avLst>
              <a:gd name="adj1" fmla="val 50000"/>
              <a:gd name="adj2" fmla="val 43325"/>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entury" pitchFamily="18" charset="0"/>
            </a:endParaRPr>
          </a:p>
        </p:txBody>
      </p:sp>
      <p:sp>
        <p:nvSpPr>
          <p:cNvPr id="306" name="右矢印 305"/>
          <p:cNvSpPr/>
          <p:nvPr/>
        </p:nvSpPr>
        <p:spPr>
          <a:xfrm rot="16200000">
            <a:off x="6775597" y="2057999"/>
            <a:ext cx="348005" cy="285360"/>
          </a:xfrm>
          <a:prstGeom prst="rightArrow">
            <a:avLst>
              <a:gd name="adj1" fmla="val 50000"/>
              <a:gd name="adj2" fmla="val 46662"/>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entury" pitchFamily="18" charset="0"/>
            </a:endParaRPr>
          </a:p>
        </p:txBody>
      </p:sp>
      <p:sp>
        <p:nvSpPr>
          <p:cNvPr id="307" name="右矢印 306"/>
          <p:cNvSpPr/>
          <p:nvPr/>
        </p:nvSpPr>
        <p:spPr>
          <a:xfrm rot="16200000">
            <a:off x="5332765" y="2057999"/>
            <a:ext cx="348006" cy="285360"/>
          </a:xfrm>
          <a:prstGeom prst="rightArrow">
            <a:avLst>
              <a:gd name="adj1" fmla="val 50000"/>
              <a:gd name="adj2" fmla="val 46662"/>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Century" pitchFamily="18" charset="0"/>
            </a:endParaRPr>
          </a:p>
        </p:txBody>
      </p:sp>
      <p:sp>
        <p:nvSpPr>
          <p:cNvPr id="308" name="テキスト ボックス 307"/>
          <p:cNvSpPr txBox="1"/>
          <p:nvPr/>
        </p:nvSpPr>
        <p:spPr>
          <a:xfrm>
            <a:off x="5292080" y="2242699"/>
            <a:ext cx="3816424" cy="218622"/>
          </a:xfrm>
          <a:prstGeom prst="rect">
            <a:avLst/>
          </a:prstGeom>
          <a:solidFill>
            <a:schemeClr val="bg1"/>
          </a:solidFill>
          <a:ln w="9525">
            <a:solidFill>
              <a:srgbClr val="1C7EE2"/>
            </a:solidFill>
          </a:ln>
        </p:spPr>
        <p:style>
          <a:lnRef idx="2">
            <a:schemeClr val="accent1"/>
          </a:lnRef>
          <a:fillRef idx="1">
            <a:schemeClr val="lt1"/>
          </a:fillRef>
          <a:effectRef idx="0">
            <a:schemeClr val="accent1"/>
          </a:effectRef>
          <a:fontRef idx="minor">
            <a:schemeClr val="dk1"/>
          </a:fontRef>
        </p:style>
        <p:txBody>
          <a:bodyPr wrap="square" rtlCol="0" anchor="ctr" anchorCtr="1">
            <a:noAutofit/>
          </a:bodyPr>
          <a:lstStyle/>
          <a:p>
            <a:pPr algn="ctr"/>
            <a:r>
              <a:rPr kumimoji="1" lang="en-US" altLang="ja-JP" sz="1200" dirty="0">
                <a:latin typeface="Century" pitchFamily="18" charset="0"/>
              </a:rPr>
              <a:t>Transmutation plant for practical use</a:t>
            </a:r>
            <a:endParaRPr kumimoji="1" lang="ja-JP" altLang="en-US" sz="1200" dirty="0">
              <a:latin typeface="Century" pitchFamily="18" charset="0"/>
            </a:endParaRPr>
          </a:p>
        </p:txBody>
      </p:sp>
      <p:sp>
        <p:nvSpPr>
          <p:cNvPr id="309" name="テキスト ボックス 308"/>
          <p:cNvSpPr txBox="1"/>
          <p:nvPr/>
        </p:nvSpPr>
        <p:spPr>
          <a:xfrm>
            <a:off x="8596145" y="2284703"/>
            <a:ext cx="440351" cy="139316"/>
          </a:xfrm>
          <a:prstGeom prst="rect">
            <a:avLst/>
          </a:prstGeom>
          <a:solidFill>
            <a:schemeClr val="bg1"/>
          </a:solidFill>
          <a:ln>
            <a:solidFill>
              <a:schemeClr val="bg2">
                <a:lumMod val="75000"/>
              </a:schemeClr>
            </a:solidFill>
          </a:ln>
        </p:spPr>
        <p:txBody>
          <a:bodyPr wrap="none" rtlCol="0" anchor="ctr" anchorCtr="1">
            <a:noAutofit/>
          </a:bodyPr>
          <a:lstStyle/>
          <a:p>
            <a:r>
              <a:rPr kumimoji="1" lang="ja-JP" altLang="en-US" sz="1000" b="1" dirty="0">
                <a:latin typeface="+mj-ea"/>
                <a:ea typeface="+mj-ea"/>
              </a:rPr>
              <a:t>～</a:t>
            </a:r>
            <a:r>
              <a:rPr kumimoji="1" lang="en-US" altLang="ja-JP" sz="1000" b="1" dirty="0">
                <a:latin typeface="+mj-ea"/>
                <a:ea typeface="+mj-ea"/>
              </a:rPr>
              <a:t>2050</a:t>
            </a:r>
            <a:endParaRPr kumimoji="1" lang="ja-JP" altLang="en-US" sz="1000" b="1" dirty="0">
              <a:latin typeface="+mj-ea"/>
              <a:ea typeface="+mj-ea"/>
            </a:endParaRPr>
          </a:p>
        </p:txBody>
      </p:sp>
      <p:sp>
        <p:nvSpPr>
          <p:cNvPr id="311" name="円/楕円 310"/>
          <p:cNvSpPr/>
          <p:nvPr/>
        </p:nvSpPr>
        <p:spPr>
          <a:xfrm>
            <a:off x="2212976" y="4371225"/>
            <a:ext cx="88456" cy="8845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13" name="角丸四角形 312"/>
          <p:cNvSpPr/>
          <p:nvPr/>
        </p:nvSpPr>
        <p:spPr>
          <a:xfrm>
            <a:off x="4860031" y="1436819"/>
            <a:ext cx="720080" cy="216024"/>
          </a:xfrm>
          <a:prstGeom prst="roundRect">
            <a:avLst/>
          </a:prstGeom>
          <a:solidFill>
            <a:schemeClr val="bg2"/>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36000" rtlCol="0" anchor="t" anchorCtr="0"/>
          <a:lstStyle/>
          <a:p>
            <a:pPr algn="ctr"/>
            <a:r>
              <a:rPr lang="en-US" altLang="ja-JP" sz="1000" dirty="0">
                <a:solidFill>
                  <a:schemeClr val="tx1"/>
                </a:solidFill>
                <a:latin typeface="Century" panose="02040604050505020304" pitchFamily="18" charset="0"/>
                <a:ea typeface="ＭＳ Ｐゴシック" panose="020B0600070205080204" pitchFamily="50" charset="-128"/>
                <a:cs typeface="Verdana" pitchFamily="34" charset="0"/>
              </a:rPr>
              <a:t>Palladium</a:t>
            </a:r>
            <a:endParaRPr lang="ja-JP" altLang="en-US" sz="1000" dirty="0">
              <a:solidFill>
                <a:schemeClr val="tx1"/>
              </a:solidFill>
              <a:latin typeface="Century" panose="02040604050505020304" pitchFamily="18" charset="0"/>
              <a:ea typeface="ＭＳ Ｐゴシック" panose="020B0600070205080204" pitchFamily="50" charset="-128"/>
              <a:cs typeface="Verdana" pitchFamily="34" charset="0"/>
            </a:endParaRPr>
          </a:p>
        </p:txBody>
      </p:sp>
      <p:sp>
        <p:nvSpPr>
          <p:cNvPr id="314" name="角丸四角形 313"/>
          <p:cNvSpPr/>
          <p:nvPr/>
        </p:nvSpPr>
        <p:spPr>
          <a:xfrm>
            <a:off x="5612302" y="1436819"/>
            <a:ext cx="720080" cy="216024"/>
          </a:xfrm>
          <a:prstGeom prst="roundRect">
            <a:avLst/>
          </a:prstGeom>
          <a:solidFill>
            <a:schemeClr val="accent3">
              <a:lumMod val="40000"/>
              <a:lumOff val="60000"/>
            </a:schemeClr>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36000" rtlCol="0" anchor="t" anchorCtr="0"/>
          <a:lstStyle/>
          <a:p>
            <a:pPr lvl="0" algn="ctr"/>
            <a:r>
              <a:rPr lang="en-US" altLang="ja-JP" sz="900" dirty="0">
                <a:solidFill>
                  <a:prstClr val="black"/>
                </a:solidFill>
                <a:latin typeface="Century" pitchFamily="18" charset="0"/>
                <a:ea typeface="メイリオ" pitchFamily="50" charset="-128"/>
                <a:cs typeface="メイリオ" pitchFamily="50" charset="-128"/>
              </a:rPr>
              <a:t>Neodymium</a:t>
            </a:r>
            <a:endParaRPr lang="ja-JP" altLang="en-US" sz="900" dirty="0">
              <a:solidFill>
                <a:prstClr val="black"/>
              </a:solidFill>
              <a:latin typeface="Century" pitchFamily="18" charset="0"/>
              <a:ea typeface="メイリオ" pitchFamily="50" charset="-128"/>
              <a:cs typeface="メイリオ" pitchFamily="50" charset="-128"/>
            </a:endParaRPr>
          </a:p>
        </p:txBody>
      </p:sp>
      <p:sp>
        <p:nvSpPr>
          <p:cNvPr id="315" name="角丸四角形 314"/>
          <p:cNvSpPr/>
          <p:nvPr/>
        </p:nvSpPr>
        <p:spPr>
          <a:xfrm>
            <a:off x="6364573" y="1436819"/>
            <a:ext cx="720080" cy="216024"/>
          </a:xfrm>
          <a:prstGeom prst="roundRect">
            <a:avLst/>
          </a:prstGeom>
          <a:solidFill>
            <a:schemeClr val="accent3">
              <a:lumMod val="40000"/>
              <a:lumOff val="60000"/>
            </a:schemeClr>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36000" rtlCol="0" anchor="t" anchorCtr="0"/>
          <a:lstStyle/>
          <a:p>
            <a:pPr lvl="0" algn="ctr"/>
            <a:r>
              <a:rPr lang="en-US" altLang="ja-JP" sz="900" dirty="0">
                <a:solidFill>
                  <a:prstClr val="black"/>
                </a:solidFill>
                <a:latin typeface="Century" panose="02040604050505020304" pitchFamily="18" charset="0"/>
                <a:ea typeface="ＭＳ Ｐゴシック" panose="020B0600070205080204" pitchFamily="50" charset="-128"/>
                <a:cs typeface="Verdana" pitchFamily="34" charset="0"/>
              </a:rPr>
              <a:t>Dysprosium</a:t>
            </a:r>
            <a:endParaRPr lang="ja-JP" altLang="en-US" sz="900" dirty="0">
              <a:solidFill>
                <a:prstClr val="black"/>
              </a:solidFill>
              <a:latin typeface="Century" panose="02040604050505020304" pitchFamily="18" charset="0"/>
              <a:ea typeface="ＭＳ Ｐゴシック" panose="020B0600070205080204" pitchFamily="50" charset="-128"/>
              <a:cs typeface="Verdana" pitchFamily="34" charset="0"/>
            </a:endParaRPr>
          </a:p>
        </p:txBody>
      </p:sp>
      <p:sp>
        <p:nvSpPr>
          <p:cNvPr id="316" name="角丸四角形 315"/>
          <p:cNvSpPr/>
          <p:nvPr/>
        </p:nvSpPr>
        <p:spPr>
          <a:xfrm>
            <a:off x="7116843" y="1436819"/>
            <a:ext cx="720080" cy="216024"/>
          </a:xfrm>
          <a:prstGeom prst="round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36000" rtlCol="0" anchor="t" anchorCtr="0"/>
          <a:lstStyle/>
          <a:p>
            <a:pPr lvl="0" algn="ctr"/>
            <a:r>
              <a:rPr lang="en-US" altLang="ja-JP" sz="1050" dirty="0">
                <a:solidFill>
                  <a:prstClr val="black"/>
                </a:solidFill>
                <a:latin typeface="Century" panose="02040604050505020304" pitchFamily="18" charset="0"/>
                <a:ea typeface="ＭＳ Ｐゴシック" panose="020B0600070205080204" pitchFamily="50" charset="-128"/>
                <a:cs typeface="Verdana" pitchFamily="34" charset="0"/>
              </a:rPr>
              <a:t>Xenon</a:t>
            </a:r>
            <a:endParaRPr lang="ja-JP" altLang="en-US" sz="1050" dirty="0">
              <a:solidFill>
                <a:prstClr val="black"/>
              </a:solidFill>
              <a:latin typeface="Century" panose="02040604050505020304" pitchFamily="18" charset="0"/>
              <a:ea typeface="ＭＳ Ｐゴシック" panose="020B0600070205080204" pitchFamily="50" charset="-128"/>
              <a:cs typeface="Verdana" pitchFamily="34" charset="0"/>
            </a:endParaRPr>
          </a:p>
        </p:txBody>
      </p:sp>
      <p:sp>
        <p:nvSpPr>
          <p:cNvPr id="317" name="角丸四角形 316"/>
          <p:cNvSpPr/>
          <p:nvPr/>
        </p:nvSpPr>
        <p:spPr>
          <a:xfrm>
            <a:off x="4860031" y="1724140"/>
            <a:ext cx="720080" cy="216024"/>
          </a:xfrm>
          <a:prstGeom prst="roundRect">
            <a:avLst/>
          </a:prstGeom>
          <a:solidFill>
            <a:schemeClr val="bg1">
              <a:lumMod val="75000"/>
            </a:schemeClr>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36000" rtlCol="0" anchor="t" anchorCtr="0"/>
          <a:lstStyle/>
          <a:p>
            <a:pPr lvl="0" algn="ctr"/>
            <a:r>
              <a:rPr lang="en-US" altLang="ja-JP" sz="1050" dirty="0">
                <a:solidFill>
                  <a:prstClr val="black"/>
                </a:solidFill>
                <a:latin typeface="Century" panose="02040604050505020304" pitchFamily="18" charset="0"/>
                <a:ea typeface="ＭＳ Ｐゴシック" panose="020B0600070205080204" pitchFamily="50" charset="-128"/>
                <a:cs typeface="メイリオ" pitchFamily="50" charset="-128"/>
              </a:rPr>
              <a:t>Yttrium</a:t>
            </a:r>
            <a:endParaRPr lang="ja-JP" altLang="en-US" sz="1050" dirty="0">
              <a:solidFill>
                <a:prstClr val="black"/>
              </a:solidFill>
              <a:latin typeface="Century" panose="02040604050505020304" pitchFamily="18" charset="0"/>
              <a:ea typeface="ＭＳ Ｐゴシック" panose="020B0600070205080204" pitchFamily="50" charset="-128"/>
              <a:cs typeface="メイリオ" pitchFamily="50" charset="-128"/>
            </a:endParaRPr>
          </a:p>
        </p:txBody>
      </p:sp>
      <p:sp>
        <p:nvSpPr>
          <p:cNvPr id="318" name="角丸四角形 317"/>
          <p:cNvSpPr/>
          <p:nvPr/>
        </p:nvSpPr>
        <p:spPr>
          <a:xfrm>
            <a:off x="6372200" y="1724140"/>
            <a:ext cx="720080" cy="216024"/>
          </a:xfrm>
          <a:prstGeom prst="round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36000" rtlCol="0" anchor="t" anchorCtr="0"/>
          <a:lstStyle/>
          <a:p>
            <a:pPr lvl="0" algn="ctr"/>
            <a:r>
              <a:rPr lang="en-US" altLang="ja-JP" sz="1050" dirty="0">
                <a:solidFill>
                  <a:prstClr val="black"/>
                </a:solidFill>
                <a:latin typeface="Century" panose="02040604050505020304" pitchFamily="18" charset="0"/>
                <a:ea typeface="ＭＳ Ｐゴシック" panose="020B0600070205080204" pitchFamily="50" charset="-128"/>
                <a:cs typeface="メイリオ" pitchFamily="50" charset="-128"/>
              </a:rPr>
              <a:t>Rhodium</a:t>
            </a:r>
            <a:endParaRPr lang="ja-JP" altLang="en-US" sz="1050" dirty="0">
              <a:solidFill>
                <a:prstClr val="black"/>
              </a:solidFill>
              <a:latin typeface="Century" panose="02040604050505020304" pitchFamily="18" charset="0"/>
              <a:ea typeface="ＭＳ Ｐゴシック" panose="020B0600070205080204" pitchFamily="50" charset="-128"/>
              <a:cs typeface="メイリオ" pitchFamily="50" charset="-128"/>
            </a:endParaRPr>
          </a:p>
        </p:txBody>
      </p:sp>
      <p:grpSp>
        <p:nvGrpSpPr>
          <p:cNvPr id="319" name="グループ化 318"/>
          <p:cNvGrpSpPr/>
          <p:nvPr/>
        </p:nvGrpSpPr>
        <p:grpSpPr>
          <a:xfrm>
            <a:off x="2717032" y="4249057"/>
            <a:ext cx="319466" cy="332793"/>
            <a:chOff x="2140401" y="3429000"/>
            <a:chExt cx="319466" cy="332793"/>
          </a:xfrm>
        </p:grpSpPr>
        <p:sp>
          <p:nvSpPr>
            <p:cNvPr id="320" name="円/楕円 319"/>
            <p:cNvSpPr/>
            <p:nvPr/>
          </p:nvSpPr>
          <p:spPr>
            <a:xfrm>
              <a:off x="2295679" y="342900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1" name="円/楕円 320"/>
            <p:cNvSpPr/>
            <p:nvPr/>
          </p:nvSpPr>
          <p:spPr>
            <a:xfrm>
              <a:off x="2252833" y="343242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2" name="円/楕円 321"/>
            <p:cNvSpPr/>
            <p:nvPr/>
          </p:nvSpPr>
          <p:spPr>
            <a:xfrm>
              <a:off x="2212047" y="344385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3" name="円/楕円 322"/>
            <p:cNvSpPr/>
            <p:nvPr/>
          </p:nvSpPr>
          <p:spPr>
            <a:xfrm>
              <a:off x="2173110" y="347776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4" name="円/楕円 323"/>
            <p:cNvSpPr/>
            <p:nvPr/>
          </p:nvSpPr>
          <p:spPr>
            <a:xfrm>
              <a:off x="2154669" y="351018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5" name="円/楕円 324"/>
            <p:cNvSpPr/>
            <p:nvPr/>
          </p:nvSpPr>
          <p:spPr>
            <a:xfrm>
              <a:off x="2341398" y="34518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6" name="円/楕円 325"/>
            <p:cNvSpPr/>
            <p:nvPr/>
          </p:nvSpPr>
          <p:spPr>
            <a:xfrm>
              <a:off x="2373458" y="348957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7" name="円/楕円 326"/>
            <p:cNvSpPr/>
            <p:nvPr/>
          </p:nvSpPr>
          <p:spPr>
            <a:xfrm>
              <a:off x="2396317" y="352348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8" name="円/楕円 327"/>
            <p:cNvSpPr/>
            <p:nvPr/>
          </p:nvSpPr>
          <p:spPr>
            <a:xfrm>
              <a:off x="2140401" y="3556380"/>
              <a:ext cx="45719" cy="4571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29" name="円/楕円 328"/>
            <p:cNvSpPr/>
            <p:nvPr/>
          </p:nvSpPr>
          <p:spPr>
            <a:xfrm>
              <a:off x="2209341" y="347471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0" name="円/楕円 329"/>
            <p:cNvSpPr/>
            <p:nvPr/>
          </p:nvSpPr>
          <p:spPr>
            <a:xfrm>
              <a:off x="2248217" y="345185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1" name="円/楕円 330"/>
            <p:cNvSpPr/>
            <p:nvPr/>
          </p:nvSpPr>
          <p:spPr>
            <a:xfrm>
              <a:off x="2295679" y="34518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2" name="円/楕円 331"/>
            <p:cNvSpPr/>
            <p:nvPr/>
          </p:nvSpPr>
          <p:spPr>
            <a:xfrm>
              <a:off x="2338368" y="3478148"/>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3" name="円/楕円 332"/>
            <p:cNvSpPr/>
            <p:nvPr/>
          </p:nvSpPr>
          <p:spPr>
            <a:xfrm>
              <a:off x="2368370" y="351066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4" name="円/楕円 333"/>
            <p:cNvSpPr/>
            <p:nvPr/>
          </p:nvSpPr>
          <p:spPr>
            <a:xfrm>
              <a:off x="2177528" y="350554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5" name="円/楕円 334"/>
            <p:cNvSpPr/>
            <p:nvPr/>
          </p:nvSpPr>
          <p:spPr>
            <a:xfrm>
              <a:off x="2212047" y="350100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6" name="円/楕円 335"/>
            <p:cNvSpPr/>
            <p:nvPr/>
          </p:nvSpPr>
          <p:spPr>
            <a:xfrm>
              <a:off x="2249960" y="347814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7" name="円/楕円 336"/>
            <p:cNvSpPr/>
            <p:nvPr/>
          </p:nvSpPr>
          <p:spPr>
            <a:xfrm>
              <a:off x="2298552" y="347840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8" name="円/楕円 337"/>
            <p:cNvSpPr/>
            <p:nvPr/>
          </p:nvSpPr>
          <p:spPr>
            <a:xfrm>
              <a:off x="2341398" y="350126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39" name="円/楕円 338"/>
            <p:cNvSpPr/>
            <p:nvPr/>
          </p:nvSpPr>
          <p:spPr>
            <a:xfrm>
              <a:off x="2170766" y="354256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0" name="円/楕円 339"/>
            <p:cNvSpPr/>
            <p:nvPr/>
          </p:nvSpPr>
          <p:spPr>
            <a:xfrm>
              <a:off x="2409861" y="356542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1" name="円/楕円 340"/>
            <p:cNvSpPr/>
            <p:nvPr/>
          </p:nvSpPr>
          <p:spPr>
            <a:xfrm>
              <a:off x="2375514" y="355209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2" name="円/楕円 341"/>
            <p:cNvSpPr/>
            <p:nvPr/>
          </p:nvSpPr>
          <p:spPr>
            <a:xfrm>
              <a:off x="2344271" y="35406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3" name="円/楕円 342"/>
            <p:cNvSpPr/>
            <p:nvPr/>
          </p:nvSpPr>
          <p:spPr>
            <a:xfrm>
              <a:off x="2308040" y="351268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4" name="円/楕円 343"/>
            <p:cNvSpPr/>
            <p:nvPr/>
          </p:nvSpPr>
          <p:spPr>
            <a:xfrm>
              <a:off x="2270113" y="350173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5" name="円/楕円 344"/>
            <p:cNvSpPr/>
            <p:nvPr/>
          </p:nvSpPr>
          <p:spPr>
            <a:xfrm>
              <a:off x="2225033" y="351853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6" name="円/楕円 345"/>
            <p:cNvSpPr/>
            <p:nvPr/>
          </p:nvSpPr>
          <p:spPr>
            <a:xfrm>
              <a:off x="2375513" y="357205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7" name="円/楕円 346"/>
            <p:cNvSpPr/>
            <p:nvPr/>
          </p:nvSpPr>
          <p:spPr>
            <a:xfrm>
              <a:off x="2339321" y="357205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8" name="円/楕円 347"/>
            <p:cNvSpPr/>
            <p:nvPr/>
          </p:nvSpPr>
          <p:spPr>
            <a:xfrm>
              <a:off x="2204826" y="354697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49" name="円/楕円 348"/>
            <p:cNvSpPr/>
            <p:nvPr/>
          </p:nvSpPr>
          <p:spPr>
            <a:xfrm>
              <a:off x="2239019" y="354256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0" name="円/楕円 349"/>
            <p:cNvSpPr/>
            <p:nvPr/>
          </p:nvSpPr>
          <p:spPr>
            <a:xfrm>
              <a:off x="2267407" y="353144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1" name="円/楕円 350"/>
            <p:cNvSpPr/>
            <p:nvPr/>
          </p:nvSpPr>
          <p:spPr>
            <a:xfrm>
              <a:off x="2310097" y="354256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2" name="円/楕円 351"/>
            <p:cNvSpPr/>
            <p:nvPr/>
          </p:nvSpPr>
          <p:spPr>
            <a:xfrm>
              <a:off x="2274889" y="355941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3" name="円/楕円 352"/>
            <p:cNvSpPr/>
            <p:nvPr/>
          </p:nvSpPr>
          <p:spPr>
            <a:xfrm flipV="1">
              <a:off x="2299966" y="371607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4" name="円/楕円 353"/>
            <p:cNvSpPr/>
            <p:nvPr/>
          </p:nvSpPr>
          <p:spPr>
            <a:xfrm flipV="1">
              <a:off x="2257120" y="371264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5" name="円/楕円 354"/>
            <p:cNvSpPr/>
            <p:nvPr/>
          </p:nvSpPr>
          <p:spPr>
            <a:xfrm flipV="1">
              <a:off x="2216334" y="370121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6" name="円/楕円 355"/>
            <p:cNvSpPr/>
            <p:nvPr/>
          </p:nvSpPr>
          <p:spPr>
            <a:xfrm flipV="1">
              <a:off x="2177397" y="366730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7" name="円/楕円 356"/>
            <p:cNvSpPr/>
            <p:nvPr/>
          </p:nvSpPr>
          <p:spPr>
            <a:xfrm flipV="1">
              <a:off x="2158956" y="363488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8" name="円/楕円 357"/>
            <p:cNvSpPr/>
            <p:nvPr/>
          </p:nvSpPr>
          <p:spPr>
            <a:xfrm flipV="1">
              <a:off x="2345685" y="369321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59" name="円/楕円 358"/>
            <p:cNvSpPr/>
            <p:nvPr/>
          </p:nvSpPr>
          <p:spPr>
            <a:xfrm flipV="1">
              <a:off x="2377745" y="365549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0" name="円/楕円 359"/>
            <p:cNvSpPr/>
            <p:nvPr/>
          </p:nvSpPr>
          <p:spPr>
            <a:xfrm flipV="1">
              <a:off x="2400604" y="362159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1" name="円/楕円 360"/>
            <p:cNvSpPr/>
            <p:nvPr/>
          </p:nvSpPr>
          <p:spPr>
            <a:xfrm flipV="1">
              <a:off x="2144688" y="358869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2" name="円/楕円 361"/>
            <p:cNvSpPr/>
            <p:nvPr/>
          </p:nvSpPr>
          <p:spPr>
            <a:xfrm flipV="1">
              <a:off x="2213628" y="367035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3" name="円/楕円 362"/>
            <p:cNvSpPr/>
            <p:nvPr/>
          </p:nvSpPr>
          <p:spPr>
            <a:xfrm flipV="1">
              <a:off x="2252504" y="36932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4" name="円/楕円 363"/>
            <p:cNvSpPr/>
            <p:nvPr/>
          </p:nvSpPr>
          <p:spPr>
            <a:xfrm flipV="1">
              <a:off x="2299966" y="36932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5" name="円/楕円 364"/>
            <p:cNvSpPr/>
            <p:nvPr/>
          </p:nvSpPr>
          <p:spPr>
            <a:xfrm flipV="1">
              <a:off x="2342655" y="366692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6" name="円/楕円 365"/>
            <p:cNvSpPr/>
            <p:nvPr/>
          </p:nvSpPr>
          <p:spPr>
            <a:xfrm flipV="1">
              <a:off x="2372657" y="363441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7" name="円/楕円 366"/>
            <p:cNvSpPr/>
            <p:nvPr/>
          </p:nvSpPr>
          <p:spPr>
            <a:xfrm flipV="1">
              <a:off x="2181815" y="363952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8" name="円/楕円 367"/>
            <p:cNvSpPr/>
            <p:nvPr/>
          </p:nvSpPr>
          <p:spPr>
            <a:xfrm flipV="1">
              <a:off x="2216334" y="364406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69" name="円/楕円 368"/>
            <p:cNvSpPr/>
            <p:nvPr/>
          </p:nvSpPr>
          <p:spPr>
            <a:xfrm flipV="1">
              <a:off x="2254247" y="366692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0" name="円/楕円 369"/>
            <p:cNvSpPr/>
            <p:nvPr/>
          </p:nvSpPr>
          <p:spPr>
            <a:xfrm flipV="1">
              <a:off x="2302839" y="366667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1" name="円/楕円 370"/>
            <p:cNvSpPr/>
            <p:nvPr/>
          </p:nvSpPr>
          <p:spPr>
            <a:xfrm flipV="1">
              <a:off x="2345685" y="3643814"/>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2" name="円/楕円 371"/>
            <p:cNvSpPr/>
            <p:nvPr/>
          </p:nvSpPr>
          <p:spPr>
            <a:xfrm flipV="1">
              <a:off x="2175053" y="360250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3" name="円/楕円 372"/>
            <p:cNvSpPr/>
            <p:nvPr/>
          </p:nvSpPr>
          <p:spPr>
            <a:xfrm flipV="1">
              <a:off x="2414148" y="357964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4" name="円/楕円 373"/>
            <p:cNvSpPr/>
            <p:nvPr/>
          </p:nvSpPr>
          <p:spPr>
            <a:xfrm flipV="1">
              <a:off x="2379801" y="359298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5" name="円/楕円 374"/>
            <p:cNvSpPr/>
            <p:nvPr/>
          </p:nvSpPr>
          <p:spPr>
            <a:xfrm flipV="1">
              <a:off x="2348558" y="36044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6" name="円/楕円 375"/>
            <p:cNvSpPr/>
            <p:nvPr/>
          </p:nvSpPr>
          <p:spPr>
            <a:xfrm flipV="1">
              <a:off x="2312327" y="363238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7" name="円/楕円 376"/>
            <p:cNvSpPr/>
            <p:nvPr/>
          </p:nvSpPr>
          <p:spPr>
            <a:xfrm flipV="1">
              <a:off x="2274400" y="364334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8" name="円/楕円 377"/>
            <p:cNvSpPr/>
            <p:nvPr/>
          </p:nvSpPr>
          <p:spPr>
            <a:xfrm flipV="1">
              <a:off x="2229320" y="362654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79" name="円/楕円 378"/>
            <p:cNvSpPr/>
            <p:nvPr/>
          </p:nvSpPr>
          <p:spPr>
            <a:xfrm flipV="1">
              <a:off x="2379800" y="357301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0" name="円/楕円 379"/>
            <p:cNvSpPr/>
            <p:nvPr/>
          </p:nvSpPr>
          <p:spPr>
            <a:xfrm flipV="1">
              <a:off x="2343608" y="357301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1" name="円/楕円 380"/>
            <p:cNvSpPr/>
            <p:nvPr/>
          </p:nvSpPr>
          <p:spPr>
            <a:xfrm flipV="1">
              <a:off x="2209113" y="359809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2" name="円/楕円 381"/>
            <p:cNvSpPr/>
            <p:nvPr/>
          </p:nvSpPr>
          <p:spPr>
            <a:xfrm flipV="1">
              <a:off x="2243306" y="360250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3" name="円/楕円 382"/>
            <p:cNvSpPr/>
            <p:nvPr/>
          </p:nvSpPr>
          <p:spPr>
            <a:xfrm flipV="1">
              <a:off x="2271694" y="361362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4" name="円/楕円 383"/>
            <p:cNvSpPr/>
            <p:nvPr/>
          </p:nvSpPr>
          <p:spPr>
            <a:xfrm flipV="1">
              <a:off x="2314384" y="360250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5" name="円/楕円 384"/>
            <p:cNvSpPr/>
            <p:nvPr/>
          </p:nvSpPr>
          <p:spPr>
            <a:xfrm flipV="1">
              <a:off x="2279176" y="358566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6" name="円/楕円 385"/>
            <p:cNvSpPr/>
            <p:nvPr/>
          </p:nvSpPr>
          <p:spPr>
            <a:xfrm>
              <a:off x="2185507" y="357796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7" name="円/楕円 386"/>
            <p:cNvSpPr/>
            <p:nvPr/>
          </p:nvSpPr>
          <p:spPr>
            <a:xfrm>
              <a:off x="2219285" y="357586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8" name="円/楕円 387"/>
            <p:cNvSpPr/>
            <p:nvPr/>
          </p:nvSpPr>
          <p:spPr>
            <a:xfrm>
              <a:off x="2308039" y="357100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89" name="円/楕円 388"/>
            <p:cNvSpPr/>
            <p:nvPr/>
          </p:nvSpPr>
          <p:spPr>
            <a:xfrm>
              <a:off x="2247707" y="358068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sp>
        <p:nvSpPr>
          <p:cNvPr id="390" name="爆発 2 389"/>
          <p:cNvSpPr/>
          <p:nvPr/>
        </p:nvSpPr>
        <p:spPr>
          <a:xfrm>
            <a:off x="2645024" y="4332302"/>
            <a:ext cx="165641" cy="166302"/>
          </a:xfrm>
          <a:prstGeom prst="irregularSeal2">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396" name="テキスト ボックス 395"/>
          <p:cNvSpPr txBox="1"/>
          <p:nvPr/>
        </p:nvSpPr>
        <p:spPr>
          <a:xfrm>
            <a:off x="56456" y="2512627"/>
            <a:ext cx="5299467" cy="369332"/>
          </a:xfrm>
          <a:prstGeom prst="rect">
            <a:avLst/>
          </a:prstGeom>
          <a:noFill/>
        </p:spPr>
        <p:txBody>
          <a:bodyPr wrap="square" rtlCol="0">
            <a:spAutoFit/>
          </a:bodyPr>
          <a:lstStyle/>
          <a:p>
            <a:r>
              <a:rPr lang="en-US" altLang="ja-JP" dirty="0">
                <a:solidFill>
                  <a:schemeClr val="bg1"/>
                </a:solidFill>
                <a:latin typeface="Century" pitchFamily="18" charset="0"/>
                <a:ea typeface="メイリオ" panose="020B0604030504040204" pitchFamily="50" charset="-128"/>
              </a:rPr>
              <a:t>Nuclear data measurement for transmutation</a:t>
            </a:r>
            <a:endParaRPr kumimoji="1" lang="ja-JP" altLang="en-US" dirty="0">
              <a:latin typeface="Century" pitchFamily="18" charset="0"/>
            </a:endParaRPr>
          </a:p>
        </p:txBody>
      </p:sp>
      <p:sp>
        <p:nvSpPr>
          <p:cNvPr id="397" name="テキスト ボックス 396"/>
          <p:cNvSpPr txBox="1"/>
          <p:nvPr/>
        </p:nvSpPr>
        <p:spPr>
          <a:xfrm>
            <a:off x="3845288" y="2370700"/>
            <a:ext cx="1512168" cy="193712"/>
          </a:xfrm>
          <a:prstGeom prst="rect">
            <a:avLst/>
          </a:prstGeom>
          <a:solidFill>
            <a:schemeClr val="bg1"/>
          </a:solidFill>
          <a:ln w="15875">
            <a:solidFill>
              <a:srgbClr val="1C7AE2"/>
            </a:solidFill>
          </a:ln>
        </p:spPr>
        <p:txBody>
          <a:bodyPr wrap="none" rtlCol="0" anchor="ctr" anchorCtr="1">
            <a:noAutofit/>
          </a:bodyPr>
          <a:lstStyle/>
          <a:p>
            <a:r>
              <a:rPr lang="en-US" altLang="ja-JP" sz="1050" dirty="0">
                <a:latin typeface="Century" pitchFamily="18" charset="0"/>
              </a:rPr>
              <a:t>Short Lived FP</a:t>
            </a:r>
            <a:endParaRPr kumimoji="1" lang="ja-JP" altLang="en-US" sz="1050" dirty="0">
              <a:latin typeface="Century" pitchFamily="18" charset="0"/>
            </a:endParaRPr>
          </a:p>
        </p:txBody>
      </p:sp>
      <p:sp>
        <p:nvSpPr>
          <p:cNvPr id="398" name="テキスト ボックス 397"/>
          <p:cNvSpPr txBox="1"/>
          <p:nvPr/>
        </p:nvSpPr>
        <p:spPr>
          <a:xfrm>
            <a:off x="837624" y="1985208"/>
            <a:ext cx="576064" cy="288032"/>
          </a:xfrm>
          <a:prstGeom prst="rect">
            <a:avLst/>
          </a:prstGeom>
          <a:noFill/>
          <a:ln w="12700">
            <a:noFill/>
          </a:ln>
        </p:spPr>
        <p:txBody>
          <a:bodyPr wrap="square" lIns="36000" rIns="36000" rtlCol="0" anchor="ctr" anchorCtr="1">
            <a:noAutofit/>
          </a:bodyPr>
          <a:lstStyle/>
          <a:p>
            <a:r>
              <a:rPr lang="en-US" altLang="ja-JP" sz="900" dirty="0">
                <a:latin typeface="Century" pitchFamily="18" charset="0"/>
              </a:rPr>
              <a:t>Glass</a:t>
            </a:r>
          </a:p>
          <a:p>
            <a:r>
              <a:rPr kumimoji="1" lang="en-US" altLang="ja-JP" sz="900" dirty="0">
                <a:latin typeface="Century" pitchFamily="18" charset="0"/>
              </a:rPr>
              <a:t>Solid</a:t>
            </a:r>
            <a:endParaRPr kumimoji="1" lang="ja-JP" altLang="en-US" sz="900" dirty="0">
              <a:latin typeface="Century" pitchFamily="18" charset="0"/>
            </a:endParaRPr>
          </a:p>
        </p:txBody>
      </p:sp>
      <p:sp>
        <p:nvSpPr>
          <p:cNvPr id="401" name="角丸四角形 400"/>
          <p:cNvSpPr/>
          <p:nvPr/>
        </p:nvSpPr>
        <p:spPr>
          <a:xfrm>
            <a:off x="7116843" y="1724140"/>
            <a:ext cx="720080" cy="216024"/>
          </a:xfrm>
          <a:prstGeom prst="round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36000" rtlCol="0" anchor="t" anchorCtr="0"/>
          <a:lstStyle/>
          <a:p>
            <a:pPr lvl="0" algn="ctr"/>
            <a:r>
              <a:rPr lang="en-US" altLang="ja-JP" sz="1000" dirty="0">
                <a:solidFill>
                  <a:prstClr val="black"/>
                </a:solidFill>
                <a:latin typeface="Century" panose="02040604050505020304" pitchFamily="18" charset="0"/>
                <a:ea typeface="ＭＳ Ｐゴシック" panose="020B0600070205080204" pitchFamily="50" charset="-128"/>
                <a:cs typeface="メイリオ" pitchFamily="50" charset="-128"/>
              </a:rPr>
              <a:t>Zirconium</a:t>
            </a:r>
            <a:endParaRPr lang="ja-JP" altLang="en-US" sz="1000" dirty="0">
              <a:solidFill>
                <a:prstClr val="black"/>
              </a:solidFill>
              <a:latin typeface="Century" panose="02040604050505020304" pitchFamily="18" charset="0"/>
              <a:ea typeface="ＭＳ Ｐゴシック" panose="020B0600070205080204" pitchFamily="50" charset="-128"/>
              <a:cs typeface="メイリオ" pitchFamily="50" charset="-128"/>
            </a:endParaRPr>
          </a:p>
        </p:txBody>
      </p:sp>
      <p:sp>
        <p:nvSpPr>
          <p:cNvPr id="402" name="角丸四角形 401"/>
          <p:cNvSpPr/>
          <p:nvPr/>
        </p:nvSpPr>
        <p:spPr>
          <a:xfrm>
            <a:off x="5612302" y="1724140"/>
            <a:ext cx="720080" cy="216024"/>
          </a:xfrm>
          <a:prstGeom prst="roundRect">
            <a:avLst/>
          </a:prstGeom>
          <a:solidFill>
            <a:schemeClr val="bg1">
              <a:lumMod val="75000"/>
            </a:schemeClr>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36000" rtlCol="0" anchor="t" anchorCtr="0"/>
          <a:lstStyle/>
          <a:p>
            <a:pPr lvl="0" algn="ctr"/>
            <a:r>
              <a:rPr lang="en-US" altLang="ja-JP" sz="900" dirty="0">
                <a:solidFill>
                  <a:prstClr val="black"/>
                </a:solidFill>
                <a:latin typeface="Century" panose="02040604050505020304" pitchFamily="18" charset="0"/>
                <a:ea typeface="ＭＳ Ｐゴシック" panose="020B0600070205080204" pitchFamily="50" charset="-128"/>
                <a:cs typeface="メイリオ" pitchFamily="50" charset="-128"/>
              </a:rPr>
              <a:t>Molybdenum</a:t>
            </a:r>
            <a:endParaRPr lang="ja-JP" altLang="en-US" sz="900" dirty="0">
              <a:solidFill>
                <a:prstClr val="black"/>
              </a:solidFill>
              <a:latin typeface="Century" panose="02040604050505020304" pitchFamily="18" charset="0"/>
              <a:ea typeface="ＭＳ Ｐゴシック" panose="020B0600070205080204" pitchFamily="50" charset="-128"/>
              <a:cs typeface="メイリオ" pitchFamily="50" charset="-128"/>
            </a:endParaRPr>
          </a:p>
        </p:txBody>
      </p:sp>
      <p:sp>
        <p:nvSpPr>
          <p:cNvPr id="403" name="テキスト ボックス 402"/>
          <p:cNvSpPr txBox="1"/>
          <p:nvPr/>
        </p:nvSpPr>
        <p:spPr>
          <a:xfrm>
            <a:off x="4302981" y="4938056"/>
            <a:ext cx="776175" cy="230832"/>
          </a:xfrm>
          <a:prstGeom prst="rect">
            <a:avLst/>
          </a:prstGeom>
          <a:noFill/>
        </p:spPr>
        <p:txBody>
          <a:bodyPr wrap="none" rtlCol="0">
            <a:spAutoFit/>
          </a:bodyPr>
          <a:lstStyle/>
          <a:p>
            <a:r>
              <a:rPr lang="ja-JP" altLang="en-US" sz="900" dirty="0">
                <a:latin typeface="Century" pitchFamily="18" charset="0"/>
              </a:rPr>
              <a:t>（</a:t>
            </a:r>
            <a:r>
              <a:rPr kumimoji="1" lang="en-US" altLang="ja-JP" sz="900" dirty="0">
                <a:latin typeface="Century" pitchFamily="18" charset="0"/>
              </a:rPr>
              <a:t>*half-life</a:t>
            </a:r>
            <a:r>
              <a:rPr kumimoji="1" lang="ja-JP" altLang="en-US" sz="900" dirty="0">
                <a:latin typeface="Century" pitchFamily="18" charset="0"/>
              </a:rPr>
              <a:t>）</a:t>
            </a:r>
          </a:p>
        </p:txBody>
      </p:sp>
      <p:sp>
        <p:nvSpPr>
          <p:cNvPr id="413" name="四角形吹き出し 412"/>
          <p:cNvSpPr/>
          <p:nvPr/>
        </p:nvSpPr>
        <p:spPr>
          <a:xfrm>
            <a:off x="2123728" y="2954988"/>
            <a:ext cx="1512168" cy="216024"/>
          </a:xfrm>
          <a:prstGeom prst="wedgeRectCallout">
            <a:avLst>
              <a:gd name="adj1" fmla="val -33116"/>
              <a:gd name="adj2" fmla="val 7352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r>
              <a:rPr lang="en-US" altLang="ja-JP" sz="1000" dirty="0">
                <a:solidFill>
                  <a:prstClr val="black"/>
                </a:solidFill>
                <a:latin typeface="ＭＳ Ｐゴシック" panose="020B0600070205080204" pitchFamily="50" charset="-128"/>
                <a:ea typeface="ＭＳ Ｐゴシック" panose="020B0600070205080204" pitchFamily="50" charset="-128"/>
              </a:rPr>
              <a:t>Cs-135(2.3million years*)</a:t>
            </a:r>
            <a:endParaRPr lang="ja-JP" altLang="en-US" sz="1000" dirty="0">
              <a:solidFill>
                <a:prstClr val="black"/>
              </a:solidFill>
              <a:latin typeface="ＭＳ Ｐゴシック" panose="020B0600070205080204" pitchFamily="50" charset="-128"/>
              <a:ea typeface="ＭＳ Ｐゴシック" panose="020B0600070205080204" pitchFamily="50" charset="-128"/>
            </a:endParaRPr>
          </a:p>
        </p:txBody>
      </p:sp>
      <p:sp>
        <p:nvSpPr>
          <p:cNvPr id="414" name="四角形吹き出し 413"/>
          <p:cNvSpPr/>
          <p:nvPr/>
        </p:nvSpPr>
        <p:spPr>
          <a:xfrm>
            <a:off x="2127047" y="4003099"/>
            <a:ext cx="1391783" cy="208433"/>
          </a:xfrm>
          <a:prstGeom prst="wedgeRectCallout">
            <a:avLst>
              <a:gd name="adj1" fmla="val -361"/>
              <a:gd name="adj2" fmla="val 82341"/>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r>
              <a:rPr lang="en-US" altLang="ja-JP" sz="900" dirty="0">
                <a:solidFill>
                  <a:prstClr val="black"/>
                </a:solidFill>
                <a:latin typeface="ＭＳ Ｐゴシック" panose="020B0600070205080204" pitchFamily="50" charset="-128"/>
                <a:ea typeface="ＭＳ Ｐゴシック" panose="020B0600070205080204" pitchFamily="50" charset="-128"/>
              </a:rPr>
              <a:t>Se*79(0.3 million years*)</a:t>
            </a:r>
            <a:endParaRPr lang="ja-JP" altLang="en-US" sz="900" dirty="0">
              <a:solidFill>
                <a:prstClr val="black"/>
              </a:solidFill>
              <a:latin typeface="ＭＳ Ｐゴシック" panose="020B0600070205080204" pitchFamily="50" charset="-128"/>
              <a:ea typeface="ＭＳ Ｐゴシック" panose="020B0600070205080204" pitchFamily="50" charset="-128"/>
            </a:endParaRPr>
          </a:p>
        </p:txBody>
      </p:sp>
      <p:sp>
        <p:nvSpPr>
          <p:cNvPr id="415" name="四角形吹き出し 414"/>
          <p:cNvSpPr/>
          <p:nvPr/>
        </p:nvSpPr>
        <p:spPr>
          <a:xfrm>
            <a:off x="2123728" y="4899204"/>
            <a:ext cx="1728192" cy="360040"/>
          </a:xfrm>
          <a:prstGeom prst="wedgeRectCallout">
            <a:avLst>
              <a:gd name="adj1" fmla="val -4118"/>
              <a:gd name="adj2" fmla="val 78811"/>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72000" bIns="36000" rtlCol="0" anchor="ctr"/>
          <a:lstStyle/>
          <a:p>
            <a:pPr lvl="0">
              <a:lnSpc>
                <a:spcPts val="1100"/>
              </a:lnSpc>
            </a:pPr>
            <a:r>
              <a:rPr lang="en-US" altLang="ja-JP" sz="900" dirty="0">
                <a:solidFill>
                  <a:prstClr val="black"/>
                </a:solidFill>
                <a:latin typeface="+mj-ea"/>
                <a:ea typeface="+mj-ea"/>
              </a:rPr>
              <a:t>Pd-107(6.5 million years*)</a:t>
            </a:r>
          </a:p>
          <a:p>
            <a:pPr lvl="0">
              <a:lnSpc>
                <a:spcPts val="1100"/>
              </a:lnSpc>
            </a:pPr>
            <a:r>
              <a:rPr lang="en-US" altLang="ja-JP" sz="900" dirty="0">
                <a:solidFill>
                  <a:prstClr val="black"/>
                </a:solidFill>
                <a:latin typeface="+mj-ea"/>
                <a:ea typeface="+mj-ea"/>
              </a:rPr>
              <a:t> Zr-93</a:t>
            </a:r>
            <a:r>
              <a:rPr lang="ja-JP" altLang="en-US" sz="900" dirty="0">
                <a:solidFill>
                  <a:prstClr val="black"/>
                </a:solidFill>
                <a:latin typeface="+mj-ea"/>
                <a:ea typeface="+mj-ea"/>
              </a:rPr>
              <a:t> </a:t>
            </a:r>
            <a:r>
              <a:rPr lang="en-US" altLang="ja-JP" sz="900" dirty="0">
                <a:solidFill>
                  <a:prstClr val="black"/>
                </a:solidFill>
                <a:latin typeface="+mj-ea"/>
                <a:ea typeface="+mj-ea"/>
              </a:rPr>
              <a:t>(1.53 million years*)</a:t>
            </a:r>
            <a:endParaRPr lang="ja-JP" altLang="en-US" sz="900" dirty="0">
              <a:solidFill>
                <a:prstClr val="black"/>
              </a:solidFill>
              <a:latin typeface="+mj-ea"/>
              <a:ea typeface="+mj-ea"/>
            </a:endParaRPr>
          </a:p>
        </p:txBody>
      </p:sp>
      <p:sp>
        <p:nvSpPr>
          <p:cNvPr id="416" name="角丸四角形吹き出し 415"/>
          <p:cNvSpPr/>
          <p:nvPr/>
        </p:nvSpPr>
        <p:spPr>
          <a:xfrm>
            <a:off x="2195736" y="3675068"/>
            <a:ext cx="1743744" cy="243530"/>
          </a:xfrm>
          <a:prstGeom prst="wedgeRoundRectCallout">
            <a:avLst>
              <a:gd name="adj1" fmla="val 14393"/>
              <a:gd name="adj2" fmla="val -139694"/>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lvl="0"/>
            <a:r>
              <a:rPr lang="en-US" altLang="ja-JP" sz="800" dirty="0">
                <a:solidFill>
                  <a:prstClr val="black"/>
                </a:solidFill>
                <a:latin typeface="Century" pitchFamily="18" charset="0"/>
              </a:rPr>
              <a:t>Reverse reaction with neutrons,</a:t>
            </a:r>
          </a:p>
          <a:p>
            <a:pPr lvl="0" algn="ctr"/>
            <a:r>
              <a:rPr lang="en-US" altLang="ja-JP" sz="800" dirty="0">
                <a:solidFill>
                  <a:prstClr val="black"/>
                </a:solidFill>
                <a:latin typeface="Century" pitchFamily="18" charset="0"/>
              </a:rPr>
              <a:t>protons, Photons</a:t>
            </a:r>
            <a:endParaRPr kumimoji="1" lang="ja-JP" altLang="en-US" sz="800" dirty="0">
              <a:latin typeface="Century" pitchFamily="18" charset="0"/>
            </a:endParaRPr>
          </a:p>
        </p:txBody>
      </p:sp>
      <p:sp>
        <p:nvSpPr>
          <p:cNvPr id="417" name="角丸四角形 416"/>
          <p:cNvSpPr/>
          <p:nvPr/>
        </p:nvSpPr>
        <p:spPr>
          <a:xfrm>
            <a:off x="8094463" y="1414029"/>
            <a:ext cx="432048" cy="216024"/>
          </a:xfrm>
          <a:prstGeom prst="roundRect">
            <a:avLst/>
          </a:prstGeom>
          <a:solidFill>
            <a:schemeClr val="tx1">
              <a:lumMod val="75000"/>
              <a:lumOff val="25000"/>
            </a:schemeClr>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72000" rtlCol="0" anchor="ctr" anchorCtr="1"/>
          <a:lstStyle/>
          <a:p>
            <a:pPr lvl="0"/>
            <a:r>
              <a:rPr lang="en-US" altLang="ja-JP" sz="800" dirty="0">
                <a:solidFill>
                  <a:schemeClr val="bg1"/>
                </a:solidFill>
                <a:latin typeface="Century" panose="02040604050505020304" pitchFamily="18" charset="0"/>
                <a:ea typeface="ＭＳ Ｐゴシック" panose="020B0600070205080204" pitchFamily="50" charset="-128"/>
                <a:cs typeface="メイリオ" pitchFamily="50" charset="-128"/>
              </a:rPr>
              <a:t>Barium</a:t>
            </a:r>
            <a:endParaRPr lang="ja-JP" altLang="en-US" sz="800" dirty="0">
              <a:solidFill>
                <a:schemeClr val="bg1"/>
              </a:solidFill>
              <a:latin typeface="Century" panose="02040604050505020304" pitchFamily="18" charset="0"/>
              <a:ea typeface="ＭＳ Ｐゴシック" panose="020B0600070205080204" pitchFamily="50" charset="-128"/>
              <a:cs typeface="メイリオ" pitchFamily="50" charset="-128"/>
            </a:endParaRPr>
          </a:p>
        </p:txBody>
      </p:sp>
      <p:sp>
        <p:nvSpPr>
          <p:cNvPr id="418" name="角丸四角形 417"/>
          <p:cNvSpPr/>
          <p:nvPr/>
        </p:nvSpPr>
        <p:spPr>
          <a:xfrm>
            <a:off x="8560667" y="1417158"/>
            <a:ext cx="484131" cy="216024"/>
          </a:xfrm>
          <a:prstGeom prst="roundRect">
            <a:avLst/>
          </a:prstGeom>
          <a:solidFill>
            <a:schemeClr val="tx1">
              <a:lumMod val="75000"/>
              <a:lumOff val="25000"/>
            </a:schemeClr>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72000" rtlCol="0" anchor="ctr" anchorCtr="1"/>
          <a:lstStyle/>
          <a:p>
            <a:pPr lvl="0"/>
            <a:r>
              <a:rPr lang="en-US" altLang="ja-JP" sz="700" dirty="0">
                <a:solidFill>
                  <a:schemeClr val="bg1"/>
                </a:solidFill>
                <a:latin typeface="Century" panose="02040604050505020304" pitchFamily="18" charset="0"/>
                <a:ea typeface="ＭＳ Ｐゴシック" panose="020B0600070205080204" pitchFamily="50" charset="-128"/>
                <a:cs typeface="メイリオ" pitchFamily="50" charset="-128"/>
              </a:rPr>
              <a:t>Cesium</a:t>
            </a:r>
            <a:endParaRPr lang="ja-JP" altLang="en-US" sz="700" dirty="0">
              <a:solidFill>
                <a:schemeClr val="bg1"/>
              </a:solidFill>
              <a:latin typeface="Century" panose="02040604050505020304" pitchFamily="18" charset="0"/>
              <a:ea typeface="ＭＳ Ｐゴシック" panose="020B0600070205080204" pitchFamily="50" charset="-128"/>
              <a:cs typeface="メイリオ" pitchFamily="50" charset="-128"/>
            </a:endParaRPr>
          </a:p>
        </p:txBody>
      </p:sp>
      <p:sp>
        <p:nvSpPr>
          <p:cNvPr id="419" name="角丸四角形 418"/>
          <p:cNvSpPr/>
          <p:nvPr/>
        </p:nvSpPr>
        <p:spPr>
          <a:xfrm>
            <a:off x="8064388" y="1709263"/>
            <a:ext cx="497678" cy="216024"/>
          </a:xfrm>
          <a:prstGeom prst="roundRect">
            <a:avLst/>
          </a:prstGeom>
          <a:solidFill>
            <a:schemeClr val="tx1">
              <a:lumMod val="75000"/>
              <a:lumOff val="25000"/>
            </a:schemeClr>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72000" rtlCol="0" anchor="ctr" anchorCtr="1"/>
          <a:lstStyle/>
          <a:p>
            <a:pPr lvl="0"/>
            <a:r>
              <a:rPr lang="en-US" altLang="ja-JP" sz="700" dirty="0">
                <a:solidFill>
                  <a:schemeClr val="bg1"/>
                </a:solidFill>
                <a:latin typeface="Century" panose="02040604050505020304" pitchFamily="18" charset="0"/>
                <a:ea typeface="ＭＳ Ｐゴシック" panose="020B0600070205080204" pitchFamily="50" charset="-128"/>
                <a:cs typeface="メイリオ" pitchFamily="50" charset="-128"/>
              </a:rPr>
              <a:t>Strontium</a:t>
            </a:r>
            <a:endParaRPr lang="ja-JP" altLang="en-US" sz="700" dirty="0">
              <a:solidFill>
                <a:schemeClr val="bg1"/>
              </a:solidFill>
              <a:latin typeface="Century" panose="02040604050505020304" pitchFamily="18" charset="0"/>
              <a:ea typeface="ＭＳ Ｐゴシック" panose="020B0600070205080204" pitchFamily="50" charset="-128"/>
              <a:cs typeface="メイリオ" pitchFamily="50" charset="-128"/>
            </a:endParaRPr>
          </a:p>
        </p:txBody>
      </p:sp>
      <p:sp>
        <p:nvSpPr>
          <p:cNvPr id="420" name="角丸四角形 419"/>
          <p:cNvSpPr/>
          <p:nvPr/>
        </p:nvSpPr>
        <p:spPr>
          <a:xfrm>
            <a:off x="8604447" y="1706460"/>
            <a:ext cx="426119" cy="223428"/>
          </a:xfrm>
          <a:prstGeom prst="roundRect">
            <a:avLst/>
          </a:prstGeom>
          <a:solidFill>
            <a:schemeClr val="tx1">
              <a:lumMod val="75000"/>
              <a:lumOff val="25000"/>
            </a:schemeClr>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tIns="72000" rtlCol="0" anchor="ctr" anchorCtr="1"/>
          <a:lstStyle/>
          <a:p>
            <a:pPr lvl="0"/>
            <a:r>
              <a:rPr lang="en-US" altLang="ja-JP" sz="700" dirty="0">
                <a:solidFill>
                  <a:schemeClr val="bg1"/>
                </a:solidFill>
                <a:latin typeface="Century" pitchFamily="18" charset="0"/>
                <a:ea typeface="メイリオ" pitchFamily="50" charset="-128"/>
                <a:cs typeface="メイリオ" pitchFamily="50" charset="-128"/>
              </a:rPr>
              <a:t>Selenium</a:t>
            </a:r>
            <a:endParaRPr lang="ja-JP" altLang="en-US" sz="700" dirty="0">
              <a:solidFill>
                <a:schemeClr val="bg1"/>
              </a:solidFill>
              <a:latin typeface="Century" pitchFamily="18" charset="0"/>
              <a:ea typeface="メイリオ" pitchFamily="50" charset="-128"/>
              <a:cs typeface="メイリオ" pitchFamily="50" charset="-128"/>
            </a:endParaRPr>
          </a:p>
        </p:txBody>
      </p:sp>
      <p:sp>
        <p:nvSpPr>
          <p:cNvPr id="421" name="テキスト ボックス 420"/>
          <p:cNvSpPr txBox="1"/>
          <p:nvPr/>
        </p:nvSpPr>
        <p:spPr>
          <a:xfrm>
            <a:off x="5652120" y="5307420"/>
            <a:ext cx="3440832" cy="442432"/>
          </a:xfrm>
          <a:prstGeom prst="rect">
            <a:avLst/>
          </a:prstGeom>
          <a:noFill/>
        </p:spPr>
        <p:txBody>
          <a:bodyPr wrap="square" rtlCol="0" anchor="ctr" anchorCtr="1">
            <a:noAutofit/>
          </a:bodyPr>
          <a:lstStyle/>
          <a:p>
            <a:pPr algn="ctr"/>
            <a:r>
              <a:rPr lang="en-US" altLang="ja-JP" sz="1400" dirty="0">
                <a:solidFill>
                  <a:schemeClr val="bg1"/>
                </a:solidFill>
                <a:latin typeface="Century" pitchFamily="18" charset="0"/>
                <a:ea typeface="メイリオ" panose="020B0604030504040204" pitchFamily="50" charset="-128"/>
              </a:rPr>
              <a:t> Reaction Model and simulation code</a:t>
            </a:r>
          </a:p>
        </p:txBody>
      </p:sp>
      <p:sp>
        <p:nvSpPr>
          <p:cNvPr id="422" name="テキスト ボックス 421"/>
          <p:cNvSpPr txBox="1"/>
          <p:nvPr/>
        </p:nvSpPr>
        <p:spPr>
          <a:xfrm>
            <a:off x="5292080" y="2651539"/>
            <a:ext cx="3816424" cy="218622"/>
          </a:xfrm>
          <a:prstGeom prst="rect">
            <a:avLst/>
          </a:prstGeom>
          <a:solidFill>
            <a:schemeClr val="bg1"/>
          </a:solidFill>
          <a:ln w="9525">
            <a:solidFill>
              <a:srgbClr val="1C7EE2"/>
            </a:solidFill>
          </a:ln>
        </p:spPr>
        <p:style>
          <a:lnRef idx="2">
            <a:schemeClr val="accent1"/>
          </a:lnRef>
          <a:fillRef idx="1">
            <a:schemeClr val="lt1"/>
          </a:fillRef>
          <a:effectRef idx="0">
            <a:schemeClr val="accent1"/>
          </a:effectRef>
          <a:fontRef idx="minor">
            <a:schemeClr val="dk1"/>
          </a:fontRef>
        </p:style>
        <p:txBody>
          <a:bodyPr wrap="square" rtlCol="0" anchor="ctr" anchorCtr="1">
            <a:noAutofit/>
          </a:bodyPr>
          <a:lstStyle/>
          <a:p>
            <a:pPr algn="ctr"/>
            <a:r>
              <a:rPr lang="en-US" altLang="ja-JP" sz="1200" dirty="0">
                <a:solidFill>
                  <a:schemeClr val="tx1"/>
                </a:solidFill>
                <a:latin typeface="Century" panose="02040604050505020304" pitchFamily="18" charset="0"/>
              </a:rPr>
              <a:t>Pilot plant for demonstration</a:t>
            </a:r>
            <a:endParaRPr lang="ja-JP" altLang="en-US" sz="1200" dirty="0">
              <a:solidFill>
                <a:schemeClr val="tx1"/>
              </a:solidFill>
              <a:latin typeface="Century" panose="02040604050505020304" pitchFamily="18" charset="0"/>
            </a:endParaRPr>
          </a:p>
        </p:txBody>
      </p:sp>
      <p:sp>
        <p:nvSpPr>
          <p:cNvPr id="423" name="テキスト ボックス 422"/>
          <p:cNvSpPr txBox="1"/>
          <p:nvPr/>
        </p:nvSpPr>
        <p:spPr>
          <a:xfrm>
            <a:off x="8590215" y="2679562"/>
            <a:ext cx="440351" cy="163967"/>
          </a:xfrm>
          <a:prstGeom prst="rect">
            <a:avLst/>
          </a:prstGeom>
          <a:solidFill>
            <a:schemeClr val="bg1"/>
          </a:solidFill>
          <a:ln>
            <a:solidFill>
              <a:schemeClr val="bg2">
                <a:lumMod val="75000"/>
              </a:schemeClr>
            </a:solidFill>
          </a:ln>
        </p:spPr>
        <p:txBody>
          <a:bodyPr wrap="none" rtlCol="0" anchor="ctr" anchorCtr="1">
            <a:noAutofit/>
          </a:bodyPr>
          <a:lstStyle/>
          <a:p>
            <a:r>
              <a:rPr lang="ja-JP" altLang="en-US" sz="1000" b="1" dirty="0">
                <a:latin typeface="+mn-ea"/>
                <a:ea typeface="+mn-ea"/>
              </a:rPr>
              <a:t>～</a:t>
            </a:r>
            <a:r>
              <a:rPr kumimoji="1" lang="en-US" altLang="ja-JP" sz="1000" b="1" dirty="0">
                <a:latin typeface="+mn-ea"/>
                <a:ea typeface="+mn-ea"/>
              </a:rPr>
              <a:t>2030</a:t>
            </a:r>
            <a:endParaRPr kumimoji="1" lang="ja-JP" altLang="en-US" sz="1000" b="1" dirty="0">
              <a:latin typeface="+mn-ea"/>
              <a:ea typeface="+mn-ea"/>
            </a:endParaRPr>
          </a:p>
        </p:txBody>
      </p:sp>
      <p:sp>
        <p:nvSpPr>
          <p:cNvPr id="428" name="右矢印 427"/>
          <p:cNvSpPr/>
          <p:nvPr/>
        </p:nvSpPr>
        <p:spPr>
          <a:xfrm flipH="1">
            <a:off x="4971087" y="5626920"/>
            <a:ext cx="681033" cy="244361"/>
          </a:xfrm>
          <a:prstGeom prst="rightArrow">
            <a:avLst>
              <a:gd name="adj1" fmla="val 50000"/>
              <a:gd name="adj2" fmla="val 84175"/>
            </a:avLst>
          </a:prstGeom>
          <a:solidFill>
            <a:srgbClr val="80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29" name="テキスト ボックス 428"/>
          <p:cNvSpPr txBox="1"/>
          <p:nvPr/>
        </p:nvSpPr>
        <p:spPr>
          <a:xfrm>
            <a:off x="4940300" y="5699362"/>
            <a:ext cx="787634" cy="94320"/>
          </a:xfrm>
          <a:prstGeom prst="rect">
            <a:avLst/>
          </a:prstGeom>
          <a:noFill/>
        </p:spPr>
        <p:txBody>
          <a:bodyPr wrap="none" rtlCol="0" anchor="ctr" anchorCtr="1">
            <a:noAutofit/>
          </a:bodyPr>
          <a:lstStyle/>
          <a:p>
            <a:r>
              <a:rPr kumimoji="1" lang="en-US" altLang="ja-JP" sz="900" dirty="0">
                <a:latin typeface="Century" pitchFamily="18" charset="0"/>
              </a:rPr>
              <a:t>Feedback</a:t>
            </a:r>
            <a:endParaRPr kumimoji="1" lang="ja-JP" altLang="en-US" sz="900" dirty="0">
              <a:latin typeface="Century" pitchFamily="18" charset="0"/>
            </a:endParaRPr>
          </a:p>
        </p:txBody>
      </p:sp>
      <p:grpSp>
        <p:nvGrpSpPr>
          <p:cNvPr id="430" name="グループ化 429"/>
          <p:cNvGrpSpPr/>
          <p:nvPr/>
        </p:nvGrpSpPr>
        <p:grpSpPr>
          <a:xfrm>
            <a:off x="3899197" y="5154240"/>
            <a:ext cx="223238" cy="133779"/>
            <a:chOff x="5964574" y="4458830"/>
            <a:chExt cx="223238" cy="133779"/>
          </a:xfrm>
        </p:grpSpPr>
        <p:sp>
          <p:nvSpPr>
            <p:cNvPr id="431" name="円/楕円 430"/>
            <p:cNvSpPr/>
            <p:nvPr/>
          </p:nvSpPr>
          <p:spPr>
            <a:xfrm>
              <a:off x="6134949" y="445883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2" name="円/楕円 431"/>
            <p:cNvSpPr/>
            <p:nvPr/>
          </p:nvSpPr>
          <p:spPr>
            <a:xfrm>
              <a:off x="6081254" y="454689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3" name="円/楕円 432"/>
            <p:cNvSpPr/>
            <p:nvPr/>
          </p:nvSpPr>
          <p:spPr>
            <a:xfrm>
              <a:off x="6142093" y="450026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4" name="円/楕円 433"/>
            <p:cNvSpPr/>
            <p:nvPr/>
          </p:nvSpPr>
          <p:spPr>
            <a:xfrm>
              <a:off x="6110850" y="448882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5" name="円/楕円 434"/>
            <p:cNvSpPr/>
            <p:nvPr/>
          </p:nvSpPr>
          <p:spPr>
            <a:xfrm>
              <a:off x="6074619" y="446085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6" name="円/楕円 435"/>
            <p:cNvSpPr/>
            <p:nvPr/>
          </p:nvSpPr>
          <p:spPr>
            <a:xfrm>
              <a:off x="5991612" y="446670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7" name="円/楕円 436"/>
            <p:cNvSpPr/>
            <p:nvPr/>
          </p:nvSpPr>
          <p:spPr>
            <a:xfrm>
              <a:off x="6142092" y="452022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8" name="円/楕円 437"/>
            <p:cNvSpPr/>
            <p:nvPr/>
          </p:nvSpPr>
          <p:spPr>
            <a:xfrm>
              <a:off x="6105900" y="452022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39" name="円/楕円 438"/>
            <p:cNvSpPr/>
            <p:nvPr/>
          </p:nvSpPr>
          <p:spPr>
            <a:xfrm>
              <a:off x="6005598" y="449073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0" name="円/楕円 439"/>
            <p:cNvSpPr/>
            <p:nvPr/>
          </p:nvSpPr>
          <p:spPr>
            <a:xfrm>
              <a:off x="6033986" y="447961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1" name="円/楕円 440"/>
            <p:cNvSpPr/>
            <p:nvPr/>
          </p:nvSpPr>
          <p:spPr>
            <a:xfrm>
              <a:off x="6076676" y="4490734"/>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2" name="円/楕円 441"/>
            <p:cNvSpPr/>
            <p:nvPr/>
          </p:nvSpPr>
          <p:spPr>
            <a:xfrm>
              <a:off x="6041468" y="450758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3" name="円/楕円 442"/>
            <p:cNvSpPr/>
            <p:nvPr/>
          </p:nvSpPr>
          <p:spPr>
            <a:xfrm flipV="1">
              <a:off x="5964574" y="448008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4" name="円/楕円 443"/>
            <p:cNvSpPr/>
            <p:nvPr/>
          </p:nvSpPr>
          <p:spPr>
            <a:xfrm flipV="1">
              <a:off x="6117867" y="454598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5" name="円/楕円 444"/>
            <p:cNvSpPr/>
            <p:nvPr/>
          </p:nvSpPr>
          <p:spPr>
            <a:xfrm flipV="1">
              <a:off x="5983601" y="450188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6" name="円/楕円 445"/>
            <p:cNvSpPr/>
            <p:nvPr/>
          </p:nvSpPr>
          <p:spPr>
            <a:xfrm flipV="1">
              <a:off x="5978988" y="450982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7" name="円/楕円 446"/>
            <p:cNvSpPr/>
            <p:nvPr/>
          </p:nvSpPr>
          <p:spPr>
            <a:xfrm flipV="1">
              <a:off x="6045755" y="453382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8" name="円/楕円 447"/>
            <p:cNvSpPr/>
            <p:nvPr/>
          </p:nvSpPr>
          <p:spPr>
            <a:xfrm>
              <a:off x="5985864" y="452403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49" name="円/楕円 448"/>
            <p:cNvSpPr/>
            <p:nvPr/>
          </p:nvSpPr>
          <p:spPr>
            <a:xfrm>
              <a:off x="6074618" y="451917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50" name="円/楕円 449"/>
            <p:cNvSpPr/>
            <p:nvPr/>
          </p:nvSpPr>
          <p:spPr>
            <a:xfrm>
              <a:off x="6014286" y="452885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sp>
        <p:nvSpPr>
          <p:cNvPr id="451" name="テキスト ボックス 450"/>
          <p:cNvSpPr txBox="1"/>
          <p:nvPr/>
        </p:nvSpPr>
        <p:spPr>
          <a:xfrm>
            <a:off x="1568624" y="1817276"/>
            <a:ext cx="1368152" cy="315758"/>
          </a:xfrm>
          <a:prstGeom prst="rect">
            <a:avLst/>
          </a:prstGeom>
          <a:solidFill>
            <a:schemeClr val="bg1"/>
          </a:solidFill>
          <a:ln w="15875">
            <a:solidFill>
              <a:srgbClr val="1C7AE2"/>
            </a:solidFill>
          </a:ln>
        </p:spPr>
        <p:txBody>
          <a:bodyPr wrap="square" rtlCol="0" anchor="ctr" anchorCtr="1">
            <a:noAutofit/>
          </a:bodyPr>
          <a:lstStyle/>
          <a:p>
            <a:r>
              <a:rPr kumimoji="1" lang="en-US" altLang="ja-JP" sz="1050" dirty="0">
                <a:latin typeface="Century" pitchFamily="18" charset="0"/>
              </a:rPr>
              <a:t>Resource recycle</a:t>
            </a:r>
            <a:endParaRPr kumimoji="1" lang="ja-JP" altLang="en-US" sz="1050" dirty="0">
              <a:latin typeface="Century" pitchFamily="18" charset="0"/>
            </a:endParaRPr>
          </a:p>
        </p:txBody>
      </p:sp>
      <p:sp>
        <p:nvSpPr>
          <p:cNvPr id="452" name="テキスト ボックス 451"/>
          <p:cNvSpPr txBox="1"/>
          <p:nvPr/>
        </p:nvSpPr>
        <p:spPr>
          <a:xfrm>
            <a:off x="3008784" y="1817275"/>
            <a:ext cx="1440160" cy="317101"/>
          </a:xfrm>
          <a:prstGeom prst="rect">
            <a:avLst/>
          </a:prstGeom>
          <a:solidFill>
            <a:schemeClr val="bg1"/>
          </a:solidFill>
          <a:ln w="15875">
            <a:solidFill>
              <a:srgbClr val="1C7AE2"/>
            </a:solidFill>
          </a:ln>
        </p:spPr>
        <p:txBody>
          <a:bodyPr wrap="square" rtlCol="0" anchor="ctr" anchorCtr="1">
            <a:noAutofit/>
          </a:bodyPr>
          <a:lstStyle/>
          <a:p>
            <a:pPr algn="ctr"/>
            <a:r>
              <a:rPr lang="en-US" altLang="ja-JP" sz="1000" dirty="0">
                <a:latin typeface="Century" pitchFamily="18" charset="0"/>
              </a:rPr>
              <a:t>Stable Isotopes</a:t>
            </a:r>
          </a:p>
          <a:p>
            <a:pPr algn="ctr"/>
            <a:r>
              <a:rPr lang="en-US" altLang="ja-JP" sz="1000" dirty="0">
                <a:latin typeface="Century" pitchFamily="18" charset="0"/>
              </a:rPr>
              <a:t>f</a:t>
            </a:r>
            <a:r>
              <a:rPr kumimoji="1" lang="en-US" altLang="ja-JP" sz="1000" dirty="0">
                <a:latin typeface="Century" pitchFamily="18" charset="0"/>
              </a:rPr>
              <a:t>or disposal</a:t>
            </a:r>
            <a:endParaRPr kumimoji="1" lang="ja-JP" altLang="en-US" sz="1000" dirty="0">
              <a:latin typeface="Century" pitchFamily="18" charset="0"/>
            </a:endParaRPr>
          </a:p>
        </p:txBody>
      </p:sp>
      <p:sp>
        <p:nvSpPr>
          <p:cNvPr id="453" name="正方形/長方形 452"/>
          <p:cNvSpPr/>
          <p:nvPr/>
        </p:nvSpPr>
        <p:spPr>
          <a:xfrm>
            <a:off x="918352" y="5233709"/>
            <a:ext cx="340856" cy="4571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4" name="正方形/長方形 453"/>
          <p:cNvSpPr/>
          <p:nvPr/>
        </p:nvSpPr>
        <p:spPr>
          <a:xfrm>
            <a:off x="1563453" y="5256552"/>
            <a:ext cx="287026" cy="4571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テキスト ボックス 454"/>
          <p:cNvSpPr txBox="1"/>
          <p:nvPr/>
        </p:nvSpPr>
        <p:spPr>
          <a:xfrm>
            <a:off x="1485332" y="5094610"/>
            <a:ext cx="685026" cy="261610"/>
          </a:xfrm>
          <a:prstGeom prst="rect">
            <a:avLst/>
          </a:prstGeom>
          <a:noFill/>
        </p:spPr>
        <p:txBody>
          <a:bodyPr wrap="square" rtlCol="0">
            <a:spAutoFit/>
          </a:bodyPr>
          <a:lstStyle/>
          <a:p>
            <a:r>
              <a:rPr lang="en-US" altLang="ja-JP" sz="700" dirty="0"/>
              <a:t/>
            </a:r>
            <a:br>
              <a:rPr lang="en-US" altLang="ja-JP" sz="700" dirty="0"/>
            </a:br>
            <a:r>
              <a:rPr lang="en-US" altLang="ja-JP" sz="400" dirty="0">
                <a:solidFill>
                  <a:schemeClr val="accent2"/>
                </a:solidFill>
              </a:rPr>
              <a:t>Synchrotron</a:t>
            </a:r>
            <a:endParaRPr kumimoji="1" lang="ja-JP" altLang="en-US" sz="400" dirty="0">
              <a:solidFill>
                <a:schemeClr val="accent2"/>
              </a:solidFill>
            </a:endParaRPr>
          </a:p>
        </p:txBody>
      </p:sp>
      <p:sp>
        <p:nvSpPr>
          <p:cNvPr id="456" name="テキスト ボックス 455"/>
          <p:cNvSpPr txBox="1"/>
          <p:nvPr/>
        </p:nvSpPr>
        <p:spPr>
          <a:xfrm>
            <a:off x="850298" y="5061774"/>
            <a:ext cx="685026" cy="276999"/>
          </a:xfrm>
          <a:prstGeom prst="rect">
            <a:avLst/>
          </a:prstGeom>
          <a:noFill/>
        </p:spPr>
        <p:txBody>
          <a:bodyPr wrap="square" rtlCol="0">
            <a:spAutoFit/>
          </a:bodyPr>
          <a:lstStyle/>
          <a:p>
            <a:r>
              <a:rPr lang="en-US" altLang="ja-JP" sz="700" dirty="0"/>
              <a:t/>
            </a:r>
            <a:br>
              <a:rPr lang="en-US" altLang="ja-JP" sz="700" dirty="0"/>
            </a:br>
            <a:r>
              <a:rPr lang="en-US" altLang="ja-JP" sz="500" dirty="0">
                <a:solidFill>
                  <a:schemeClr val="accent2"/>
                </a:solidFill>
              </a:rPr>
              <a:t>Synchrotron</a:t>
            </a:r>
            <a:endParaRPr kumimoji="1" lang="ja-JP" altLang="en-US" sz="500" dirty="0">
              <a:solidFill>
                <a:schemeClr val="accent2"/>
              </a:solidFill>
            </a:endParaRPr>
          </a:p>
        </p:txBody>
      </p:sp>
      <p:sp>
        <p:nvSpPr>
          <p:cNvPr id="457" name="正方形/長方形 456"/>
          <p:cNvSpPr/>
          <p:nvPr/>
        </p:nvSpPr>
        <p:spPr>
          <a:xfrm>
            <a:off x="1430778" y="4993778"/>
            <a:ext cx="404918" cy="4571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8" name="テキスト ボックス 457"/>
          <p:cNvSpPr txBox="1"/>
          <p:nvPr/>
        </p:nvSpPr>
        <p:spPr>
          <a:xfrm>
            <a:off x="1360001" y="4828378"/>
            <a:ext cx="638033" cy="261610"/>
          </a:xfrm>
          <a:prstGeom prst="rect">
            <a:avLst/>
          </a:prstGeom>
          <a:noFill/>
        </p:spPr>
        <p:txBody>
          <a:bodyPr wrap="square" rtlCol="0">
            <a:spAutoFit/>
          </a:bodyPr>
          <a:lstStyle/>
          <a:p>
            <a:r>
              <a:rPr lang="en-US" altLang="ja-JP" sz="700" dirty="0"/>
              <a:t/>
            </a:r>
            <a:br>
              <a:rPr lang="en-US" altLang="ja-JP" sz="700" dirty="0"/>
            </a:br>
            <a:r>
              <a:rPr lang="en-US" altLang="ja-JP" sz="400" dirty="0">
                <a:solidFill>
                  <a:schemeClr val="accent2"/>
                </a:solidFill>
              </a:rPr>
              <a:t>Neutrino Target</a:t>
            </a:r>
            <a:endParaRPr kumimoji="1" lang="ja-JP" altLang="en-US" sz="400" dirty="0">
              <a:solidFill>
                <a:schemeClr val="accent2"/>
              </a:solidFill>
            </a:endParaRPr>
          </a:p>
        </p:txBody>
      </p:sp>
      <p:grpSp>
        <p:nvGrpSpPr>
          <p:cNvPr id="478" name="グループ化 477"/>
          <p:cNvGrpSpPr/>
          <p:nvPr/>
        </p:nvGrpSpPr>
        <p:grpSpPr>
          <a:xfrm>
            <a:off x="3063151" y="4251027"/>
            <a:ext cx="826969" cy="253486"/>
            <a:chOff x="2576736" y="4079041"/>
            <a:chExt cx="2692656" cy="286063"/>
          </a:xfrm>
        </p:grpSpPr>
        <p:cxnSp>
          <p:nvCxnSpPr>
            <p:cNvPr id="479" name="直線矢印コネクタ 478"/>
            <p:cNvCxnSpPr/>
            <p:nvPr/>
          </p:nvCxnSpPr>
          <p:spPr>
            <a:xfrm flipV="1">
              <a:off x="2576736" y="4221573"/>
              <a:ext cx="2691003" cy="19948"/>
            </a:xfrm>
            <a:prstGeom prst="straightConnector1">
              <a:avLst/>
            </a:prstGeom>
            <a:noFill/>
            <a:ln w="9525" cap="flat" cmpd="sng" algn="ctr">
              <a:solidFill>
                <a:srgbClr val="BBE0E3">
                  <a:shade val="95000"/>
                  <a:satMod val="105000"/>
                </a:srgbClr>
              </a:solidFill>
              <a:prstDash val="solid"/>
              <a:tailEnd type="triangle" w="med" len="sm"/>
            </a:ln>
            <a:effectLst/>
          </p:spPr>
        </p:cxnSp>
        <p:cxnSp>
          <p:nvCxnSpPr>
            <p:cNvPr id="480" name="直線矢印コネクタ 479"/>
            <p:cNvCxnSpPr/>
            <p:nvPr/>
          </p:nvCxnSpPr>
          <p:spPr>
            <a:xfrm flipV="1">
              <a:off x="2576736" y="4079041"/>
              <a:ext cx="2692656" cy="162480"/>
            </a:xfrm>
            <a:prstGeom prst="straightConnector1">
              <a:avLst/>
            </a:prstGeom>
            <a:noFill/>
            <a:ln w="9525" cap="flat" cmpd="sng" algn="ctr">
              <a:solidFill>
                <a:srgbClr val="BBE0E3">
                  <a:shade val="95000"/>
                  <a:satMod val="105000"/>
                </a:srgbClr>
              </a:solidFill>
              <a:prstDash val="solid"/>
              <a:tailEnd type="triangle" w="med" len="sm"/>
            </a:ln>
            <a:effectLst/>
          </p:spPr>
        </p:cxnSp>
        <p:cxnSp>
          <p:nvCxnSpPr>
            <p:cNvPr id="481" name="直線矢印コネクタ 480"/>
            <p:cNvCxnSpPr/>
            <p:nvPr/>
          </p:nvCxnSpPr>
          <p:spPr>
            <a:xfrm>
              <a:off x="2576736" y="4241521"/>
              <a:ext cx="2692656" cy="123583"/>
            </a:xfrm>
            <a:prstGeom prst="straightConnector1">
              <a:avLst/>
            </a:prstGeom>
            <a:noFill/>
            <a:ln w="9525" cap="flat" cmpd="sng" algn="ctr">
              <a:solidFill>
                <a:srgbClr val="BBE0E3">
                  <a:shade val="95000"/>
                  <a:satMod val="105000"/>
                </a:srgbClr>
              </a:solidFill>
              <a:prstDash val="solid"/>
              <a:tailEnd type="triangle" w="med" len="sm"/>
            </a:ln>
            <a:effectLst/>
          </p:spPr>
        </p:cxnSp>
      </p:grpSp>
      <p:cxnSp>
        <p:nvCxnSpPr>
          <p:cNvPr id="485" name="直線矢印コネクタ 484"/>
          <p:cNvCxnSpPr/>
          <p:nvPr/>
        </p:nvCxnSpPr>
        <p:spPr>
          <a:xfrm>
            <a:off x="2497689" y="3344793"/>
            <a:ext cx="689141" cy="0"/>
          </a:xfrm>
          <a:prstGeom prst="straightConnector1">
            <a:avLst/>
          </a:prstGeom>
          <a:noFill/>
          <a:ln w="28575" cap="flat" cmpd="sng" algn="ctr">
            <a:solidFill>
              <a:srgbClr val="BBE0E3">
                <a:shade val="95000"/>
                <a:satMod val="105000"/>
              </a:srgbClr>
            </a:solidFill>
            <a:prstDash val="solid"/>
            <a:tailEnd type="triangle" w="med" len="sm"/>
          </a:ln>
          <a:effectLst/>
        </p:spPr>
      </p:cxnSp>
      <p:cxnSp>
        <p:nvCxnSpPr>
          <p:cNvPr id="486" name="直線矢印コネクタ 485"/>
          <p:cNvCxnSpPr/>
          <p:nvPr/>
        </p:nvCxnSpPr>
        <p:spPr>
          <a:xfrm>
            <a:off x="2356992" y="4415453"/>
            <a:ext cx="288032" cy="0"/>
          </a:xfrm>
          <a:prstGeom prst="straightConnector1">
            <a:avLst/>
          </a:prstGeom>
          <a:noFill/>
          <a:ln w="28575" cap="flat" cmpd="sng" algn="ctr">
            <a:solidFill>
              <a:srgbClr val="BBE0E3">
                <a:shade val="95000"/>
                <a:satMod val="105000"/>
              </a:srgbClr>
            </a:solidFill>
            <a:prstDash val="solid"/>
            <a:tailEnd type="triangle" w="med" len="sm"/>
          </a:ln>
          <a:effectLst/>
        </p:spPr>
      </p:cxnSp>
      <p:grpSp>
        <p:nvGrpSpPr>
          <p:cNvPr id="487" name="グループ化 486"/>
          <p:cNvGrpSpPr/>
          <p:nvPr/>
        </p:nvGrpSpPr>
        <p:grpSpPr>
          <a:xfrm>
            <a:off x="3494934" y="3241299"/>
            <a:ext cx="335301" cy="255231"/>
            <a:chOff x="3418914" y="3216051"/>
            <a:chExt cx="446927" cy="288032"/>
          </a:xfrm>
        </p:grpSpPr>
        <p:cxnSp>
          <p:nvCxnSpPr>
            <p:cNvPr id="488" name="直線矢印コネクタ 487"/>
            <p:cNvCxnSpPr/>
            <p:nvPr/>
          </p:nvCxnSpPr>
          <p:spPr>
            <a:xfrm>
              <a:off x="3418914" y="3354992"/>
              <a:ext cx="446927" cy="5075"/>
            </a:xfrm>
            <a:prstGeom prst="straightConnector1">
              <a:avLst/>
            </a:prstGeom>
            <a:noFill/>
            <a:ln w="9525" cap="flat" cmpd="sng" algn="ctr">
              <a:solidFill>
                <a:srgbClr val="BBE0E3">
                  <a:shade val="95000"/>
                  <a:satMod val="105000"/>
                </a:srgbClr>
              </a:solidFill>
              <a:prstDash val="solid"/>
              <a:tailEnd type="triangle" w="sm" len="sm"/>
            </a:ln>
            <a:effectLst/>
          </p:spPr>
        </p:cxnSp>
        <p:cxnSp>
          <p:nvCxnSpPr>
            <p:cNvPr id="489" name="直線矢印コネクタ 488"/>
            <p:cNvCxnSpPr/>
            <p:nvPr/>
          </p:nvCxnSpPr>
          <p:spPr>
            <a:xfrm flipV="1">
              <a:off x="3418914" y="3216051"/>
              <a:ext cx="446927" cy="138941"/>
            </a:xfrm>
            <a:prstGeom prst="straightConnector1">
              <a:avLst/>
            </a:prstGeom>
            <a:noFill/>
            <a:ln w="9525" cap="flat" cmpd="sng" algn="ctr">
              <a:solidFill>
                <a:srgbClr val="BBE0E3">
                  <a:shade val="95000"/>
                  <a:satMod val="105000"/>
                </a:srgbClr>
              </a:solidFill>
              <a:prstDash val="solid"/>
              <a:tailEnd type="triangle" w="sm" len="sm"/>
            </a:ln>
            <a:effectLst/>
          </p:spPr>
        </p:cxnSp>
        <p:cxnSp>
          <p:nvCxnSpPr>
            <p:cNvPr id="490" name="直線矢印コネクタ 489"/>
            <p:cNvCxnSpPr/>
            <p:nvPr/>
          </p:nvCxnSpPr>
          <p:spPr>
            <a:xfrm>
              <a:off x="3418914" y="3354992"/>
              <a:ext cx="446927" cy="149091"/>
            </a:xfrm>
            <a:prstGeom prst="straightConnector1">
              <a:avLst/>
            </a:prstGeom>
            <a:noFill/>
            <a:ln w="9525" cap="flat" cmpd="sng" algn="ctr">
              <a:solidFill>
                <a:srgbClr val="BBE0E3">
                  <a:shade val="95000"/>
                  <a:satMod val="105000"/>
                </a:srgbClr>
              </a:solidFill>
              <a:prstDash val="solid"/>
              <a:tailEnd type="triangle" w="sm" len="sm"/>
            </a:ln>
            <a:effectLst/>
          </p:spPr>
        </p:cxnSp>
      </p:grpSp>
      <p:cxnSp>
        <p:nvCxnSpPr>
          <p:cNvPr id="491" name="直線矢印コネクタ 490"/>
          <p:cNvCxnSpPr/>
          <p:nvPr/>
        </p:nvCxnSpPr>
        <p:spPr>
          <a:xfrm>
            <a:off x="2353673" y="5452887"/>
            <a:ext cx="288032" cy="0"/>
          </a:xfrm>
          <a:prstGeom prst="straightConnector1">
            <a:avLst/>
          </a:prstGeom>
          <a:noFill/>
          <a:ln w="28575" cap="flat" cmpd="sng" algn="ctr">
            <a:solidFill>
              <a:srgbClr val="BBE0E3">
                <a:shade val="95000"/>
                <a:satMod val="105000"/>
              </a:srgbClr>
            </a:solidFill>
            <a:prstDash val="solid"/>
            <a:tailEnd type="triangle" w="med" len="sm"/>
          </a:ln>
          <a:effectLst/>
        </p:spPr>
      </p:cxnSp>
      <p:grpSp>
        <p:nvGrpSpPr>
          <p:cNvPr id="492" name="グループ化 491"/>
          <p:cNvGrpSpPr/>
          <p:nvPr/>
        </p:nvGrpSpPr>
        <p:grpSpPr>
          <a:xfrm>
            <a:off x="3131840" y="5289250"/>
            <a:ext cx="720080" cy="253486"/>
            <a:chOff x="2576736" y="4079041"/>
            <a:chExt cx="2692656" cy="286063"/>
          </a:xfrm>
        </p:grpSpPr>
        <p:cxnSp>
          <p:nvCxnSpPr>
            <p:cNvPr id="493" name="直線矢印コネクタ 492"/>
            <p:cNvCxnSpPr/>
            <p:nvPr/>
          </p:nvCxnSpPr>
          <p:spPr>
            <a:xfrm flipV="1">
              <a:off x="2576736" y="4221573"/>
              <a:ext cx="2691003" cy="19948"/>
            </a:xfrm>
            <a:prstGeom prst="straightConnector1">
              <a:avLst/>
            </a:prstGeom>
            <a:noFill/>
            <a:ln w="9525" cap="flat" cmpd="sng" algn="ctr">
              <a:solidFill>
                <a:srgbClr val="BBE0E3">
                  <a:shade val="95000"/>
                  <a:satMod val="105000"/>
                </a:srgbClr>
              </a:solidFill>
              <a:prstDash val="solid"/>
              <a:tailEnd type="triangle" w="med" len="sm"/>
            </a:ln>
            <a:effectLst/>
          </p:spPr>
        </p:cxnSp>
        <p:cxnSp>
          <p:nvCxnSpPr>
            <p:cNvPr id="494" name="直線矢印コネクタ 493"/>
            <p:cNvCxnSpPr/>
            <p:nvPr/>
          </p:nvCxnSpPr>
          <p:spPr>
            <a:xfrm flipV="1">
              <a:off x="2576736" y="4079041"/>
              <a:ext cx="2692656" cy="162480"/>
            </a:xfrm>
            <a:prstGeom prst="straightConnector1">
              <a:avLst/>
            </a:prstGeom>
            <a:noFill/>
            <a:ln w="9525" cap="flat" cmpd="sng" algn="ctr">
              <a:solidFill>
                <a:srgbClr val="BBE0E3">
                  <a:shade val="95000"/>
                  <a:satMod val="105000"/>
                </a:srgbClr>
              </a:solidFill>
              <a:prstDash val="solid"/>
              <a:tailEnd type="triangle" w="med" len="sm"/>
            </a:ln>
            <a:effectLst/>
          </p:spPr>
        </p:cxnSp>
        <p:cxnSp>
          <p:nvCxnSpPr>
            <p:cNvPr id="495" name="直線矢印コネクタ 494"/>
            <p:cNvCxnSpPr/>
            <p:nvPr/>
          </p:nvCxnSpPr>
          <p:spPr>
            <a:xfrm>
              <a:off x="2576736" y="4241521"/>
              <a:ext cx="2692656" cy="123583"/>
            </a:xfrm>
            <a:prstGeom prst="straightConnector1">
              <a:avLst/>
            </a:prstGeom>
            <a:noFill/>
            <a:ln w="9525" cap="flat" cmpd="sng" algn="ctr">
              <a:solidFill>
                <a:srgbClr val="BBE0E3">
                  <a:shade val="95000"/>
                  <a:satMod val="105000"/>
                </a:srgbClr>
              </a:solidFill>
              <a:prstDash val="solid"/>
              <a:tailEnd type="triangle" w="med" len="sm"/>
            </a:ln>
            <a:effectLst/>
          </p:spPr>
        </p:cxnSp>
      </p:grpSp>
      <p:grpSp>
        <p:nvGrpSpPr>
          <p:cNvPr id="58" name="グループ化 57"/>
          <p:cNvGrpSpPr/>
          <p:nvPr/>
        </p:nvGrpSpPr>
        <p:grpSpPr>
          <a:xfrm>
            <a:off x="2137649" y="3178397"/>
            <a:ext cx="319466" cy="332793"/>
            <a:chOff x="2140401" y="3429000"/>
            <a:chExt cx="319466" cy="332793"/>
          </a:xfrm>
        </p:grpSpPr>
        <p:sp>
          <p:nvSpPr>
            <p:cNvPr id="59" name="円/楕円 58"/>
            <p:cNvSpPr/>
            <p:nvPr/>
          </p:nvSpPr>
          <p:spPr>
            <a:xfrm>
              <a:off x="2295679" y="342900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0" name="円/楕円 59"/>
            <p:cNvSpPr/>
            <p:nvPr/>
          </p:nvSpPr>
          <p:spPr>
            <a:xfrm>
              <a:off x="2252833" y="343242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1" name="円/楕円 60"/>
            <p:cNvSpPr/>
            <p:nvPr/>
          </p:nvSpPr>
          <p:spPr>
            <a:xfrm>
              <a:off x="2212047" y="344385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2" name="円/楕円 61"/>
            <p:cNvSpPr/>
            <p:nvPr/>
          </p:nvSpPr>
          <p:spPr>
            <a:xfrm>
              <a:off x="2173110" y="347776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3" name="円/楕円 62"/>
            <p:cNvSpPr/>
            <p:nvPr/>
          </p:nvSpPr>
          <p:spPr>
            <a:xfrm>
              <a:off x="2154669" y="351018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4" name="円/楕円 63"/>
            <p:cNvSpPr/>
            <p:nvPr/>
          </p:nvSpPr>
          <p:spPr>
            <a:xfrm>
              <a:off x="2341398" y="34518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5" name="円/楕円 64"/>
            <p:cNvSpPr/>
            <p:nvPr/>
          </p:nvSpPr>
          <p:spPr>
            <a:xfrm>
              <a:off x="2373458" y="348957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6" name="円/楕円 65"/>
            <p:cNvSpPr/>
            <p:nvPr/>
          </p:nvSpPr>
          <p:spPr>
            <a:xfrm>
              <a:off x="2396317" y="352348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7" name="円/楕円 66"/>
            <p:cNvSpPr/>
            <p:nvPr/>
          </p:nvSpPr>
          <p:spPr>
            <a:xfrm>
              <a:off x="2140401" y="355638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8" name="円/楕円 67"/>
            <p:cNvSpPr/>
            <p:nvPr/>
          </p:nvSpPr>
          <p:spPr>
            <a:xfrm>
              <a:off x="2209341" y="347471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69" name="円/楕円 68"/>
            <p:cNvSpPr/>
            <p:nvPr/>
          </p:nvSpPr>
          <p:spPr>
            <a:xfrm>
              <a:off x="2248217" y="345185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0" name="円/楕円 69"/>
            <p:cNvSpPr/>
            <p:nvPr/>
          </p:nvSpPr>
          <p:spPr>
            <a:xfrm>
              <a:off x="2295679" y="34518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1" name="円/楕円 70"/>
            <p:cNvSpPr/>
            <p:nvPr/>
          </p:nvSpPr>
          <p:spPr>
            <a:xfrm>
              <a:off x="2338368" y="3478148"/>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2" name="円/楕円 71"/>
            <p:cNvSpPr/>
            <p:nvPr/>
          </p:nvSpPr>
          <p:spPr>
            <a:xfrm>
              <a:off x="2368370" y="351066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3" name="円/楕円 72"/>
            <p:cNvSpPr/>
            <p:nvPr/>
          </p:nvSpPr>
          <p:spPr>
            <a:xfrm>
              <a:off x="2177528" y="350554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4" name="円/楕円 73"/>
            <p:cNvSpPr/>
            <p:nvPr/>
          </p:nvSpPr>
          <p:spPr>
            <a:xfrm>
              <a:off x="2212047" y="350100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5" name="円/楕円 74"/>
            <p:cNvSpPr/>
            <p:nvPr/>
          </p:nvSpPr>
          <p:spPr>
            <a:xfrm>
              <a:off x="2249960" y="347814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6" name="円/楕円 75"/>
            <p:cNvSpPr/>
            <p:nvPr/>
          </p:nvSpPr>
          <p:spPr>
            <a:xfrm>
              <a:off x="2298552" y="347840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7" name="円/楕円 76"/>
            <p:cNvSpPr/>
            <p:nvPr/>
          </p:nvSpPr>
          <p:spPr>
            <a:xfrm>
              <a:off x="2341398" y="350126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8" name="円/楕円 77"/>
            <p:cNvSpPr/>
            <p:nvPr/>
          </p:nvSpPr>
          <p:spPr>
            <a:xfrm>
              <a:off x="2170766" y="354256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79" name="円/楕円 78"/>
            <p:cNvSpPr/>
            <p:nvPr/>
          </p:nvSpPr>
          <p:spPr>
            <a:xfrm>
              <a:off x="2409861" y="356542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0" name="円/楕円 79"/>
            <p:cNvSpPr/>
            <p:nvPr/>
          </p:nvSpPr>
          <p:spPr>
            <a:xfrm>
              <a:off x="2375514" y="355209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1" name="円/楕円 80"/>
            <p:cNvSpPr/>
            <p:nvPr/>
          </p:nvSpPr>
          <p:spPr>
            <a:xfrm>
              <a:off x="2344271" y="354065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2" name="円/楕円 81"/>
            <p:cNvSpPr/>
            <p:nvPr/>
          </p:nvSpPr>
          <p:spPr>
            <a:xfrm>
              <a:off x="2308040" y="351268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3" name="円/楕円 82"/>
            <p:cNvSpPr/>
            <p:nvPr/>
          </p:nvSpPr>
          <p:spPr>
            <a:xfrm>
              <a:off x="2270113" y="350173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4" name="円/楕円 83"/>
            <p:cNvSpPr/>
            <p:nvPr/>
          </p:nvSpPr>
          <p:spPr>
            <a:xfrm>
              <a:off x="2225033" y="351853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5" name="円/楕円 84"/>
            <p:cNvSpPr/>
            <p:nvPr/>
          </p:nvSpPr>
          <p:spPr>
            <a:xfrm>
              <a:off x="2375513" y="357205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6" name="円/楕円 85"/>
            <p:cNvSpPr/>
            <p:nvPr/>
          </p:nvSpPr>
          <p:spPr>
            <a:xfrm>
              <a:off x="2339321" y="357205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7" name="円/楕円 86"/>
            <p:cNvSpPr/>
            <p:nvPr/>
          </p:nvSpPr>
          <p:spPr>
            <a:xfrm>
              <a:off x="2204826" y="354697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8" name="円/楕円 87"/>
            <p:cNvSpPr/>
            <p:nvPr/>
          </p:nvSpPr>
          <p:spPr>
            <a:xfrm>
              <a:off x="2239019" y="354256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89" name="円/楕円 88"/>
            <p:cNvSpPr/>
            <p:nvPr/>
          </p:nvSpPr>
          <p:spPr>
            <a:xfrm>
              <a:off x="2267407" y="353144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0" name="円/楕円 89"/>
            <p:cNvSpPr/>
            <p:nvPr/>
          </p:nvSpPr>
          <p:spPr>
            <a:xfrm>
              <a:off x="2310097" y="354256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1" name="円/楕円 90"/>
            <p:cNvSpPr/>
            <p:nvPr/>
          </p:nvSpPr>
          <p:spPr>
            <a:xfrm>
              <a:off x="2274889" y="355941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2" name="円/楕円 91"/>
            <p:cNvSpPr/>
            <p:nvPr/>
          </p:nvSpPr>
          <p:spPr>
            <a:xfrm flipV="1">
              <a:off x="2299966" y="371607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3" name="円/楕円 92"/>
            <p:cNvSpPr/>
            <p:nvPr/>
          </p:nvSpPr>
          <p:spPr>
            <a:xfrm flipV="1">
              <a:off x="2257120" y="371264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4" name="円/楕円 93"/>
            <p:cNvSpPr/>
            <p:nvPr/>
          </p:nvSpPr>
          <p:spPr>
            <a:xfrm flipV="1">
              <a:off x="2216334" y="370121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5" name="円/楕円 94"/>
            <p:cNvSpPr/>
            <p:nvPr/>
          </p:nvSpPr>
          <p:spPr>
            <a:xfrm flipV="1">
              <a:off x="2177397" y="366730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6" name="円/楕円 95"/>
            <p:cNvSpPr/>
            <p:nvPr/>
          </p:nvSpPr>
          <p:spPr>
            <a:xfrm flipV="1">
              <a:off x="2158956" y="363488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7" name="円/楕円 96"/>
            <p:cNvSpPr/>
            <p:nvPr/>
          </p:nvSpPr>
          <p:spPr>
            <a:xfrm flipV="1">
              <a:off x="2345685" y="369321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8" name="円/楕円 97"/>
            <p:cNvSpPr/>
            <p:nvPr/>
          </p:nvSpPr>
          <p:spPr>
            <a:xfrm flipV="1">
              <a:off x="2377745" y="365549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99" name="円/楕円 98"/>
            <p:cNvSpPr/>
            <p:nvPr/>
          </p:nvSpPr>
          <p:spPr>
            <a:xfrm flipV="1">
              <a:off x="2400604" y="362159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0" name="円/楕円 99"/>
            <p:cNvSpPr/>
            <p:nvPr/>
          </p:nvSpPr>
          <p:spPr>
            <a:xfrm flipV="1">
              <a:off x="2144688" y="358869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1" name="円/楕円 100"/>
            <p:cNvSpPr/>
            <p:nvPr/>
          </p:nvSpPr>
          <p:spPr>
            <a:xfrm flipV="1">
              <a:off x="2213628" y="367035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2" name="円/楕円 101"/>
            <p:cNvSpPr/>
            <p:nvPr/>
          </p:nvSpPr>
          <p:spPr>
            <a:xfrm flipV="1">
              <a:off x="2252504" y="36932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3" name="円/楕円 102"/>
            <p:cNvSpPr/>
            <p:nvPr/>
          </p:nvSpPr>
          <p:spPr>
            <a:xfrm flipV="1">
              <a:off x="2299966" y="36932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4" name="円/楕円 103"/>
            <p:cNvSpPr/>
            <p:nvPr/>
          </p:nvSpPr>
          <p:spPr>
            <a:xfrm flipV="1">
              <a:off x="2342655" y="366692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5" name="円/楕円 104"/>
            <p:cNvSpPr/>
            <p:nvPr/>
          </p:nvSpPr>
          <p:spPr>
            <a:xfrm flipV="1">
              <a:off x="2372657" y="363441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6" name="円/楕円 105"/>
            <p:cNvSpPr/>
            <p:nvPr/>
          </p:nvSpPr>
          <p:spPr>
            <a:xfrm flipV="1">
              <a:off x="2181815" y="363952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7" name="円/楕円 106"/>
            <p:cNvSpPr/>
            <p:nvPr/>
          </p:nvSpPr>
          <p:spPr>
            <a:xfrm flipV="1">
              <a:off x="2216334" y="364406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8" name="円/楕円 107"/>
            <p:cNvSpPr/>
            <p:nvPr/>
          </p:nvSpPr>
          <p:spPr>
            <a:xfrm flipV="1">
              <a:off x="2254247" y="366692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09" name="円/楕円 108"/>
            <p:cNvSpPr/>
            <p:nvPr/>
          </p:nvSpPr>
          <p:spPr>
            <a:xfrm flipV="1">
              <a:off x="2302839" y="366667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0" name="円/楕円 109"/>
            <p:cNvSpPr/>
            <p:nvPr/>
          </p:nvSpPr>
          <p:spPr>
            <a:xfrm flipV="1">
              <a:off x="2345685" y="3643814"/>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1" name="円/楕円 110"/>
            <p:cNvSpPr/>
            <p:nvPr/>
          </p:nvSpPr>
          <p:spPr>
            <a:xfrm flipV="1">
              <a:off x="2175053" y="360250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2" name="円/楕円 111"/>
            <p:cNvSpPr/>
            <p:nvPr/>
          </p:nvSpPr>
          <p:spPr>
            <a:xfrm flipV="1">
              <a:off x="2414148" y="357964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3" name="円/楕円 112"/>
            <p:cNvSpPr/>
            <p:nvPr/>
          </p:nvSpPr>
          <p:spPr>
            <a:xfrm flipV="1">
              <a:off x="2379801" y="359298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4" name="円/楕円 113"/>
            <p:cNvSpPr/>
            <p:nvPr/>
          </p:nvSpPr>
          <p:spPr>
            <a:xfrm flipV="1">
              <a:off x="2348558" y="36044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5" name="円/楕円 114"/>
            <p:cNvSpPr/>
            <p:nvPr/>
          </p:nvSpPr>
          <p:spPr>
            <a:xfrm flipV="1">
              <a:off x="2312327" y="363238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6" name="円/楕円 115"/>
            <p:cNvSpPr/>
            <p:nvPr/>
          </p:nvSpPr>
          <p:spPr>
            <a:xfrm flipV="1">
              <a:off x="2274400" y="364334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7" name="円/楕円 116"/>
            <p:cNvSpPr/>
            <p:nvPr/>
          </p:nvSpPr>
          <p:spPr>
            <a:xfrm flipV="1">
              <a:off x="2229320" y="362654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8" name="円/楕円 117"/>
            <p:cNvSpPr/>
            <p:nvPr/>
          </p:nvSpPr>
          <p:spPr>
            <a:xfrm flipV="1">
              <a:off x="2379800" y="357301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19" name="円/楕円 118"/>
            <p:cNvSpPr/>
            <p:nvPr/>
          </p:nvSpPr>
          <p:spPr>
            <a:xfrm flipV="1">
              <a:off x="2343608" y="357301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0" name="円/楕円 119"/>
            <p:cNvSpPr/>
            <p:nvPr/>
          </p:nvSpPr>
          <p:spPr>
            <a:xfrm flipV="1">
              <a:off x="2209113" y="359809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1" name="円/楕円 120"/>
            <p:cNvSpPr/>
            <p:nvPr/>
          </p:nvSpPr>
          <p:spPr>
            <a:xfrm flipV="1">
              <a:off x="2243306" y="3602508"/>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2" name="円/楕円 121"/>
            <p:cNvSpPr/>
            <p:nvPr/>
          </p:nvSpPr>
          <p:spPr>
            <a:xfrm flipV="1">
              <a:off x="2271694" y="3613627"/>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3" name="円/楕円 122"/>
            <p:cNvSpPr/>
            <p:nvPr/>
          </p:nvSpPr>
          <p:spPr>
            <a:xfrm flipV="1">
              <a:off x="2314384" y="360250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4" name="円/楕円 123"/>
            <p:cNvSpPr/>
            <p:nvPr/>
          </p:nvSpPr>
          <p:spPr>
            <a:xfrm flipV="1">
              <a:off x="2279176" y="358566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5" name="円/楕円 124"/>
            <p:cNvSpPr/>
            <p:nvPr/>
          </p:nvSpPr>
          <p:spPr>
            <a:xfrm>
              <a:off x="2185507" y="357796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6" name="円/楕円 125"/>
            <p:cNvSpPr/>
            <p:nvPr/>
          </p:nvSpPr>
          <p:spPr>
            <a:xfrm>
              <a:off x="2219285" y="357586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7" name="円/楕円 126"/>
            <p:cNvSpPr/>
            <p:nvPr/>
          </p:nvSpPr>
          <p:spPr>
            <a:xfrm>
              <a:off x="2308039" y="357100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128" name="円/楕円 127"/>
            <p:cNvSpPr/>
            <p:nvPr/>
          </p:nvSpPr>
          <p:spPr>
            <a:xfrm>
              <a:off x="2247707" y="358068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sp>
        <p:nvSpPr>
          <p:cNvPr id="505" name="テキスト ボックス 504"/>
          <p:cNvSpPr txBox="1"/>
          <p:nvPr/>
        </p:nvSpPr>
        <p:spPr>
          <a:xfrm>
            <a:off x="19692" y="1343955"/>
            <a:ext cx="806631" cy="338554"/>
          </a:xfrm>
          <a:prstGeom prst="rect">
            <a:avLst/>
          </a:prstGeom>
          <a:noFill/>
        </p:spPr>
        <p:txBody>
          <a:bodyPr wrap="none" rtlCol="0">
            <a:spAutoFit/>
          </a:bodyPr>
          <a:lstStyle/>
          <a:p>
            <a:pPr algn="ctr" fontAlgn="base">
              <a:spcBef>
                <a:spcPct val="0"/>
              </a:spcBef>
              <a:spcAft>
                <a:spcPct val="0"/>
              </a:spcAft>
            </a:pPr>
            <a:r>
              <a:rPr lang="en-US" altLang="ja-JP" sz="800" dirty="0">
                <a:solidFill>
                  <a:srgbClr val="000000"/>
                </a:solidFill>
                <a:latin typeface="Century" pitchFamily="18" charset="0"/>
                <a:ea typeface="HG丸ｺﾞｼｯｸM-PRO" pitchFamily="50" charset="-128"/>
              </a:rPr>
              <a:t>Reprocessing</a:t>
            </a:r>
          </a:p>
          <a:p>
            <a:pPr algn="ctr" fontAlgn="base">
              <a:spcBef>
                <a:spcPct val="0"/>
              </a:spcBef>
              <a:spcAft>
                <a:spcPct val="0"/>
              </a:spcAft>
            </a:pPr>
            <a:r>
              <a:rPr lang="en-US" altLang="ja-JP" sz="800" dirty="0">
                <a:solidFill>
                  <a:srgbClr val="000000"/>
                </a:solidFill>
                <a:latin typeface="Century" pitchFamily="18" charset="0"/>
                <a:ea typeface="HG丸ｺﾞｼｯｸM-PRO" pitchFamily="50" charset="-128"/>
              </a:rPr>
              <a:t>plant</a:t>
            </a:r>
            <a:endParaRPr lang="ja-JP" altLang="en-US" sz="800" dirty="0">
              <a:solidFill>
                <a:srgbClr val="000000"/>
              </a:solidFill>
              <a:latin typeface="Century" pitchFamily="18" charset="0"/>
              <a:ea typeface="HG丸ｺﾞｼｯｸM-PRO" pitchFamily="50" charset="-128"/>
            </a:endParaRPr>
          </a:p>
        </p:txBody>
      </p:sp>
      <p:sp>
        <p:nvSpPr>
          <p:cNvPr id="506" name="テキスト ボックス 505"/>
          <p:cNvSpPr txBox="1"/>
          <p:nvPr/>
        </p:nvSpPr>
        <p:spPr>
          <a:xfrm>
            <a:off x="151320" y="2007962"/>
            <a:ext cx="511679" cy="323165"/>
          </a:xfrm>
          <a:prstGeom prst="rect">
            <a:avLst/>
          </a:prstGeom>
          <a:noFill/>
        </p:spPr>
        <p:txBody>
          <a:bodyPr wrap="none" rtlCol="0">
            <a:spAutoFit/>
          </a:bodyPr>
          <a:lstStyle/>
          <a:p>
            <a:pPr algn="ctr" fontAlgn="base">
              <a:spcBef>
                <a:spcPct val="0"/>
              </a:spcBef>
              <a:spcAft>
                <a:spcPct val="0"/>
              </a:spcAft>
            </a:pPr>
            <a:r>
              <a:rPr lang="en-US" altLang="ja-JP" sz="700" dirty="0">
                <a:solidFill>
                  <a:srgbClr val="000000"/>
                </a:solidFill>
                <a:latin typeface="Century" pitchFamily="18" charset="0"/>
                <a:ea typeface="HG丸ｺﾞｼｯｸM-PRO" pitchFamily="50" charset="-128"/>
              </a:rPr>
              <a:t>Storage</a:t>
            </a:r>
          </a:p>
          <a:p>
            <a:pPr algn="ctr" fontAlgn="base">
              <a:spcBef>
                <a:spcPct val="0"/>
              </a:spcBef>
              <a:spcAft>
                <a:spcPct val="0"/>
              </a:spcAft>
            </a:pPr>
            <a:r>
              <a:rPr lang="en-US" altLang="ja-JP" sz="800" dirty="0">
                <a:solidFill>
                  <a:srgbClr val="000000"/>
                </a:solidFill>
                <a:latin typeface="Century" pitchFamily="18" charset="0"/>
                <a:ea typeface="HG丸ｺﾞｼｯｸM-PRO" pitchFamily="50" charset="-128"/>
              </a:rPr>
              <a:t>facility</a:t>
            </a:r>
            <a:endParaRPr lang="ja-JP" altLang="en-US" sz="800" dirty="0">
              <a:solidFill>
                <a:srgbClr val="000000"/>
              </a:solidFill>
              <a:latin typeface="Century" pitchFamily="18" charset="0"/>
              <a:ea typeface="HG丸ｺﾞｼｯｸM-PRO" pitchFamily="50" charset="-128"/>
            </a:endParaRPr>
          </a:p>
        </p:txBody>
      </p:sp>
      <p:sp>
        <p:nvSpPr>
          <p:cNvPr id="507" name="テキスト ボックス 506"/>
          <p:cNvSpPr txBox="1"/>
          <p:nvPr/>
        </p:nvSpPr>
        <p:spPr>
          <a:xfrm>
            <a:off x="3297816" y="998328"/>
            <a:ext cx="1133644" cy="225316"/>
          </a:xfrm>
          <a:prstGeom prst="rect">
            <a:avLst/>
          </a:prstGeom>
          <a:solidFill>
            <a:srgbClr val="CC99FF"/>
          </a:solidFill>
          <a:ln/>
        </p:spPr>
        <p:style>
          <a:lnRef idx="0">
            <a:schemeClr val="accent5"/>
          </a:lnRef>
          <a:fillRef idx="3">
            <a:schemeClr val="accent5"/>
          </a:fillRef>
          <a:effectRef idx="3">
            <a:schemeClr val="accent5"/>
          </a:effectRef>
          <a:fontRef idx="minor">
            <a:schemeClr val="lt1"/>
          </a:fontRef>
        </p:style>
        <p:txBody>
          <a:bodyPr wrap="none" rtlCol="0" anchor="ctr" anchorCtr="1">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600" kern="0" dirty="0">
                <a:solidFill>
                  <a:srgbClr val="000000"/>
                </a:solidFill>
                <a:latin typeface="ＭＳ Ｐゴシック" panose="020B0600070205080204" pitchFamily="50" charset="-128"/>
                <a:ea typeface="ＭＳ Ｐゴシック" panose="020B0600070205080204" pitchFamily="50" charset="-128"/>
                <a:cs typeface="メイリオ" pitchFamily="50" charset="-128"/>
              </a:rPr>
              <a:t>Project1</a:t>
            </a:r>
            <a:endParaRPr kumimoji="0" lang="ja-JP" altLang="en-US" sz="16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508" name="テキスト ボックス 507"/>
          <p:cNvSpPr txBox="1"/>
          <p:nvPr/>
        </p:nvSpPr>
        <p:spPr>
          <a:xfrm>
            <a:off x="4380330" y="2584461"/>
            <a:ext cx="1181513" cy="200351"/>
          </a:xfrm>
          <a:prstGeom prst="rect">
            <a:avLst/>
          </a:prstGeom>
          <a:solidFill>
            <a:srgbClr val="CC99FF"/>
          </a:solidFill>
          <a:ln/>
        </p:spPr>
        <p:style>
          <a:lnRef idx="0">
            <a:schemeClr val="accent5"/>
          </a:lnRef>
          <a:fillRef idx="3">
            <a:schemeClr val="accent5"/>
          </a:fillRef>
          <a:effectRef idx="3">
            <a:schemeClr val="accent5"/>
          </a:effectRef>
          <a:fontRef idx="minor">
            <a:schemeClr val="lt1"/>
          </a:fontRef>
        </p:style>
        <p:txBody>
          <a:bodyPr wrap="none" rtlCol="0" anchor="ctr" anchorCtr="1">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メイリオ" pitchFamily="50" charset="-128"/>
              </a:rPr>
              <a:t>Project2</a:t>
            </a:r>
            <a:endParaRPr kumimoji="0" lang="ja-JP" altLang="en-US" sz="16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509" name="テキスト ボックス 508"/>
          <p:cNvSpPr txBox="1"/>
          <p:nvPr/>
        </p:nvSpPr>
        <p:spPr>
          <a:xfrm>
            <a:off x="7954686" y="5702407"/>
            <a:ext cx="1133644" cy="225316"/>
          </a:xfrm>
          <a:prstGeom prst="rect">
            <a:avLst/>
          </a:prstGeom>
          <a:solidFill>
            <a:srgbClr val="CC99FF"/>
          </a:solidFill>
          <a:ln/>
        </p:spPr>
        <p:style>
          <a:lnRef idx="0">
            <a:schemeClr val="accent5"/>
          </a:lnRef>
          <a:fillRef idx="3">
            <a:schemeClr val="accent5"/>
          </a:fillRef>
          <a:effectRef idx="3">
            <a:schemeClr val="accent5"/>
          </a:effectRef>
          <a:fontRef idx="minor">
            <a:schemeClr val="lt1"/>
          </a:fontRef>
        </p:style>
        <p:txBody>
          <a:bodyPr wrap="none" rtlCol="0" anchor="ctr" anchorCtr="1">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メイリオ" pitchFamily="50" charset="-128"/>
              </a:rPr>
              <a:t>Project3</a:t>
            </a:r>
          </a:p>
        </p:txBody>
      </p:sp>
      <p:sp>
        <p:nvSpPr>
          <p:cNvPr id="510" name="テキスト ボックス 509"/>
          <p:cNvSpPr txBox="1"/>
          <p:nvPr/>
        </p:nvSpPr>
        <p:spPr>
          <a:xfrm>
            <a:off x="6635680" y="3880306"/>
            <a:ext cx="1133644" cy="225316"/>
          </a:xfrm>
          <a:prstGeom prst="rect">
            <a:avLst/>
          </a:prstGeom>
          <a:solidFill>
            <a:srgbClr val="CC99FF"/>
          </a:solidFill>
          <a:ln/>
        </p:spPr>
        <p:style>
          <a:lnRef idx="0">
            <a:schemeClr val="accent5"/>
          </a:lnRef>
          <a:fillRef idx="3">
            <a:schemeClr val="accent5"/>
          </a:fillRef>
          <a:effectRef idx="3">
            <a:schemeClr val="accent5"/>
          </a:effectRef>
          <a:fontRef idx="minor">
            <a:schemeClr val="lt1"/>
          </a:fontRef>
        </p:style>
        <p:txBody>
          <a:bodyPr wrap="none" rtlCol="0" anchor="ctr" anchorCtr="1">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メイリオ" pitchFamily="50" charset="-128"/>
              </a:rPr>
              <a:t>Project4</a:t>
            </a:r>
            <a:endParaRPr kumimoji="0" lang="ja-JP" altLang="en-US" sz="16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511" name="テキスト ボックス 510"/>
          <p:cNvSpPr txBox="1"/>
          <p:nvPr/>
        </p:nvSpPr>
        <p:spPr>
          <a:xfrm>
            <a:off x="7943105" y="3243020"/>
            <a:ext cx="1133644" cy="225316"/>
          </a:xfrm>
          <a:prstGeom prst="rect">
            <a:avLst/>
          </a:prstGeom>
          <a:solidFill>
            <a:srgbClr val="CC99FF"/>
          </a:solidFill>
          <a:ln/>
        </p:spPr>
        <p:style>
          <a:lnRef idx="0">
            <a:schemeClr val="accent5"/>
          </a:lnRef>
          <a:fillRef idx="3">
            <a:schemeClr val="accent5"/>
          </a:fillRef>
          <a:effectRef idx="3">
            <a:schemeClr val="accent5"/>
          </a:effectRef>
          <a:fontRef idx="minor">
            <a:schemeClr val="lt1"/>
          </a:fontRef>
        </p:style>
        <p:txBody>
          <a:bodyPr wrap="none" rtlCol="0" anchor="ctr" anchorCtr="1">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メイリオ" pitchFamily="50" charset="-128"/>
              </a:rPr>
              <a:t>Project5</a:t>
            </a:r>
          </a:p>
        </p:txBody>
      </p:sp>
      <p:sp>
        <p:nvSpPr>
          <p:cNvPr id="466" name="テキスト ボックス 465"/>
          <p:cNvSpPr txBox="1"/>
          <p:nvPr/>
        </p:nvSpPr>
        <p:spPr>
          <a:xfrm>
            <a:off x="4698613" y="909823"/>
            <a:ext cx="1021575" cy="402771"/>
          </a:xfrm>
          <a:prstGeom prst="rect">
            <a:avLst/>
          </a:prstGeom>
          <a:solidFill>
            <a:schemeClr val="bg2"/>
          </a:solidFill>
          <a:ln/>
        </p:spPr>
        <p:style>
          <a:lnRef idx="0">
            <a:schemeClr val="accent6"/>
          </a:lnRef>
          <a:fillRef idx="3">
            <a:schemeClr val="accent6"/>
          </a:fillRef>
          <a:effectRef idx="3">
            <a:schemeClr val="accent6"/>
          </a:effectRef>
          <a:fontRef idx="minor">
            <a:schemeClr val="lt1"/>
          </a:fontRef>
        </p:style>
        <p:txBody>
          <a:bodyPr wrap="square" rtlCol="0" anchor="ctr" anchorCtr="1">
            <a:noAutofit/>
          </a:bodyPr>
          <a:lstStyle/>
          <a:p>
            <a:pPr algn="ctr"/>
            <a:r>
              <a:rPr lang="en-US" altLang="ja-JP" sz="1200" dirty="0">
                <a:solidFill>
                  <a:schemeClr val="tx1"/>
                </a:solidFill>
                <a:latin typeface="Century" pitchFamily="18" charset="0"/>
              </a:rPr>
              <a:t>Automobile </a:t>
            </a:r>
          </a:p>
          <a:p>
            <a:pPr algn="ctr"/>
            <a:r>
              <a:rPr lang="en-US" altLang="ja-JP" sz="1200" dirty="0">
                <a:solidFill>
                  <a:schemeClr val="tx1"/>
                </a:solidFill>
                <a:latin typeface="Century" pitchFamily="18" charset="0"/>
              </a:rPr>
              <a:t>catalysts</a:t>
            </a:r>
            <a:r>
              <a:rPr kumimoji="0" lang="ja-JP" altLang="en-US" sz="1200" b="0" i="0" u="none" strike="noStrike" kern="0" cap="none" spc="0" normalizeH="0" baseline="0" noProof="0" dirty="0">
                <a:ln>
                  <a:noFill/>
                </a:ln>
                <a:solidFill>
                  <a:schemeClr val="tx1"/>
                </a:solidFill>
                <a:effectLst/>
                <a:uLnTx/>
                <a:uFillTx/>
                <a:latin typeface="Century" pitchFamily="18" charset="0"/>
                <a:ea typeface="ＭＳ Ｐゴシック" pitchFamily="50" charset="-128"/>
              </a:rPr>
              <a:t>　</a:t>
            </a:r>
          </a:p>
        </p:txBody>
      </p:sp>
      <p:sp>
        <p:nvSpPr>
          <p:cNvPr id="467" name="テキスト ボックス 466"/>
          <p:cNvSpPr txBox="1"/>
          <p:nvPr/>
        </p:nvSpPr>
        <p:spPr>
          <a:xfrm>
            <a:off x="5771048" y="909823"/>
            <a:ext cx="1021575" cy="402771"/>
          </a:xfrm>
          <a:prstGeom prst="rect">
            <a:avLst/>
          </a:prstGeom>
          <a:solidFill>
            <a:schemeClr val="accent3">
              <a:lumMod val="40000"/>
              <a:lumOff val="60000"/>
            </a:schemeClr>
          </a:solidFill>
          <a:ln/>
        </p:spPr>
        <p:style>
          <a:lnRef idx="0">
            <a:schemeClr val="accent6"/>
          </a:lnRef>
          <a:fillRef idx="3">
            <a:schemeClr val="accent6"/>
          </a:fillRef>
          <a:effectRef idx="3">
            <a:schemeClr val="accent6"/>
          </a:effectRef>
          <a:fontRef idx="minor">
            <a:schemeClr val="lt1"/>
          </a:fontRef>
        </p:style>
        <p:txBody>
          <a:bodyPr wrap="square" rtlCol="0" anchor="ctr" anchorCtr="1">
            <a:noAutofit/>
          </a:bodyPr>
          <a:lstStyle/>
          <a:p>
            <a:pPr algn="ctr"/>
            <a:r>
              <a:rPr lang="en-US" altLang="ja-JP" sz="1050" dirty="0">
                <a:solidFill>
                  <a:schemeClr val="tx1"/>
                </a:solidFill>
                <a:latin typeface="Century" panose="02040604050505020304" pitchFamily="18" charset="0"/>
                <a:ea typeface="PMingLiU" panose="02020500000000000000" pitchFamily="18" charset="-120"/>
              </a:rPr>
              <a:t>Magnetic </a:t>
            </a:r>
            <a:r>
              <a:rPr lang="en-US" altLang="ja-JP" sz="1050" dirty="0" err="1">
                <a:solidFill>
                  <a:schemeClr val="tx1"/>
                </a:solidFill>
                <a:latin typeface="Century" panose="02040604050505020304" pitchFamily="18" charset="0"/>
                <a:ea typeface="PMingLiU" panose="02020500000000000000" pitchFamily="18" charset="-120"/>
              </a:rPr>
              <a:t>materials,etc</a:t>
            </a:r>
            <a:r>
              <a:rPr lang="en-US" altLang="ja-JP" sz="1050" dirty="0">
                <a:solidFill>
                  <a:schemeClr val="tx1"/>
                </a:solidFill>
                <a:latin typeface="Century" panose="02040604050505020304" pitchFamily="18" charset="0"/>
                <a:ea typeface="PMingLiU" panose="02020500000000000000" pitchFamily="18" charset="-120"/>
              </a:rPr>
              <a:t> </a:t>
            </a:r>
            <a:r>
              <a:rPr kumimoji="0" lang="ja-JP" altLang="en-US" sz="1200" b="0" i="0" u="none" strike="noStrike" kern="0" cap="none" spc="0" normalizeH="0" baseline="0" noProof="0" dirty="0">
                <a:ln>
                  <a:noFill/>
                </a:ln>
                <a:solidFill>
                  <a:schemeClr val="tx1"/>
                </a:solidFill>
                <a:effectLst/>
                <a:uLnTx/>
                <a:uFillTx/>
                <a:latin typeface="Century" pitchFamily="18" charset="0"/>
                <a:ea typeface="ＭＳ Ｐゴシック" pitchFamily="50" charset="-128"/>
              </a:rPr>
              <a:t>　</a:t>
            </a:r>
          </a:p>
        </p:txBody>
      </p:sp>
      <p:sp>
        <p:nvSpPr>
          <p:cNvPr id="468" name="テキスト ボックス 467"/>
          <p:cNvSpPr txBox="1"/>
          <p:nvPr/>
        </p:nvSpPr>
        <p:spPr>
          <a:xfrm>
            <a:off x="6835738" y="909822"/>
            <a:ext cx="1021575" cy="402771"/>
          </a:xfrm>
          <a:prstGeom prst="rect">
            <a:avLst/>
          </a:prstGeom>
          <a:solidFill>
            <a:schemeClr val="bg1">
              <a:lumMod val="75000"/>
            </a:schemeClr>
          </a:solidFill>
          <a:ln/>
        </p:spPr>
        <p:style>
          <a:lnRef idx="0">
            <a:schemeClr val="accent6"/>
          </a:lnRef>
          <a:fillRef idx="3">
            <a:schemeClr val="accent6"/>
          </a:fillRef>
          <a:effectRef idx="3">
            <a:schemeClr val="accent6"/>
          </a:effectRef>
          <a:fontRef idx="minor">
            <a:schemeClr val="lt1"/>
          </a:fontRef>
        </p:style>
        <p:txBody>
          <a:bodyPr wrap="square" rtlCol="0" anchor="ctr" anchorCtr="1">
            <a:noAutofit/>
          </a:bodyPr>
          <a:lstStyle/>
          <a:p>
            <a:pPr algn="ctr"/>
            <a:r>
              <a:rPr lang="en-US" altLang="ja-JP" sz="1200" dirty="0">
                <a:solidFill>
                  <a:schemeClr val="tx1"/>
                </a:solidFill>
                <a:latin typeface="Century" pitchFamily="18" charset="0"/>
              </a:rPr>
              <a:t>Nuclear</a:t>
            </a:r>
          </a:p>
          <a:p>
            <a:pPr algn="ctr"/>
            <a:r>
              <a:rPr lang="en-US" altLang="ja-JP" sz="1200" dirty="0">
                <a:solidFill>
                  <a:schemeClr val="tx1"/>
                </a:solidFill>
                <a:latin typeface="Century" pitchFamily="18" charset="0"/>
              </a:rPr>
              <a:t>medicine </a:t>
            </a:r>
            <a:r>
              <a:rPr kumimoji="0" lang="ja-JP" altLang="en-US" sz="1200" b="0" i="0" u="none" strike="noStrike" kern="0" cap="none" spc="0" normalizeH="0" baseline="0" noProof="0" dirty="0">
                <a:ln>
                  <a:noFill/>
                </a:ln>
                <a:solidFill>
                  <a:schemeClr val="tx1"/>
                </a:solidFill>
                <a:effectLst/>
                <a:uLnTx/>
                <a:uFillTx/>
                <a:latin typeface="Century" pitchFamily="18" charset="0"/>
                <a:ea typeface="ＭＳ Ｐゴシック" pitchFamily="50" charset="-128"/>
              </a:rPr>
              <a:t>　</a:t>
            </a:r>
          </a:p>
        </p:txBody>
      </p:sp>
      <p:sp>
        <p:nvSpPr>
          <p:cNvPr id="469" name="テキスト ボックス 468"/>
          <p:cNvSpPr txBox="1"/>
          <p:nvPr/>
        </p:nvSpPr>
        <p:spPr>
          <a:xfrm>
            <a:off x="8064388" y="909823"/>
            <a:ext cx="995357" cy="402771"/>
          </a:xfrm>
          <a:prstGeom prst="rect">
            <a:avLst/>
          </a:prstGeom>
          <a:solidFill>
            <a:schemeClr val="tx1">
              <a:lumMod val="75000"/>
              <a:lumOff val="25000"/>
            </a:schemeClr>
          </a:solidFill>
          <a:ln/>
        </p:spPr>
        <p:style>
          <a:lnRef idx="0">
            <a:schemeClr val="accent6"/>
          </a:lnRef>
          <a:fillRef idx="3">
            <a:schemeClr val="accent6"/>
          </a:fillRef>
          <a:effectRef idx="3">
            <a:schemeClr val="accent6"/>
          </a:effectRef>
          <a:fontRef idx="minor">
            <a:schemeClr val="lt1"/>
          </a:fontRef>
        </p:style>
        <p:txBody>
          <a:bodyPr wrap="square" rtlCol="0" anchor="ctr" anchorCtr="1">
            <a:noAutofit/>
          </a:bodyPr>
          <a:lstStyle/>
          <a:p>
            <a:pPr algn="ctr">
              <a:lnSpc>
                <a:spcPts val="900"/>
              </a:lnSpc>
            </a:pPr>
            <a:r>
              <a:rPr lang="en-US" altLang="ja-JP" sz="1200" dirty="0">
                <a:latin typeface="Century" pitchFamily="18" charset="0"/>
              </a:rPr>
              <a:t>Stable wastes </a:t>
            </a:r>
            <a:r>
              <a:rPr kumimoji="0" lang="ja-JP" altLang="en-US" sz="1200" b="0" i="0" u="none" strike="noStrike" kern="0" cap="none" spc="0" normalizeH="0" baseline="0" noProof="0" dirty="0">
                <a:ln>
                  <a:noFill/>
                </a:ln>
                <a:solidFill>
                  <a:schemeClr val="tx1"/>
                </a:solidFill>
                <a:effectLst/>
                <a:uLnTx/>
                <a:uFillTx/>
                <a:latin typeface="Century" pitchFamily="18" charset="0"/>
                <a:ea typeface="ＭＳ Ｐゴシック" pitchFamily="50" charset="-128"/>
              </a:rPr>
              <a:t>　</a:t>
            </a:r>
          </a:p>
        </p:txBody>
      </p:sp>
      <p:sp>
        <p:nvSpPr>
          <p:cNvPr id="2" name="テキスト ボックス 1"/>
          <p:cNvSpPr txBox="1"/>
          <p:nvPr/>
        </p:nvSpPr>
        <p:spPr>
          <a:xfrm>
            <a:off x="2066566" y="4431202"/>
            <a:ext cx="507013" cy="215444"/>
          </a:xfrm>
          <a:prstGeom prst="rect">
            <a:avLst/>
          </a:prstGeom>
          <a:noFill/>
        </p:spPr>
        <p:txBody>
          <a:bodyPr wrap="square" rtlCol="0">
            <a:spAutoFit/>
          </a:bodyPr>
          <a:lstStyle/>
          <a:p>
            <a:r>
              <a:rPr kumimoji="1" lang="en-US" altLang="ja-JP" sz="800" dirty="0" err="1"/>
              <a:t>muon</a:t>
            </a:r>
            <a:endParaRPr kumimoji="1" lang="ja-JP" altLang="en-US" sz="800" dirty="0"/>
          </a:p>
        </p:txBody>
      </p:sp>
      <p:sp>
        <p:nvSpPr>
          <p:cNvPr id="3" name="テキスト ボックス 2"/>
          <p:cNvSpPr txBox="1"/>
          <p:nvPr/>
        </p:nvSpPr>
        <p:spPr>
          <a:xfrm>
            <a:off x="3982336" y="5591640"/>
            <a:ext cx="1083467" cy="215444"/>
          </a:xfrm>
          <a:prstGeom prst="rect">
            <a:avLst/>
          </a:prstGeom>
          <a:noFill/>
        </p:spPr>
        <p:txBody>
          <a:bodyPr wrap="square" rtlCol="0">
            <a:spAutoFit/>
          </a:bodyPr>
          <a:lstStyle/>
          <a:p>
            <a:r>
              <a:rPr lang="en-US" altLang="ja-JP" sz="800" dirty="0">
                <a:latin typeface="Century" pitchFamily="18" charset="0"/>
              </a:rPr>
              <a:t>Cross section data</a:t>
            </a:r>
            <a:endParaRPr lang="ja-JP" altLang="en-US" sz="800" dirty="0">
              <a:latin typeface="Century" pitchFamily="18" charset="0"/>
            </a:endParaRPr>
          </a:p>
        </p:txBody>
      </p:sp>
      <p:sp>
        <p:nvSpPr>
          <p:cNvPr id="459" name="テキスト ボックス 458"/>
          <p:cNvSpPr txBox="1"/>
          <p:nvPr/>
        </p:nvSpPr>
        <p:spPr>
          <a:xfrm>
            <a:off x="2061817" y="5415550"/>
            <a:ext cx="700321" cy="215444"/>
          </a:xfrm>
          <a:prstGeom prst="rect">
            <a:avLst/>
          </a:prstGeom>
          <a:noFill/>
        </p:spPr>
        <p:txBody>
          <a:bodyPr wrap="square" rtlCol="0">
            <a:spAutoFit/>
          </a:bodyPr>
          <a:lstStyle/>
          <a:p>
            <a:r>
              <a:rPr kumimoji="1" lang="en-US" altLang="ja-JP" sz="800" dirty="0"/>
              <a:t>neutron</a:t>
            </a:r>
            <a:endParaRPr kumimoji="1" lang="ja-JP" altLang="en-US" sz="800" dirty="0"/>
          </a:p>
        </p:txBody>
      </p:sp>
      <p:sp>
        <p:nvSpPr>
          <p:cNvPr id="461" name="円/楕円 460"/>
          <p:cNvSpPr/>
          <p:nvPr/>
        </p:nvSpPr>
        <p:spPr>
          <a:xfrm flipV="1">
            <a:off x="3963580" y="5428491"/>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62" name="円/楕円 461"/>
          <p:cNvSpPr/>
          <p:nvPr/>
        </p:nvSpPr>
        <p:spPr>
          <a:xfrm flipV="1">
            <a:off x="2277227" y="542539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nvGrpSpPr>
          <p:cNvPr id="424" name="グループ化 423"/>
          <p:cNvGrpSpPr/>
          <p:nvPr/>
        </p:nvGrpSpPr>
        <p:grpSpPr>
          <a:xfrm>
            <a:off x="3933868" y="4079336"/>
            <a:ext cx="240425" cy="215440"/>
            <a:chOff x="5973867" y="3743905"/>
            <a:chExt cx="240425" cy="215440"/>
          </a:xfrm>
        </p:grpSpPr>
        <p:sp>
          <p:nvSpPr>
            <p:cNvPr id="425" name="円/楕円 424"/>
            <p:cNvSpPr/>
            <p:nvPr/>
          </p:nvSpPr>
          <p:spPr>
            <a:xfrm>
              <a:off x="6088738" y="3743905"/>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26" name="円/楕円 425"/>
            <p:cNvSpPr/>
            <p:nvPr/>
          </p:nvSpPr>
          <p:spPr>
            <a:xfrm>
              <a:off x="6045892" y="374733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27" name="円/楕円 426"/>
            <p:cNvSpPr/>
            <p:nvPr/>
          </p:nvSpPr>
          <p:spPr>
            <a:xfrm>
              <a:off x="6005106" y="375876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60" name="円/楕円 459"/>
            <p:cNvSpPr/>
            <p:nvPr/>
          </p:nvSpPr>
          <p:spPr>
            <a:xfrm>
              <a:off x="5973867" y="381391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63" name="円/楕円 462"/>
            <p:cNvSpPr/>
            <p:nvPr/>
          </p:nvSpPr>
          <p:spPr>
            <a:xfrm>
              <a:off x="6134457" y="376676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64" name="円/楕円 463"/>
            <p:cNvSpPr/>
            <p:nvPr/>
          </p:nvSpPr>
          <p:spPr>
            <a:xfrm>
              <a:off x="6166517" y="380448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65" name="円/楕円 464"/>
            <p:cNvSpPr/>
            <p:nvPr/>
          </p:nvSpPr>
          <p:spPr>
            <a:xfrm>
              <a:off x="6002400" y="378962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0" name="円/楕円 469"/>
            <p:cNvSpPr/>
            <p:nvPr/>
          </p:nvSpPr>
          <p:spPr>
            <a:xfrm>
              <a:off x="6041276" y="3766764"/>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1" name="円/楕円 470"/>
            <p:cNvSpPr/>
            <p:nvPr/>
          </p:nvSpPr>
          <p:spPr>
            <a:xfrm>
              <a:off x="6088738" y="376676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2" name="円/楕円 471"/>
            <p:cNvSpPr/>
            <p:nvPr/>
          </p:nvSpPr>
          <p:spPr>
            <a:xfrm>
              <a:off x="6131427" y="3793053"/>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3" name="円/楕円 472"/>
            <p:cNvSpPr/>
            <p:nvPr/>
          </p:nvSpPr>
          <p:spPr>
            <a:xfrm>
              <a:off x="6161429" y="382556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4" name="円/楕円 473"/>
            <p:cNvSpPr/>
            <p:nvPr/>
          </p:nvSpPr>
          <p:spPr>
            <a:xfrm>
              <a:off x="6043019" y="3793052"/>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5" name="円/楕円 474"/>
            <p:cNvSpPr/>
            <p:nvPr/>
          </p:nvSpPr>
          <p:spPr>
            <a:xfrm>
              <a:off x="6091611" y="379330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6" name="円/楕円 475"/>
            <p:cNvSpPr/>
            <p:nvPr/>
          </p:nvSpPr>
          <p:spPr>
            <a:xfrm>
              <a:off x="6134457" y="381616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77" name="円/楕円 476"/>
            <p:cNvSpPr/>
            <p:nvPr/>
          </p:nvSpPr>
          <p:spPr>
            <a:xfrm>
              <a:off x="6107734" y="391362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96" name="円/楕円 495"/>
            <p:cNvSpPr/>
            <p:nvPr/>
          </p:nvSpPr>
          <p:spPr>
            <a:xfrm>
              <a:off x="6168573" y="386699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97" name="円/楕円 496"/>
            <p:cNvSpPr/>
            <p:nvPr/>
          </p:nvSpPr>
          <p:spPr>
            <a:xfrm>
              <a:off x="6137330" y="3855564"/>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98" name="円/楕円 497"/>
            <p:cNvSpPr/>
            <p:nvPr/>
          </p:nvSpPr>
          <p:spPr>
            <a:xfrm>
              <a:off x="6101099" y="382759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499" name="円/楕円 498"/>
            <p:cNvSpPr/>
            <p:nvPr/>
          </p:nvSpPr>
          <p:spPr>
            <a:xfrm>
              <a:off x="6063172" y="381663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00" name="円/楕円 499"/>
            <p:cNvSpPr/>
            <p:nvPr/>
          </p:nvSpPr>
          <p:spPr>
            <a:xfrm>
              <a:off x="6018092" y="3833436"/>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01" name="円/楕円 500"/>
            <p:cNvSpPr/>
            <p:nvPr/>
          </p:nvSpPr>
          <p:spPr>
            <a:xfrm>
              <a:off x="6168572" y="388696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02" name="円/楕円 501"/>
            <p:cNvSpPr/>
            <p:nvPr/>
          </p:nvSpPr>
          <p:spPr>
            <a:xfrm>
              <a:off x="6132380" y="388696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03" name="円/楕円 502"/>
            <p:cNvSpPr/>
            <p:nvPr/>
          </p:nvSpPr>
          <p:spPr>
            <a:xfrm>
              <a:off x="6032078" y="3857471"/>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04" name="円/楕円 503"/>
            <p:cNvSpPr/>
            <p:nvPr/>
          </p:nvSpPr>
          <p:spPr>
            <a:xfrm>
              <a:off x="6060466" y="3846352"/>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2" name="円/楕円 511"/>
            <p:cNvSpPr/>
            <p:nvPr/>
          </p:nvSpPr>
          <p:spPr>
            <a:xfrm>
              <a:off x="6103156" y="3857470"/>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3" name="円/楕円 512"/>
            <p:cNvSpPr/>
            <p:nvPr/>
          </p:nvSpPr>
          <p:spPr>
            <a:xfrm>
              <a:off x="6067948" y="387431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4" name="円/楕円 513"/>
            <p:cNvSpPr/>
            <p:nvPr/>
          </p:nvSpPr>
          <p:spPr>
            <a:xfrm flipV="1">
              <a:off x="5991054" y="3846819"/>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5" name="円/楕円 514"/>
            <p:cNvSpPr/>
            <p:nvPr/>
          </p:nvSpPr>
          <p:spPr>
            <a:xfrm flipV="1">
              <a:off x="6144347" y="391271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6" name="円/楕円 515"/>
            <p:cNvSpPr/>
            <p:nvPr/>
          </p:nvSpPr>
          <p:spPr>
            <a:xfrm flipV="1">
              <a:off x="6010081" y="3868619"/>
              <a:ext cx="45719" cy="45719"/>
            </a:xfrm>
            <a:prstGeom prst="ellipse">
              <a:avLst/>
            </a:prstGeom>
            <a:solidFill>
              <a:srgbClr val="33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7" name="円/楕円 516"/>
            <p:cNvSpPr/>
            <p:nvPr/>
          </p:nvSpPr>
          <p:spPr>
            <a:xfrm flipV="1">
              <a:off x="6005468" y="3876563"/>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8" name="円/楕円 517"/>
            <p:cNvSpPr/>
            <p:nvPr/>
          </p:nvSpPr>
          <p:spPr>
            <a:xfrm flipV="1">
              <a:off x="6072235" y="3900565"/>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19" name="円/楕円 518"/>
            <p:cNvSpPr/>
            <p:nvPr/>
          </p:nvSpPr>
          <p:spPr>
            <a:xfrm>
              <a:off x="6012344" y="3890767"/>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20" name="円/楕円 519"/>
            <p:cNvSpPr/>
            <p:nvPr/>
          </p:nvSpPr>
          <p:spPr>
            <a:xfrm>
              <a:off x="6101098" y="3885906"/>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sp>
          <p:nvSpPr>
            <p:cNvPr id="521" name="円/楕円 520"/>
            <p:cNvSpPr/>
            <p:nvPr/>
          </p:nvSpPr>
          <p:spPr>
            <a:xfrm>
              <a:off x="6040766" y="3895590"/>
              <a:ext cx="45719" cy="457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itchFamily="18" charset="0"/>
              </a:endParaRPr>
            </a:p>
          </p:txBody>
        </p:sp>
      </p:grpSp>
      <p:sp>
        <p:nvSpPr>
          <p:cNvPr id="522" name="タイトル 1"/>
          <p:cNvSpPr txBox="1">
            <a:spLocks/>
          </p:cNvSpPr>
          <p:nvPr/>
        </p:nvSpPr>
        <p:spPr>
          <a:xfrm>
            <a:off x="52113" y="0"/>
            <a:ext cx="9144000" cy="6392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b="1" dirty="0"/>
              <a:t>Outline of Our program</a:t>
            </a:r>
            <a:endParaRPr lang="ja-JP" altLang="en-US" sz="3200" b="1" dirty="0"/>
          </a:p>
        </p:txBody>
      </p:sp>
      <p:sp>
        <p:nvSpPr>
          <p:cNvPr id="4" name="正方形/長方形 3"/>
          <p:cNvSpPr/>
          <p:nvPr/>
        </p:nvSpPr>
        <p:spPr>
          <a:xfrm>
            <a:off x="5263878" y="2970486"/>
            <a:ext cx="3864624" cy="3636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3" name="図 5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2734901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1540" y="713116"/>
            <a:ext cx="8280920" cy="566183"/>
          </a:xfrm>
          <a:solidFill>
            <a:srgbClr val="FFFF00"/>
          </a:solidFill>
          <a:ln>
            <a:solidFill>
              <a:srgbClr val="FF0000"/>
            </a:solidFill>
          </a:ln>
          <a:effectLst>
            <a:glow rad="101600">
              <a:schemeClr val="accent2">
                <a:satMod val="175000"/>
                <a:alpha val="40000"/>
              </a:schemeClr>
            </a:glow>
          </a:effectLst>
        </p:spPr>
        <p:txBody>
          <a:bodyPr>
            <a:noAutofit/>
          </a:bodyPr>
          <a:lstStyle/>
          <a:p>
            <a:pPr algn="l"/>
            <a:r>
              <a:rPr lang="en-US" altLang="ja-JP" sz="1600" b="1" dirty="0">
                <a:solidFill>
                  <a:schemeClr val="tx1"/>
                </a:solidFill>
                <a:latin typeface="+mn-lt"/>
                <a:ea typeface="Meiryo UI" panose="020B0604030504040204" pitchFamily="50" charset="-128"/>
                <a:cs typeface="Meiryo UI" panose="020B0604030504040204" pitchFamily="50" charset="-128"/>
              </a:rPr>
              <a:t>Purpose</a:t>
            </a:r>
            <a:r>
              <a:rPr lang="ja-JP" altLang="en-US" sz="1600" b="1" dirty="0">
                <a:solidFill>
                  <a:schemeClr val="tx1"/>
                </a:solidFill>
                <a:latin typeface="+mn-lt"/>
                <a:ea typeface="Meiryo UI" panose="020B0604030504040204" pitchFamily="50" charset="-128"/>
                <a:cs typeface="Meiryo UI" panose="020B0604030504040204" pitchFamily="50" charset="-128"/>
              </a:rPr>
              <a:t>：</a:t>
            </a:r>
            <a:r>
              <a:rPr lang="en-US" altLang="ja-JP" sz="1600" b="1" dirty="0">
                <a:solidFill>
                  <a:schemeClr val="tx1"/>
                </a:solidFill>
                <a:latin typeface="+mn-lt"/>
                <a:ea typeface="Meiryo UI" panose="020B0604030504040204" pitchFamily="50" charset="-128"/>
                <a:cs typeface="Meiryo UI" panose="020B0604030504040204" pitchFamily="50" charset="-128"/>
              </a:rPr>
              <a:t>Separation of odd nuclides from even ones by ionization of odd ones </a:t>
            </a:r>
            <a:br>
              <a:rPr lang="en-US" altLang="ja-JP" sz="1600" b="1" dirty="0">
                <a:solidFill>
                  <a:schemeClr val="tx1"/>
                </a:solidFill>
                <a:latin typeface="+mn-lt"/>
                <a:ea typeface="Meiryo UI" panose="020B0604030504040204" pitchFamily="50" charset="-128"/>
                <a:cs typeface="Meiryo UI" panose="020B0604030504040204" pitchFamily="50" charset="-128"/>
              </a:rPr>
            </a:br>
            <a:r>
              <a:rPr lang="en-US" altLang="ja-JP" sz="1600" b="1" dirty="0">
                <a:solidFill>
                  <a:schemeClr val="tx1"/>
                </a:solidFill>
                <a:latin typeface="+mn-lt"/>
                <a:ea typeface="Meiryo UI" panose="020B0604030504040204" pitchFamily="50" charset="-128"/>
                <a:cs typeface="Meiryo UI" panose="020B0604030504040204" pitchFamily="50" charset="-128"/>
              </a:rPr>
              <a:t>                  for easy transmutations</a:t>
            </a:r>
            <a:endParaRPr kumimoji="1" lang="ja-JP" altLang="en-US" sz="1600" b="1" dirty="0">
              <a:solidFill>
                <a:schemeClr val="tx1"/>
              </a:solidFill>
              <a:latin typeface="+mn-lt"/>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27126" y="1608544"/>
            <a:ext cx="6960560" cy="400110"/>
          </a:xfrm>
          <a:prstGeom prst="rect">
            <a:avLst/>
          </a:prstGeom>
          <a:noFill/>
        </p:spPr>
        <p:txBody>
          <a:bodyPr wrap="none" rtlCol="0">
            <a:spAutoFit/>
          </a:bodyPr>
          <a:lstStyle/>
          <a:p>
            <a:pPr algn="ctr"/>
            <a:r>
              <a:rPr lang="en-US" altLang="ja-JP" sz="2000" b="1" dirty="0">
                <a:solidFill>
                  <a:srgbClr val="0070C0"/>
                </a:solidFill>
                <a:latin typeface="+mj-lt"/>
                <a:ea typeface="Meiryo UI" panose="020B0604030504040204" pitchFamily="50" charset="-128"/>
                <a:cs typeface="Meiryo UI" panose="020B0604030504040204" pitchFamily="50" charset="-128"/>
              </a:rPr>
              <a:t>Principle of even-odd separations with polarizing laser</a:t>
            </a:r>
            <a:endParaRPr kumimoji="1" lang="ja-JP" altLang="en-US" sz="2000" b="1" dirty="0">
              <a:solidFill>
                <a:srgbClr val="0070C0"/>
              </a:solidFill>
              <a:latin typeface="+mj-lt"/>
              <a:ea typeface="Meiryo UI" panose="020B0604030504040204" pitchFamily="50" charset="-128"/>
              <a:cs typeface="Meiryo UI" panose="020B0604030504040204" pitchFamily="50" charset="-128"/>
            </a:endParaRPr>
          </a:p>
        </p:txBody>
      </p:sp>
      <p:cxnSp>
        <p:nvCxnSpPr>
          <p:cNvPr id="13" name="直線コネクタ 12"/>
          <p:cNvCxnSpPr/>
          <p:nvPr/>
        </p:nvCxnSpPr>
        <p:spPr>
          <a:xfrm>
            <a:off x="2754775" y="6378050"/>
            <a:ext cx="1040732" cy="8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766674" y="4906636"/>
            <a:ext cx="1040732" cy="8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761891" y="3891564"/>
            <a:ext cx="1040732" cy="82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上矢印 17"/>
          <p:cNvSpPr/>
          <p:nvPr/>
        </p:nvSpPr>
        <p:spPr>
          <a:xfrm>
            <a:off x="2908843" y="4896353"/>
            <a:ext cx="192126" cy="1453346"/>
          </a:xfrm>
          <a:prstGeom prst="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上矢印 18"/>
          <p:cNvSpPr/>
          <p:nvPr/>
        </p:nvSpPr>
        <p:spPr>
          <a:xfrm>
            <a:off x="2907275" y="3914971"/>
            <a:ext cx="182902" cy="95555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28338" y="6176036"/>
            <a:ext cx="2526654" cy="338554"/>
          </a:xfrm>
          <a:prstGeom prst="rect">
            <a:avLst/>
          </a:prstGeom>
          <a:noFill/>
        </p:spPr>
        <p:txBody>
          <a:bodyPr wrap="none" rtlCol="0">
            <a:spAutoFit/>
          </a:bodyPr>
          <a:lstStyle/>
          <a:p>
            <a:r>
              <a:rPr lang="en-US" altLang="ja-JP" sz="1600" dirty="0">
                <a:latin typeface="+mj-lt"/>
                <a:ea typeface="Meiryo UI" panose="020B0604030504040204" pitchFamily="50" charset="-128"/>
                <a:cs typeface="Meiryo UI" panose="020B0604030504040204" pitchFamily="50" charset="-128"/>
              </a:rPr>
              <a:t>Base level of </a:t>
            </a:r>
            <a:r>
              <a:rPr lang="en-US" altLang="ja-JP" sz="1600" dirty="0" err="1">
                <a:latin typeface="+mj-lt"/>
                <a:ea typeface="Meiryo UI" panose="020B0604030504040204" pitchFamily="50" charset="-128"/>
                <a:cs typeface="Meiryo UI" panose="020B0604030504040204" pitchFamily="50" charset="-128"/>
              </a:rPr>
              <a:t>Pd</a:t>
            </a:r>
            <a:r>
              <a:rPr lang="en-US" altLang="ja-JP" sz="1600" dirty="0">
                <a:latin typeface="+mj-lt"/>
                <a:ea typeface="Meiryo UI" panose="020B0604030504040204" pitchFamily="50" charset="-128"/>
                <a:cs typeface="Meiryo UI" panose="020B0604030504040204" pitchFamily="50" charset="-128"/>
              </a:rPr>
              <a:t> </a:t>
            </a:r>
            <a:r>
              <a:rPr lang="en-US" altLang="ja-JP" sz="1600" i="1" dirty="0">
                <a:latin typeface="+mj-lt"/>
                <a:ea typeface="Meiryo UI" panose="020B0604030504040204" pitchFamily="50" charset="-128"/>
                <a:cs typeface="Meiryo UI" panose="020B0604030504040204" pitchFamily="50" charset="-128"/>
              </a:rPr>
              <a:t>4d</a:t>
            </a:r>
            <a:r>
              <a:rPr lang="en-US" altLang="ja-JP" sz="1600" i="1" baseline="30000" dirty="0">
                <a:latin typeface="+mj-lt"/>
                <a:ea typeface="Meiryo UI" panose="020B0604030504040204" pitchFamily="50" charset="-128"/>
                <a:cs typeface="Meiryo UI" panose="020B0604030504040204" pitchFamily="50" charset="-128"/>
              </a:rPr>
              <a:t>10</a:t>
            </a:r>
            <a:r>
              <a:rPr lang="en-US" altLang="ja-JP" sz="1600" dirty="0">
                <a:latin typeface="+mj-lt"/>
                <a:ea typeface="Meiryo UI" panose="020B0604030504040204" pitchFamily="50" charset="-128"/>
                <a:cs typeface="Meiryo UI" panose="020B0604030504040204" pitchFamily="50" charset="-128"/>
              </a:rPr>
              <a:t>(</a:t>
            </a:r>
            <a:r>
              <a:rPr lang="en-US" altLang="ja-JP" sz="1600" baseline="30000" dirty="0">
                <a:latin typeface="+mj-lt"/>
                <a:ea typeface="Meiryo UI" panose="020B0604030504040204" pitchFamily="50" charset="-128"/>
                <a:cs typeface="Meiryo UI" panose="020B0604030504040204" pitchFamily="50" charset="-128"/>
              </a:rPr>
              <a:t>1</a:t>
            </a:r>
            <a:r>
              <a:rPr lang="en-US" altLang="ja-JP" sz="1600" dirty="0">
                <a:latin typeface="+mj-lt"/>
                <a:ea typeface="Meiryo UI" panose="020B0604030504040204" pitchFamily="50" charset="-128"/>
                <a:cs typeface="Meiryo UI" panose="020B0604030504040204" pitchFamily="50" charset="-128"/>
              </a:rPr>
              <a:t>S</a:t>
            </a:r>
            <a:r>
              <a:rPr lang="en-US" altLang="ja-JP" sz="1600" baseline="-25000" dirty="0">
                <a:latin typeface="+mj-lt"/>
                <a:ea typeface="Meiryo UI" panose="020B0604030504040204" pitchFamily="50" charset="-128"/>
                <a:cs typeface="Meiryo UI" panose="020B0604030504040204" pitchFamily="50" charset="-128"/>
              </a:rPr>
              <a:t>0</a:t>
            </a:r>
            <a:r>
              <a:rPr lang="en-US" altLang="ja-JP" sz="1600" dirty="0">
                <a:latin typeface="+mj-lt"/>
                <a:ea typeface="Meiryo UI" panose="020B0604030504040204" pitchFamily="50" charset="-128"/>
                <a:cs typeface="Meiryo UI" panose="020B0604030504040204" pitchFamily="50" charset="-128"/>
              </a:rPr>
              <a:t>)</a:t>
            </a:r>
            <a:endParaRPr lang="ja-JP" altLang="en-US" sz="1600" baseline="-25000" dirty="0">
              <a:latin typeface="+mj-lt"/>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28338" y="4676571"/>
            <a:ext cx="2691763" cy="338554"/>
          </a:xfrm>
          <a:prstGeom prst="rect">
            <a:avLst/>
          </a:prstGeom>
          <a:noFill/>
        </p:spPr>
        <p:txBody>
          <a:bodyPr wrap="none" rtlCol="0">
            <a:spAutoFit/>
          </a:bodyPr>
          <a:lstStyle/>
          <a:p>
            <a:r>
              <a:rPr lang="en-US" altLang="ja-JP" sz="1600" dirty="0">
                <a:latin typeface="+mj-lt"/>
                <a:ea typeface="Meiryo UI" panose="020B0604030504040204" pitchFamily="50" charset="-128"/>
                <a:cs typeface="Meiryo UI" panose="020B0604030504040204" pitchFamily="50" charset="-128"/>
              </a:rPr>
              <a:t>Medium level 1 </a:t>
            </a:r>
            <a:r>
              <a:rPr lang="en-US" altLang="ja-JP" sz="1600" i="1" dirty="0">
                <a:latin typeface="+mj-lt"/>
                <a:ea typeface="Meiryo UI" panose="020B0604030504040204" pitchFamily="50" charset="-128"/>
                <a:cs typeface="Meiryo UI" panose="020B0604030504040204" pitchFamily="50" charset="-128"/>
              </a:rPr>
              <a:t>4d</a:t>
            </a:r>
            <a:r>
              <a:rPr lang="en-US" altLang="ja-JP" sz="1600" i="1" baseline="30000" dirty="0">
                <a:latin typeface="+mj-lt"/>
                <a:ea typeface="Meiryo UI" panose="020B0604030504040204" pitchFamily="50" charset="-128"/>
                <a:cs typeface="Meiryo UI" panose="020B0604030504040204" pitchFamily="50" charset="-128"/>
              </a:rPr>
              <a:t>9</a:t>
            </a:r>
            <a:r>
              <a:rPr lang="en-US" altLang="ja-JP" sz="1600" i="1" dirty="0">
                <a:latin typeface="+mj-lt"/>
                <a:ea typeface="Meiryo UI" panose="020B0604030504040204" pitchFamily="50" charset="-128"/>
                <a:cs typeface="Meiryo UI" panose="020B0604030504040204" pitchFamily="50" charset="-128"/>
              </a:rPr>
              <a:t>5p</a:t>
            </a:r>
            <a:r>
              <a:rPr lang="en-US" altLang="ja-JP" sz="1600" dirty="0">
                <a:latin typeface="+mj-lt"/>
                <a:ea typeface="Meiryo UI" panose="020B0604030504040204" pitchFamily="50" charset="-128"/>
                <a:cs typeface="Meiryo UI" panose="020B0604030504040204" pitchFamily="50" charset="-128"/>
              </a:rPr>
              <a:t> (</a:t>
            </a:r>
            <a:r>
              <a:rPr lang="ja-JP" altLang="en-US" sz="1600" dirty="0">
                <a:latin typeface="+mj-lt"/>
                <a:ea typeface="Meiryo UI" panose="020B0604030504040204" pitchFamily="50" charset="-128"/>
                <a:cs typeface="Meiryo UI" panose="020B0604030504040204" pitchFamily="50" charset="-128"/>
              </a:rPr>
              <a:t> </a:t>
            </a:r>
            <a:r>
              <a:rPr lang="en-US" altLang="ja-JP" sz="1600" baseline="30000" dirty="0">
                <a:latin typeface="+mj-lt"/>
                <a:ea typeface="Meiryo UI" panose="020B0604030504040204" pitchFamily="50" charset="-128"/>
                <a:cs typeface="Meiryo UI" panose="020B0604030504040204" pitchFamily="50" charset="-128"/>
              </a:rPr>
              <a:t>3</a:t>
            </a:r>
            <a:r>
              <a:rPr lang="en-US" altLang="ja-JP" sz="1600" dirty="0">
                <a:latin typeface="+mj-lt"/>
                <a:ea typeface="Meiryo UI" panose="020B0604030504040204" pitchFamily="50" charset="-128"/>
                <a:cs typeface="Meiryo UI" panose="020B0604030504040204" pitchFamily="50" charset="-128"/>
              </a:rPr>
              <a:t>P</a:t>
            </a:r>
            <a:r>
              <a:rPr lang="en-US" altLang="ja-JP" sz="1600" baseline="-25000" dirty="0">
                <a:latin typeface="+mj-lt"/>
                <a:ea typeface="Meiryo UI" panose="020B0604030504040204" pitchFamily="50" charset="-128"/>
                <a:cs typeface="Meiryo UI" panose="020B0604030504040204" pitchFamily="50" charset="-128"/>
              </a:rPr>
              <a:t>1</a:t>
            </a:r>
            <a:r>
              <a:rPr lang="en-US" altLang="ja-JP" sz="1600" dirty="0">
                <a:latin typeface="+mj-lt"/>
                <a:ea typeface="Meiryo UI" panose="020B0604030504040204" pitchFamily="50" charset="-128"/>
                <a:cs typeface="Meiryo UI" panose="020B0604030504040204" pitchFamily="50" charset="-128"/>
              </a:rPr>
              <a:t>)</a:t>
            </a:r>
            <a:endParaRPr lang="ja-JP" altLang="en-US" sz="1600" baseline="-25000" dirty="0">
              <a:latin typeface="+mj-lt"/>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69716" y="3675706"/>
            <a:ext cx="2691763" cy="338554"/>
          </a:xfrm>
          <a:prstGeom prst="rect">
            <a:avLst/>
          </a:prstGeom>
          <a:noFill/>
        </p:spPr>
        <p:txBody>
          <a:bodyPr wrap="none" rtlCol="0">
            <a:spAutoFit/>
          </a:bodyPr>
          <a:lstStyle/>
          <a:p>
            <a:r>
              <a:rPr lang="en-US" altLang="ja-JP" sz="1600" dirty="0">
                <a:latin typeface="+mj-lt"/>
                <a:ea typeface="Meiryo UI" panose="020B0604030504040204" pitchFamily="50" charset="-128"/>
                <a:cs typeface="Meiryo UI" panose="020B0604030504040204" pitchFamily="50" charset="-128"/>
              </a:rPr>
              <a:t>Medium lever</a:t>
            </a:r>
            <a:r>
              <a:rPr lang="ja-JP" altLang="en-US" sz="1600" dirty="0">
                <a:latin typeface="+mj-lt"/>
                <a:ea typeface="Meiryo UI" panose="020B0604030504040204" pitchFamily="50" charset="-128"/>
                <a:cs typeface="Meiryo UI" panose="020B0604030504040204" pitchFamily="50" charset="-128"/>
              </a:rPr>
              <a:t>２</a:t>
            </a:r>
            <a:r>
              <a:rPr lang="en-US" altLang="ja-JP" sz="1600" dirty="0">
                <a:latin typeface="+mj-lt"/>
                <a:ea typeface="Meiryo UI" panose="020B0604030504040204" pitchFamily="50" charset="-128"/>
                <a:cs typeface="Meiryo UI" panose="020B0604030504040204" pitchFamily="50" charset="-128"/>
              </a:rPr>
              <a:t> </a:t>
            </a:r>
            <a:r>
              <a:rPr lang="en-US" altLang="ja-JP" sz="1600" i="1" dirty="0">
                <a:latin typeface="+mj-lt"/>
                <a:ea typeface="Meiryo UI" panose="020B0604030504040204" pitchFamily="50" charset="-128"/>
                <a:cs typeface="Meiryo UI" panose="020B0604030504040204" pitchFamily="50" charset="-128"/>
              </a:rPr>
              <a:t>4d</a:t>
            </a:r>
            <a:r>
              <a:rPr lang="en-US" altLang="ja-JP" sz="1600" i="1" baseline="30000" dirty="0">
                <a:latin typeface="+mj-lt"/>
                <a:ea typeface="Meiryo UI" panose="020B0604030504040204" pitchFamily="50" charset="-128"/>
                <a:cs typeface="Meiryo UI" panose="020B0604030504040204" pitchFamily="50" charset="-128"/>
              </a:rPr>
              <a:t>9</a:t>
            </a:r>
            <a:r>
              <a:rPr lang="en-US" altLang="ja-JP" sz="1600" i="1" dirty="0">
                <a:latin typeface="+mj-lt"/>
                <a:ea typeface="Meiryo UI" panose="020B0604030504040204" pitchFamily="50" charset="-128"/>
                <a:cs typeface="Meiryo UI" panose="020B0604030504040204" pitchFamily="50" charset="-128"/>
              </a:rPr>
              <a:t>5d</a:t>
            </a:r>
            <a:r>
              <a:rPr lang="en-US" altLang="ja-JP" sz="1600" dirty="0">
                <a:latin typeface="+mj-lt"/>
                <a:ea typeface="Meiryo UI" panose="020B0604030504040204" pitchFamily="50" charset="-128"/>
                <a:cs typeface="Meiryo UI" panose="020B0604030504040204" pitchFamily="50" charset="-128"/>
              </a:rPr>
              <a:t> (</a:t>
            </a:r>
            <a:r>
              <a:rPr lang="en-US" altLang="ja-JP" sz="1600" baseline="30000" dirty="0">
                <a:latin typeface="+mj-lt"/>
                <a:ea typeface="Meiryo UI" panose="020B0604030504040204" pitchFamily="50" charset="-128"/>
                <a:cs typeface="Meiryo UI" panose="020B0604030504040204" pitchFamily="50" charset="-128"/>
              </a:rPr>
              <a:t>3</a:t>
            </a:r>
            <a:r>
              <a:rPr lang="en-US" altLang="ja-JP" sz="1600" dirty="0">
                <a:latin typeface="+mj-lt"/>
                <a:ea typeface="Meiryo UI" panose="020B0604030504040204" pitchFamily="50" charset="-128"/>
                <a:cs typeface="Meiryo UI" panose="020B0604030504040204" pitchFamily="50" charset="-128"/>
              </a:rPr>
              <a:t>P</a:t>
            </a:r>
            <a:r>
              <a:rPr lang="en-US" altLang="ja-JP" sz="1600" baseline="-25000" dirty="0">
                <a:latin typeface="+mj-lt"/>
                <a:ea typeface="Meiryo UI" panose="020B0604030504040204" pitchFamily="50" charset="-128"/>
                <a:cs typeface="Meiryo UI" panose="020B0604030504040204" pitchFamily="50" charset="-128"/>
              </a:rPr>
              <a:t>0</a:t>
            </a:r>
            <a:r>
              <a:rPr lang="en-US" altLang="ja-JP" sz="1600" dirty="0">
                <a:latin typeface="+mj-lt"/>
                <a:ea typeface="Meiryo UI" panose="020B0604030504040204" pitchFamily="50" charset="-128"/>
                <a:cs typeface="Meiryo UI" panose="020B0604030504040204" pitchFamily="50" charset="-128"/>
              </a:rPr>
              <a:t>)</a:t>
            </a:r>
            <a:endParaRPr lang="ja-JP" altLang="en-US" sz="1600" baseline="-25000" dirty="0">
              <a:latin typeface="+mj-lt"/>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059832" y="3212976"/>
            <a:ext cx="1984839" cy="584775"/>
          </a:xfrm>
          <a:prstGeom prst="rect">
            <a:avLst/>
          </a:prstGeom>
          <a:noFill/>
        </p:spPr>
        <p:txBody>
          <a:bodyPr wrap="none" rtlCol="0">
            <a:spAutoFit/>
          </a:bodyPr>
          <a:lstStyle/>
          <a:p>
            <a:r>
              <a:rPr kumimoji="1" lang="en-US" altLang="ja-JP" sz="1600" dirty="0">
                <a:solidFill>
                  <a:srgbClr val="FF0000"/>
                </a:solidFill>
                <a:latin typeface="+mj-lt"/>
                <a:ea typeface="Meiryo UI" panose="020B0604030504040204" pitchFamily="50" charset="-128"/>
                <a:cs typeface="Meiryo UI" panose="020B0604030504040204" pitchFamily="50" charset="-128"/>
              </a:rPr>
              <a:t>Ionization with laser</a:t>
            </a:r>
          </a:p>
          <a:p>
            <a:r>
              <a:rPr kumimoji="1" lang="en-US" altLang="ja-JP" sz="1600" dirty="0">
                <a:solidFill>
                  <a:srgbClr val="FF0000"/>
                </a:solidFill>
                <a:latin typeface="+mj-lt"/>
                <a:ea typeface="Meiryo UI" panose="020B0604030504040204" pitchFamily="50" charset="-128"/>
                <a:cs typeface="Meiryo UI" panose="020B0604030504040204" pitchFamily="50" charset="-128"/>
              </a:rPr>
              <a:t>λ</a:t>
            </a:r>
            <a:r>
              <a:rPr kumimoji="1" lang="en-US" altLang="ja-JP" sz="1600" baseline="-25000" dirty="0">
                <a:solidFill>
                  <a:srgbClr val="FF0000"/>
                </a:solidFill>
                <a:latin typeface="+mj-lt"/>
                <a:ea typeface="Meiryo UI" panose="020B0604030504040204" pitchFamily="50" charset="-128"/>
                <a:cs typeface="Meiryo UI" panose="020B0604030504040204" pitchFamily="50" charset="-128"/>
              </a:rPr>
              <a:t>3</a:t>
            </a:r>
            <a:r>
              <a:rPr kumimoji="1" lang="en-US" altLang="ja-JP" sz="1600" dirty="0">
                <a:solidFill>
                  <a:srgbClr val="FF0000"/>
                </a:solidFill>
                <a:latin typeface="+mj-lt"/>
                <a:ea typeface="Meiryo UI" panose="020B0604030504040204" pitchFamily="50" charset="-128"/>
                <a:cs typeface="Meiryo UI" panose="020B0604030504040204" pitchFamily="50" charset="-128"/>
              </a:rPr>
              <a:t> &lt; 843 nm</a:t>
            </a:r>
            <a:r>
              <a:rPr kumimoji="1" lang="ja-JP" altLang="en-US" sz="1600" dirty="0">
                <a:solidFill>
                  <a:srgbClr val="FF0000"/>
                </a:solidFill>
                <a:latin typeface="+mj-lt"/>
                <a:ea typeface="Meiryo UI" panose="020B0604030504040204" pitchFamily="50" charset="-128"/>
                <a:cs typeface="Meiryo UI" panose="020B0604030504040204" pitchFamily="50" charset="-128"/>
              </a:rPr>
              <a:t>）</a:t>
            </a:r>
          </a:p>
        </p:txBody>
      </p:sp>
      <p:sp>
        <p:nvSpPr>
          <p:cNvPr id="23" name="上矢印 22"/>
          <p:cNvSpPr/>
          <p:nvPr/>
        </p:nvSpPr>
        <p:spPr>
          <a:xfrm>
            <a:off x="2895789" y="2910379"/>
            <a:ext cx="182902" cy="95555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4" name="直線コネクタ 23"/>
          <p:cNvCxnSpPr/>
          <p:nvPr/>
        </p:nvCxnSpPr>
        <p:spPr>
          <a:xfrm>
            <a:off x="2766675" y="3244133"/>
            <a:ext cx="1028832"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251520" y="3068960"/>
            <a:ext cx="2327881" cy="338554"/>
          </a:xfrm>
          <a:prstGeom prst="rect">
            <a:avLst/>
          </a:prstGeom>
          <a:noFill/>
        </p:spPr>
        <p:txBody>
          <a:bodyPr wrap="none" rtlCol="0">
            <a:spAutoFit/>
          </a:bodyPr>
          <a:lstStyle/>
          <a:p>
            <a:r>
              <a:rPr kumimoji="1" lang="en-US" altLang="ja-JP" sz="1600" dirty="0">
                <a:solidFill>
                  <a:schemeClr val="accent2">
                    <a:lumMod val="75000"/>
                  </a:schemeClr>
                </a:solidFill>
                <a:latin typeface="+mj-lt"/>
                <a:ea typeface="Meiryo UI" panose="020B0604030504040204" pitchFamily="50" charset="-128"/>
                <a:cs typeface="Meiryo UI" panose="020B0604030504040204" pitchFamily="50" charset="-128"/>
              </a:rPr>
              <a:t>Ionization limit (8.34eV)</a:t>
            </a:r>
            <a:endParaRPr kumimoji="1" lang="ja-JP" altLang="en-US" sz="1600" dirty="0">
              <a:solidFill>
                <a:schemeClr val="accent2">
                  <a:lumMod val="75000"/>
                </a:schemeClr>
              </a:solidFill>
              <a:latin typeface="+mj-lt"/>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3056486" y="5461806"/>
            <a:ext cx="1122423" cy="369332"/>
          </a:xfrm>
          <a:prstGeom prst="rect">
            <a:avLst/>
          </a:prstGeom>
          <a:noFill/>
        </p:spPr>
        <p:txBody>
          <a:bodyPr wrap="none" rtlCol="0">
            <a:spAutoFit/>
          </a:bodyPr>
          <a:lstStyle/>
          <a:p>
            <a:r>
              <a:rPr kumimoji="1" lang="en-US" altLang="ja-JP" b="1" dirty="0">
                <a:solidFill>
                  <a:srgbClr val="0099FF"/>
                </a:solidFill>
                <a:latin typeface="Meiryo UI" panose="020B0604030504040204" pitchFamily="50" charset="-128"/>
                <a:ea typeface="Meiryo UI" panose="020B0604030504040204" pitchFamily="50" charset="-128"/>
                <a:cs typeface="Meiryo UI" panose="020B0604030504040204" pitchFamily="50" charset="-128"/>
              </a:rPr>
              <a:t>276 nm</a:t>
            </a:r>
            <a:endParaRPr kumimoji="1" lang="ja-JP" altLang="en-US" b="1" dirty="0">
              <a:solidFill>
                <a:srgbClr val="0099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056486" y="4284563"/>
            <a:ext cx="1122423" cy="369332"/>
          </a:xfrm>
          <a:prstGeom prst="rect">
            <a:avLst/>
          </a:prstGeom>
          <a:noFill/>
        </p:spPr>
        <p:txBody>
          <a:bodyPr wrap="none" rtlCol="0">
            <a:spAutoFit/>
          </a:bodyPr>
          <a:lstStyle/>
          <a:p>
            <a:r>
              <a:rPr kumimoji="1" lang="en-US" altLang="ja-JP" b="1"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521 nm</a:t>
            </a:r>
            <a:endParaRPr kumimoji="1" lang="ja-JP" altLang="en-US" b="1"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861169" y="2473109"/>
            <a:ext cx="2787943" cy="369332"/>
          </a:xfrm>
          <a:prstGeom prst="rect">
            <a:avLst/>
          </a:prstGeom>
          <a:solidFill>
            <a:srgbClr val="FFFF00"/>
          </a:solidFill>
          <a:ln>
            <a:solidFill>
              <a:srgbClr val="FF0000"/>
            </a:solidFill>
          </a:ln>
        </p:spPr>
        <p:txBody>
          <a:bodyPr wrap="none" rtlCol="0">
            <a:spAutoFit/>
          </a:bodyPr>
          <a:lstStyle/>
          <a:p>
            <a:pPr algn="ctr"/>
            <a:r>
              <a:rPr kumimoji="1" lang="en-US" altLang="ja-JP" dirty="0">
                <a:latin typeface="+mj-lt"/>
                <a:ea typeface="Meiryo UI" panose="020B0604030504040204" pitchFamily="50" charset="-128"/>
                <a:cs typeface="Meiryo UI" panose="020B0604030504040204" pitchFamily="50" charset="-128"/>
              </a:rPr>
              <a:t>Ionization of odd nuclides</a:t>
            </a:r>
            <a:endParaRPr kumimoji="1" lang="ja-JP" altLang="en-US" dirty="0">
              <a:latin typeface="+mj-lt"/>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4623012" y="4803710"/>
            <a:ext cx="3133725" cy="646331"/>
          </a:xfrm>
          <a:prstGeom prst="rect">
            <a:avLst/>
          </a:prstGeom>
          <a:solidFill>
            <a:srgbClr val="FFFF00"/>
          </a:solidFill>
          <a:ln>
            <a:solidFill>
              <a:srgbClr val="FF0000"/>
            </a:solidFill>
          </a:ln>
        </p:spPr>
        <p:txBody>
          <a:bodyPr wrap="square" rtlCol="0">
            <a:spAutoFit/>
          </a:bodyPr>
          <a:lstStyle/>
          <a:p>
            <a:r>
              <a:rPr kumimoji="1" lang="en-US" altLang="ja-JP" dirty="0">
                <a:latin typeface="+mj-lt"/>
                <a:ea typeface="Meiryo UI" panose="020B0604030504040204" pitchFamily="50" charset="-128"/>
                <a:cs typeface="Meiryo UI" panose="020B0604030504040204" pitchFamily="50" charset="-128"/>
              </a:rPr>
              <a:t>Excitation of </a:t>
            </a:r>
            <a:r>
              <a:rPr kumimoji="1" lang="en-US" altLang="ja-JP" dirty="0" err="1">
                <a:latin typeface="+mj-lt"/>
                <a:ea typeface="Meiryo UI" panose="020B0604030504040204" pitchFamily="50" charset="-128"/>
                <a:cs typeface="Meiryo UI" panose="020B0604030504040204" pitchFamily="50" charset="-128"/>
              </a:rPr>
              <a:t>Pd</a:t>
            </a:r>
            <a:r>
              <a:rPr kumimoji="1" lang="en-US" altLang="ja-JP" dirty="0">
                <a:latin typeface="+mj-lt"/>
                <a:ea typeface="Meiryo UI" panose="020B0604030504040204" pitchFamily="50" charset="-128"/>
                <a:cs typeface="Meiryo UI" panose="020B0604030504040204" pitchFamily="50" charset="-128"/>
              </a:rPr>
              <a:t> odd nuclides with polarization laser</a:t>
            </a:r>
            <a:endParaRPr kumimoji="1" lang="ja-JP" altLang="en-US" dirty="0">
              <a:latin typeface="+mj-lt"/>
              <a:ea typeface="Meiryo UI" panose="020B0604030504040204" pitchFamily="50" charset="-128"/>
              <a:cs typeface="Meiryo UI" panose="020B0604030504040204" pitchFamily="50" charset="-128"/>
            </a:endParaRPr>
          </a:p>
        </p:txBody>
      </p:sp>
      <p:cxnSp>
        <p:nvCxnSpPr>
          <p:cNvPr id="34" name="直線矢印コネクタ 33"/>
          <p:cNvCxnSpPr>
            <a:stCxn id="32" idx="1"/>
          </p:cNvCxnSpPr>
          <p:nvPr/>
        </p:nvCxnSpPr>
        <p:spPr>
          <a:xfrm flipH="1" flipV="1">
            <a:off x="3131840" y="4642219"/>
            <a:ext cx="1491172" cy="48465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131840" y="5805264"/>
            <a:ext cx="2182008" cy="338554"/>
          </a:xfrm>
          <a:prstGeom prst="rect">
            <a:avLst/>
          </a:prstGeom>
          <a:noFill/>
        </p:spPr>
        <p:txBody>
          <a:bodyPr wrap="none" rtlCol="0">
            <a:spAutoFit/>
          </a:bodyPr>
          <a:lstStyle/>
          <a:p>
            <a:r>
              <a:rPr lang="en-US" altLang="ja-JP" sz="1600" dirty="0">
                <a:latin typeface="+mj-lt"/>
                <a:ea typeface="Meiryo UI" panose="020B0604030504040204" pitchFamily="50" charset="-128"/>
                <a:cs typeface="Meiryo UI" panose="020B0604030504040204" pitchFamily="50" charset="-128"/>
              </a:rPr>
              <a:t>First step of excitation</a:t>
            </a:r>
            <a:endParaRPr kumimoji="1" lang="ja-JP" altLang="en-US" sz="1600" dirty="0">
              <a:latin typeface="+mj-lt"/>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3059832" y="3995772"/>
            <a:ext cx="2476960" cy="338554"/>
          </a:xfrm>
          <a:prstGeom prst="rect">
            <a:avLst/>
          </a:prstGeom>
          <a:noFill/>
        </p:spPr>
        <p:txBody>
          <a:bodyPr wrap="none" rtlCol="0">
            <a:spAutoFit/>
          </a:bodyPr>
          <a:lstStyle/>
          <a:p>
            <a:r>
              <a:rPr kumimoji="1" lang="en-US" altLang="ja-JP" sz="1600" dirty="0">
                <a:latin typeface="+mj-lt"/>
                <a:ea typeface="Meiryo UI" panose="020B0604030504040204" pitchFamily="50" charset="-128"/>
                <a:cs typeface="Meiryo UI" panose="020B0604030504040204" pitchFamily="50" charset="-128"/>
              </a:rPr>
              <a:t>Second step of excitation</a:t>
            </a:r>
            <a:endParaRPr kumimoji="1" lang="ja-JP" altLang="en-US" sz="1600" dirty="0">
              <a:latin typeface="+mj-lt"/>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3059832" y="2915652"/>
            <a:ext cx="2249334" cy="338554"/>
          </a:xfrm>
          <a:prstGeom prst="rect">
            <a:avLst/>
          </a:prstGeom>
          <a:noFill/>
        </p:spPr>
        <p:txBody>
          <a:bodyPr wrap="none" rtlCol="0">
            <a:spAutoFit/>
          </a:bodyPr>
          <a:lstStyle/>
          <a:p>
            <a:r>
              <a:rPr kumimoji="1" lang="en-US" altLang="ja-JP" sz="1600" dirty="0">
                <a:latin typeface="+mj-lt"/>
                <a:ea typeface="Meiryo UI" panose="020B0604030504040204" pitchFamily="50" charset="-128"/>
                <a:cs typeface="Meiryo UI" panose="020B0604030504040204" pitchFamily="50" charset="-128"/>
              </a:rPr>
              <a:t>Third step of excitation</a:t>
            </a:r>
            <a:endParaRPr kumimoji="1" lang="ja-JP" altLang="en-US" sz="1600" dirty="0">
              <a:latin typeface="+mj-lt"/>
              <a:ea typeface="Meiryo UI" panose="020B0604030504040204" pitchFamily="50" charset="-128"/>
              <a:cs typeface="Meiryo UI" panose="020B0604030504040204" pitchFamily="50" charset="-128"/>
            </a:endParaRPr>
          </a:p>
        </p:txBody>
      </p:sp>
      <p:sp>
        <p:nvSpPr>
          <p:cNvPr id="3" name="テキスト ボックス 2"/>
          <p:cNvSpPr txBox="1"/>
          <p:nvPr/>
        </p:nvSpPr>
        <p:spPr>
          <a:xfrm>
            <a:off x="0" y="36560"/>
            <a:ext cx="7267903" cy="584775"/>
          </a:xfrm>
          <a:prstGeom prst="rect">
            <a:avLst/>
          </a:prstGeom>
          <a:noFill/>
        </p:spPr>
        <p:txBody>
          <a:bodyPr wrap="square" rtlCol="0">
            <a:spAutoFit/>
          </a:bodyPr>
          <a:lstStyle/>
          <a:p>
            <a:pPr algn="ctr"/>
            <a:r>
              <a:rPr kumimoji="1" lang="en-US" altLang="ja-JP" sz="3200" b="1" dirty="0">
                <a:latin typeface="Calibri" charset="0"/>
                <a:ea typeface="Calibri" charset="0"/>
                <a:cs typeface="Calibri" charset="0"/>
              </a:rPr>
              <a:t>Project 1 Current Progress </a:t>
            </a:r>
            <a:r>
              <a:rPr lang="en-US" altLang="ja-JP" sz="3200" b="1" dirty="0">
                <a:latin typeface="Calibri" charset="0"/>
                <a:ea typeface="Calibri" charset="0"/>
                <a:cs typeface="Calibri" charset="0"/>
              </a:rPr>
              <a:t> </a:t>
            </a:r>
            <a:r>
              <a:rPr lang="en-US" altLang="ja-JP" sz="3200" b="1" dirty="0" smtClean="0">
                <a:latin typeface="Calibri" charset="0"/>
                <a:ea typeface="Calibri" charset="0"/>
                <a:cs typeface="Calibri" charset="0"/>
              </a:rPr>
              <a:t>(</a:t>
            </a:r>
            <a:r>
              <a:rPr kumimoji="1" lang="en-US" altLang="ja-JP" sz="3200" b="1" dirty="0" smtClean="0">
                <a:latin typeface="Calibri" charset="0"/>
                <a:ea typeface="Calibri" charset="0"/>
                <a:cs typeface="Calibri" charset="0"/>
              </a:rPr>
              <a:t>I</a:t>
            </a:r>
            <a:r>
              <a:rPr lang="en-US" altLang="ja-JP" sz="3200" b="1" dirty="0">
                <a:latin typeface="Calibri" charset="0"/>
                <a:ea typeface="Calibri" charset="0"/>
                <a:cs typeface="Calibri" charset="0"/>
              </a:rPr>
              <a:t>)</a:t>
            </a:r>
            <a:endParaRPr kumimoji="1" lang="ja-JP" altLang="en-US" sz="3200" b="1" dirty="0">
              <a:latin typeface="Calibri" charset="0"/>
              <a:ea typeface="Calibri" charset="0"/>
              <a:cs typeface="Calibri" charset="0"/>
            </a:endParaRPr>
          </a:p>
        </p:txBody>
      </p:sp>
      <p:pic>
        <p:nvPicPr>
          <p:cNvPr id="174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792" y="2067780"/>
            <a:ext cx="2811668" cy="241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図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
        <p:nvSpPr>
          <p:cNvPr id="4" name="テキスト ボックス 3"/>
          <p:cNvSpPr txBox="1"/>
          <p:nvPr/>
        </p:nvSpPr>
        <p:spPr>
          <a:xfrm>
            <a:off x="8421256" y="3320697"/>
            <a:ext cx="593432" cy="369332"/>
          </a:xfrm>
          <a:prstGeom prst="rect">
            <a:avLst/>
          </a:prstGeom>
          <a:noFill/>
        </p:spPr>
        <p:txBody>
          <a:bodyPr wrap="none" rtlCol="0">
            <a:spAutoFit/>
          </a:bodyPr>
          <a:lstStyle/>
          <a:p>
            <a:r>
              <a:rPr kumimoji="1" lang="en-US" altLang="ja-JP" smtClean="0">
                <a:solidFill>
                  <a:srgbClr val="FF0000"/>
                </a:solidFill>
              </a:rPr>
              <a:t>37.3</a:t>
            </a:r>
            <a:endParaRPr kumimoji="1" lang="ja-JP" altLang="en-US" dirty="0">
              <a:solidFill>
                <a:srgbClr val="FF0000"/>
              </a:solidFill>
            </a:endParaRPr>
          </a:p>
        </p:txBody>
      </p:sp>
      <p:sp>
        <p:nvSpPr>
          <p:cNvPr id="31" name="テキスト ボックス 30"/>
          <p:cNvSpPr txBox="1"/>
          <p:nvPr/>
        </p:nvSpPr>
        <p:spPr>
          <a:xfrm>
            <a:off x="8421256" y="2749453"/>
            <a:ext cx="593432" cy="369332"/>
          </a:xfrm>
          <a:prstGeom prst="rect">
            <a:avLst/>
          </a:prstGeom>
          <a:noFill/>
        </p:spPr>
        <p:txBody>
          <a:bodyPr wrap="none" rtlCol="0">
            <a:spAutoFit/>
          </a:bodyPr>
          <a:lstStyle/>
          <a:p>
            <a:r>
              <a:rPr kumimoji="1" lang="en-US" altLang="ja-JP" smtClean="0"/>
              <a:t>62.7</a:t>
            </a:r>
            <a:endParaRPr kumimoji="1" lang="ja-JP" altLang="en-US" dirty="0"/>
          </a:p>
        </p:txBody>
      </p:sp>
      <p:sp>
        <p:nvSpPr>
          <p:cNvPr id="6" name="テキスト ボックス 5"/>
          <p:cNvSpPr txBox="1"/>
          <p:nvPr/>
        </p:nvSpPr>
        <p:spPr>
          <a:xfrm>
            <a:off x="8402513" y="2089784"/>
            <a:ext cx="658450" cy="369332"/>
          </a:xfrm>
          <a:prstGeom prst="rect">
            <a:avLst/>
          </a:prstGeom>
          <a:noFill/>
        </p:spPr>
        <p:txBody>
          <a:bodyPr wrap="none" rtlCol="0">
            <a:spAutoFit/>
          </a:bodyPr>
          <a:lstStyle/>
          <a:p>
            <a:r>
              <a:rPr kumimoji="1" lang="en-US" altLang="ja-JP" smtClean="0"/>
              <a:t>After</a:t>
            </a:r>
            <a:endParaRPr kumimoji="1" lang="ja-JP" altLang="en-US" dirty="0"/>
          </a:p>
        </p:txBody>
      </p:sp>
    </p:spTree>
    <p:extLst>
      <p:ext uri="{BB962C8B-B14F-4D97-AF65-F5344CB8AC3E}">
        <p14:creationId xmlns:p14="http://schemas.microsoft.com/office/powerpoint/2010/main" val="1579816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374739" y="36560"/>
            <a:ext cx="6609385" cy="584775"/>
          </a:xfrm>
          <a:prstGeom prst="rect">
            <a:avLst/>
          </a:prstGeom>
          <a:noFill/>
        </p:spPr>
        <p:txBody>
          <a:bodyPr wrap="square" rtlCol="0">
            <a:spAutoFit/>
          </a:bodyPr>
          <a:lstStyle/>
          <a:p>
            <a:pPr algn="ctr"/>
            <a:r>
              <a:rPr kumimoji="1" lang="en-US" altLang="ja-JP" sz="3200" b="1" dirty="0">
                <a:latin typeface="+mj-lt"/>
                <a:ea typeface="HG創英角ｺﾞｼｯｸUB" panose="020B0909000000000000" pitchFamily="49" charset="-128"/>
              </a:rPr>
              <a:t>Project 1 Current progress </a:t>
            </a:r>
            <a:r>
              <a:rPr kumimoji="1" lang="ja-JP" altLang="en-US" sz="3200" b="1" dirty="0">
                <a:latin typeface="+mj-lt"/>
                <a:ea typeface="HGP創英角ｺﾞｼｯｸUB" panose="020B0900000000000000" pitchFamily="50" charset="-128"/>
              </a:rPr>
              <a:t>（</a:t>
            </a:r>
            <a:r>
              <a:rPr kumimoji="1" lang="en-US" altLang="ja-JP" sz="3200" b="1" dirty="0">
                <a:latin typeface="+mj-lt"/>
                <a:ea typeface="HGP創英角ｺﾞｼｯｸUB" panose="020B0900000000000000" pitchFamily="50" charset="-128"/>
              </a:rPr>
              <a:t>II</a:t>
            </a:r>
            <a:r>
              <a:rPr kumimoji="1" lang="ja-JP" altLang="en-US" sz="3200" b="1" dirty="0">
                <a:latin typeface="+mj-lt"/>
                <a:ea typeface="HGP創英角ｺﾞｼｯｸUB" panose="020B0900000000000000" pitchFamily="50" charset="-128"/>
              </a:rPr>
              <a:t>）</a:t>
            </a:r>
          </a:p>
        </p:txBody>
      </p:sp>
      <p:sp>
        <p:nvSpPr>
          <p:cNvPr id="56" name="上矢印 55"/>
          <p:cNvSpPr/>
          <p:nvPr/>
        </p:nvSpPr>
        <p:spPr>
          <a:xfrm>
            <a:off x="4639240" y="2831348"/>
            <a:ext cx="408632" cy="1367917"/>
          </a:xfrm>
          <a:prstGeom prst="up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 name="上矢印 56"/>
          <p:cNvSpPr/>
          <p:nvPr/>
        </p:nvSpPr>
        <p:spPr>
          <a:xfrm>
            <a:off x="2771800" y="3139650"/>
            <a:ext cx="321182" cy="1449908"/>
          </a:xfrm>
          <a:prstGeom prst="upArrow">
            <a:avLst/>
          </a:prstGeom>
          <a:solidFill>
            <a:srgbClr val="00B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 name="上矢印 57"/>
          <p:cNvSpPr/>
          <p:nvPr/>
        </p:nvSpPr>
        <p:spPr>
          <a:xfrm rot="2948280">
            <a:off x="3302865" y="1838909"/>
            <a:ext cx="409575" cy="1574457"/>
          </a:xfrm>
          <a:prstGeom prst="up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9" name="直線コネクタ 58"/>
          <p:cNvCxnSpPr/>
          <p:nvPr/>
        </p:nvCxnSpPr>
        <p:spPr>
          <a:xfrm>
            <a:off x="1175947" y="6595043"/>
            <a:ext cx="4005155" cy="8275"/>
          </a:xfrm>
          <a:prstGeom prst="line">
            <a:avLst/>
          </a:prstGeom>
          <a:noFill/>
          <a:ln w="19050" cap="flat" cmpd="sng" algn="ctr">
            <a:solidFill>
              <a:srgbClr val="5B9BD5"/>
            </a:solidFill>
            <a:prstDash val="solid"/>
            <a:miter lim="800000"/>
          </a:ln>
          <a:effectLst/>
        </p:spPr>
      </p:cxnSp>
      <p:sp>
        <p:nvSpPr>
          <p:cNvPr id="60" name="テキスト ボックス 59"/>
          <p:cNvSpPr txBox="1"/>
          <p:nvPr/>
        </p:nvSpPr>
        <p:spPr>
          <a:xfrm>
            <a:off x="3132444" y="6113357"/>
            <a:ext cx="1609800" cy="433196"/>
          </a:xfrm>
          <a:prstGeom prst="rect">
            <a:avLst/>
          </a:prstGeom>
          <a:noFill/>
        </p:spPr>
        <p:txBody>
          <a:bodyPr wrap="none" rtlCol="0">
            <a:spAutoFit/>
          </a:bodyPr>
          <a:lstStyle/>
          <a:p>
            <a:pPr fontAlgn="auto">
              <a:spcBef>
                <a:spcPts val="0"/>
              </a:spcBef>
              <a:spcAft>
                <a:spcPts val="0"/>
              </a:spcAft>
            </a:pPr>
            <a:r>
              <a:rPr lang="en-US" altLang="ja-JP" sz="2215" dirty="0" err="1">
                <a:solidFill>
                  <a:srgbClr val="7030A0"/>
                </a:solidFill>
                <a:latin typeface="Calibri" panose="020F0502020204030204"/>
              </a:rPr>
              <a:t>Pd</a:t>
            </a:r>
            <a:r>
              <a:rPr lang="en-US" altLang="ja-JP" sz="2215" dirty="0">
                <a:solidFill>
                  <a:srgbClr val="7030A0"/>
                </a:solidFill>
                <a:latin typeface="Calibri" panose="020F0502020204030204"/>
              </a:rPr>
              <a:t> I  </a:t>
            </a:r>
            <a:r>
              <a:rPr lang="en-US" altLang="ja-JP" sz="2215" i="1" dirty="0">
                <a:solidFill>
                  <a:srgbClr val="7030A0"/>
                </a:solidFill>
                <a:latin typeface="Calibri" panose="020F0502020204030204"/>
              </a:rPr>
              <a:t>4d</a:t>
            </a:r>
            <a:r>
              <a:rPr lang="en-US" altLang="ja-JP" sz="2215" i="1" baseline="30000" dirty="0">
                <a:solidFill>
                  <a:srgbClr val="7030A0"/>
                </a:solidFill>
                <a:latin typeface="Calibri" panose="020F0502020204030204"/>
              </a:rPr>
              <a:t>10</a:t>
            </a:r>
            <a:r>
              <a:rPr lang="en-US" altLang="ja-JP" sz="2215" dirty="0">
                <a:solidFill>
                  <a:srgbClr val="7030A0"/>
                </a:solidFill>
                <a:latin typeface="Calibri" panose="020F0502020204030204"/>
              </a:rPr>
              <a:t> </a:t>
            </a:r>
            <a:r>
              <a:rPr lang="en-US" altLang="ja-JP" sz="2215" baseline="30000" dirty="0">
                <a:solidFill>
                  <a:srgbClr val="7030A0"/>
                </a:solidFill>
                <a:latin typeface="Calibri" panose="020F0502020204030204"/>
              </a:rPr>
              <a:t>1</a:t>
            </a:r>
            <a:r>
              <a:rPr lang="en-US" altLang="ja-JP" sz="2215" dirty="0">
                <a:solidFill>
                  <a:srgbClr val="7030A0"/>
                </a:solidFill>
                <a:latin typeface="Calibri" panose="020F0502020204030204"/>
              </a:rPr>
              <a:t>S</a:t>
            </a:r>
            <a:r>
              <a:rPr lang="en-US" altLang="ja-JP" sz="2215" baseline="-25000" dirty="0">
                <a:solidFill>
                  <a:srgbClr val="7030A0"/>
                </a:solidFill>
                <a:latin typeface="Calibri" panose="020F0502020204030204"/>
              </a:rPr>
              <a:t>0</a:t>
            </a:r>
            <a:endParaRPr lang="ja-JP" altLang="en-US" sz="2215" baseline="-25000" dirty="0">
              <a:solidFill>
                <a:srgbClr val="7030A0"/>
              </a:solidFill>
              <a:latin typeface="Calibri" panose="020F0502020204030204"/>
            </a:endParaRPr>
          </a:p>
        </p:txBody>
      </p:sp>
      <p:cxnSp>
        <p:nvCxnSpPr>
          <p:cNvPr id="61" name="直線コネクタ 60"/>
          <p:cNvCxnSpPr/>
          <p:nvPr/>
        </p:nvCxnSpPr>
        <p:spPr>
          <a:xfrm>
            <a:off x="2376063" y="4589558"/>
            <a:ext cx="1357119" cy="0"/>
          </a:xfrm>
          <a:prstGeom prst="line">
            <a:avLst/>
          </a:prstGeom>
          <a:noFill/>
          <a:ln w="19050" cap="flat" cmpd="sng" algn="ctr">
            <a:solidFill>
              <a:srgbClr val="5B9BD5"/>
            </a:solidFill>
            <a:prstDash val="solid"/>
            <a:miter lim="800000"/>
          </a:ln>
          <a:effectLst/>
        </p:spPr>
      </p:cxnSp>
      <p:sp>
        <p:nvSpPr>
          <p:cNvPr id="62" name="テキスト ボックス 61"/>
          <p:cNvSpPr txBox="1"/>
          <p:nvPr/>
        </p:nvSpPr>
        <p:spPr>
          <a:xfrm>
            <a:off x="1279020" y="4404895"/>
            <a:ext cx="965329" cy="376385"/>
          </a:xfrm>
          <a:prstGeom prst="rect">
            <a:avLst/>
          </a:prstGeom>
          <a:noFill/>
        </p:spPr>
        <p:txBody>
          <a:bodyPr wrap="none" rtlCol="0">
            <a:spAutoFit/>
          </a:bodyPr>
          <a:lstStyle/>
          <a:p>
            <a:pPr fontAlgn="auto">
              <a:spcBef>
                <a:spcPts val="0"/>
              </a:spcBef>
              <a:spcAft>
                <a:spcPts val="0"/>
              </a:spcAft>
            </a:pPr>
            <a:r>
              <a:rPr lang="en-US" altLang="ja-JP" sz="1846" dirty="0">
                <a:solidFill>
                  <a:prstClr val="black"/>
                </a:solidFill>
                <a:latin typeface="Calibri" panose="020F0502020204030204"/>
              </a:rPr>
              <a:t>36180.7</a:t>
            </a:r>
            <a:endParaRPr lang="ja-JP" altLang="en-US" sz="1846" dirty="0">
              <a:solidFill>
                <a:prstClr val="black"/>
              </a:solidFill>
              <a:latin typeface="Calibri" panose="020F0502020204030204"/>
            </a:endParaRPr>
          </a:p>
        </p:txBody>
      </p:sp>
      <p:sp>
        <p:nvSpPr>
          <p:cNvPr id="63" name="テキスト ボックス 62"/>
          <p:cNvSpPr txBox="1"/>
          <p:nvPr/>
        </p:nvSpPr>
        <p:spPr>
          <a:xfrm>
            <a:off x="1856666" y="4199263"/>
            <a:ext cx="2162772" cy="400110"/>
          </a:xfrm>
          <a:prstGeom prst="rect">
            <a:avLst/>
          </a:prstGeom>
          <a:noFill/>
        </p:spPr>
        <p:txBody>
          <a:bodyPr wrap="none" rtlCol="0">
            <a:spAutoFit/>
          </a:bodyPr>
          <a:lstStyle/>
          <a:p>
            <a:pPr fontAlgn="auto">
              <a:spcBef>
                <a:spcPts val="0"/>
              </a:spcBef>
              <a:spcAft>
                <a:spcPts val="0"/>
              </a:spcAft>
            </a:pPr>
            <a:r>
              <a:rPr lang="en-US" altLang="ja-JP" sz="2000" i="1" dirty="0">
                <a:solidFill>
                  <a:srgbClr val="7030A0"/>
                </a:solidFill>
                <a:latin typeface="Calibri" panose="020F0502020204030204"/>
              </a:rPr>
              <a:t>4d</a:t>
            </a:r>
            <a:r>
              <a:rPr lang="en-US" altLang="ja-JP" sz="2000" i="1" baseline="30000" dirty="0">
                <a:solidFill>
                  <a:srgbClr val="7030A0"/>
                </a:solidFill>
                <a:latin typeface="Calibri" panose="020F0502020204030204"/>
              </a:rPr>
              <a:t>9</a:t>
            </a:r>
            <a:r>
              <a:rPr lang="en-US" altLang="ja-JP" sz="2000" dirty="0">
                <a:solidFill>
                  <a:srgbClr val="7030A0"/>
                </a:solidFill>
                <a:latin typeface="Calibri" panose="020F0502020204030204"/>
              </a:rPr>
              <a:t>(</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D</a:t>
            </a:r>
            <a:r>
              <a:rPr lang="en-US" altLang="ja-JP" sz="2000" baseline="-25000" dirty="0">
                <a:solidFill>
                  <a:srgbClr val="7030A0"/>
                </a:solidFill>
                <a:latin typeface="Calibri" panose="020F0502020204030204"/>
              </a:rPr>
              <a:t>5/2</a:t>
            </a:r>
            <a:r>
              <a:rPr lang="en-US" altLang="ja-JP" sz="2000" dirty="0">
                <a:solidFill>
                  <a:srgbClr val="7030A0"/>
                </a:solidFill>
                <a:latin typeface="Calibri" panose="020F0502020204030204"/>
              </a:rPr>
              <a:t>)</a:t>
            </a:r>
            <a:r>
              <a:rPr lang="en-US" altLang="ja-JP" sz="2000" i="1" dirty="0">
                <a:solidFill>
                  <a:srgbClr val="7030A0"/>
                </a:solidFill>
                <a:latin typeface="Calibri" panose="020F0502020204030204"/>
              </a:rPr>
              <a:t>5p </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[3/2]</a:t>
            </a:r>
            <a:r>
              <a:rPr lang="en-US" altLang="ja-JP" sz="2000" baseline="30000" dirty="0">
                <a:solidFill>
                  <a:srgbClr val="7030A0"/>
                </a:solidFill>
                <a:latin typeface="Calibri" panose="020F0502020204030204"/>
              </a:rPr>
              <a:t>o</a:t>
            </a:r>
            <a:endParaRPr lang="ja-JP" altLang="en-US" sz="2000" baseline="-25000" dirty="0">
              <a:solidFill>
                <a:srgbClr val="7030A0"/>
              </a:solidFill>
              <a:latin typeface="Calibri" panose="020F0502020204030204"/>
            </a:endParaRPr>
          </a:p>
        </p:txBody>
      </p:sp>
      <p:cxnSp>
        <p:nvCxnSpPr>
          <p:cNvPr id="64" name="直線コネクタ 63"/>
          <p:cNvCxnSpPr/>
          <p:nvPr/>
        </p:nvCxnSpPr>
        <p:spPr>
          <a:xfrm>
            <a:off x="2376063" y="3139651"/>
            <a:ext cx="1357119" cy="0"/>
          </a:xfrm>
          <a:prstGeom prst="line">
            <a:avLst/>
          </a:prstGeom>
          <a:noFill/>
          <a:ln w="19050" cap="flat" cmpd="sng" algn="ctr">
            <a:solidFill>
              <a:srgbClr val="5B9BD5"/>
            </a:solidFill>
            <a:prstDash val="solid"/>
            <a:miter lim="800000"/>
          </a:ln>
          <a:effectLst/>
        </p:spPr>
      </p:cxnSp>
      <p:sp>
        <p:nvSpPr>
          <p:cNvPr id="66" name="テキスト ボックス 65"/>
          <p:cNvSpPr txBox="1"/>
          <p:nvPr/>
        </p:nvSpPr>
        <p:spPr>
          <a:xfrm>
            <a:off x="1279020" y="2954989"/>
            <a:ext cx="965329" cy="376385"/>
          </a:xfrm>
          <a:prstGeom prst="rect">
            <a:avLst/>
          </a:prstGeom>
          <a:noFill/>
        </p:spPr>
        <p:txBody>
          <a:bodyPr wrap="none" rtlCol="0">
            <a:spAutoFit/>
          </a:bodyPr>
          <a:lstStyle/>
          <a:p>
            <a:pPr fontAlgn="auto">
              <a:spcBef>
                <a:spcPts val="0"/>
              </a:spcBef>
              <a:spcAft>
                <a:spcPts val="0"/>
              </a:spcAft>
            </a:pPr>
            <a:r>
              <a:rPr lang="en-US" altLang="ja-JP" sz="1846" dirty="0">
                <a:solidFill>
                  <a:prstClr val="black"/>
                </a:solidFill>
                <a:latin typeface="Calibri" panose="020F0502020204030204"/>
              </a:rPr>
              <a:t>55373.2</a:t>
            </a:r>
            <a:endParaRPr lang="ja-JP" altLang="en-US" sz="1846" dirty="0">
              <a:solidFill>
                <a:prstClr val="black"/>
              </a:solidFill>
              <a:latin typeface="Calibri" panose="020F0502020204030204"/>
            </a:endParaRPr>
          </a:p>
        </p:txBody>
      </p:sp>
      <p:sp>
        <p:nvSpPr>
          <p:cNvPr id="68" name="テキスト ボックス 67"/>
          <p:cNvSpPr txBox="1"/>
          <p:nvPr/>
        </p:nvSpPr>
        <p:spPr>
          <a:xfrm>
            <a:off x="1925034" y="2705550"/>
            <a:ext cx="2162772" cy="400110"/>
          </a:xfrm>
          <a:prstGeom prst="rect">
            <a:avLst/>
          </a:prstGeom>
          <a:noFill/>
        </p:spPr>
        <p:txBody>
          <a:bodyPr wrap="none" rtlCol="0">
            <a:spAutoFit/>
          </a:bodyPr>
          <a:lstStyle/>
          <a:p>
            <a:pPr fontAlgn="auto">
              <a:spcBef>
                <a:spcPts val="0"/>
              </a:spcBef>
              <a:spcAft>
                <a:spcPts val="0"/>
              </a:spcAft>
            </a:pPr>
            <a:r>
              <a:rPr lang="en-US" altLang="ja-JP" sz="2000" i="1" dirty="0">
                <a:solidFill>
                  <a:srgbClr val="7030A0"/>
                </a:solidFill>
                <a:latin typeface="Calibri" panose="020F0502020204030204"/>
              </a:rPr>
              <a:t>4d</a:t>
            </a:r>
            <a:r>
              <a:rPr lang="en-US" altLang="ja-JP" sz="2000" i="1" baseline="30000" dirty="0">
                <a:solidFill>
                  <a:srgbClr val="7030A0"/>
                </a:solidFill>
                <a:latin typeface="Calibri" panose="020F0502020204030204"/>
              </a:rPr>
              <a:t>9</a:t>
            </a:r>
            <a:r>
              <a:rPr lang="en-US" altLang="ja-JP" sz="2000" dirty="0">
                <a:solidFill>
                  <a:srgbClr val="7030A0"/>
                </a:solidFill>
                <a:latin typeface="Calibri" panose="020F0502020204030204"/>
              </a:rPr>
              <a:t>(</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D</a:t>
            </a:r>
            <a:r>
              <a:rPr lang="en-US" altLang="ja-JP" sz="2000" baseline="-25000" dirty="0">
                <a:solidFill>
                  <a:srgbClr val="7030A0"/>
                </a:solidFill>
                <a:latin typeface="Calibri" panose="020F0502020204030204"/>
              </a:rPr>
              <a:t>5/2</a:t>
            </a:r>
            <a:r>
              <a:rPr lang="en-US" altLang="ja-JP" sz="2000" dirty="0">
                <a:solidFill>
                  <a:srgbClr val="7030A0"/>
                </a:solidFill>
                <a:latin typeface="Calibri" panose="020F0502020204030204"/>
              </a:rPr>
              <a:t>)</a:t>
            </a:r>
            <a:r>
              <a:rPr lang="en-US" altLang="ja-JP" sz="2000" i="1" dirty="0">
                <a:solidFill>
                  <a:srgbClr val="7030A0"/>
                </a:solidFill>
                <a:latin typeface="Calibri" panose="020F0502020204030204"/>
              </a:rPr>
              <a:t>5d </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[1/2]</a:t>
            </a:r>
            <a:r>
              <a:rPr lang="en-US" altLang="ja-JP" sz="2000" baseline="30000" dirty="0">
                <a:solidFill>
                  <a:srgbClr val="7030A0"/>
                </a:solidFill>
                <a:latin typeface="Calibri" panose="020F0502020204030204"/>
              </a:rPr>
              <a:t>o</a:t>
            </a:r>
            <a:endParaRPr lang="ja-JP" altLang="en-US" sz="2000" baseline="-25000" dirty="0">
              <a:solidFill>
                <a:srgbClr val="7030A0"/>
              </a:solidFill>
              <a:latin typeface="Calibri" panose="020F0502020204030204"/>
            </a:endParaRPr>
          </a:p>
        </p:txBody>
      </p:sp>
      <p:sp>
        <p:nvSpPr>
          <p:cNvPr id="78" name="テキスト ボックス 77"/>
          <p:cNvSpPr txBox="1"/>
          <p:nvPr/>
        </p:nvSpPr>
        <p:spPr>
          <a:xfrm>
            <a:off x="964670" y="2157214"/>
            <a:ext cx="965329" cy="376385"/>
          </a:xfrm>
          <a:prstGeom prst="rect">
            <a:avLst/>
          </a:prstGeom>
          <a:noFill/>
        </p:spPr>
        <p:txBody>
          <a:bodyPr wrap="none" rtlCol="0">
            <a:spAutoFit/>
          </a:bodyPr>
          <a:lstStyle/>
          <a:p>
            <a:pPr fontAlgn="auto">
              <a:spcBef>
                <a:spcPts val="0"/>
              </a:spcBef>
              <a:spcAft>
                <a:spcPts val="0"/>
              </a:spcAft>
            </a:pPr>
            <a:r>
              <a:rPr lang="en-US" altLang="ja-JP" sz="1846" dirty="0">
                <a:solidFill>
                  <a:prstClr val="black"/>
                </a:solidFill>
                <a:latin typeface="Calibri" panose="020F0502020204030204"/>
              </a:rPr>
              <a:t>67241.3</a:t>
            </a:r>
            <a:endParaRPr lang="ja-JP" altLang="en-US" sz="1846" dirty="0">
              <a:solidFill>
                <a:prstClr val="black"/>
              </a:solidFill>
              <a:latin typeface="Calibri" panose="020F0502020204030204"/>
            </a:endParaRPr>
          </a:p>
        </p:txBody>
      </p:sp>
      <p:sp>
        <p:nvSpPr>
          <p:cNvPr id="79" name="テキスト ボックス 78"/>
          <p:cNvSpPr txBox="1"/>
          <p:nvPr/>
        </p:nvSpPr>
        <p:spPr>
          <a:xfrm>
            <a:off x="297470" y="1777329"/>
            <a:ext cx="1794658" cy="400110"/>
          </a:xfrm>
          <a:prstGeom prst="rect">
            <a:avLst/>
          </a:prstGeom>
          <a:noFill/>
        </p:spPr>
        <p:txBody>
          <a:bodyPr wrap="none" rtlCol="0">
            <a:spAutoFit/>
          </a:bodyPr>
          <a:lstStyle/>
          <a:p>
            <a:pPr fontAlgn="auto">
              <a:spcBef>
                <a:spcPts val="0"/>
              </a:spcBef>
              <a:spcAft>
                <a:spcPts val="0"/>
              </a:spcAft>
            </a:pPr>
            <a:r>
              <a:rPr lang="en-US" altLang="ja-JP" sz="2000" dirty="0" err="1">
                <a:solidFill>
                  <a:srgbClr val="7030A0"/>
                </a:solidFill>
                <a:latin typeface="Calibri" panose="020F0502020204030204"/>
              </a:rPr>
              <a:t>Pd</a:t>
            </a:r>
            <a:r>
              <a:rPr lang="en-US" altLang="ja-JP" sz="2000" dirty="0">
                <a:solidFill>
                  <a:srgbClr val="7030A0"/>
                </a:solidFill>
                <a:latin typeface="Calibri" panose="020F0502020204030204"/>
              </a:rPr>
              <a:t> II  </a:t>
            </a:r>
            <a:r>
              <a:rPr lang="en-US" altLang="ja-JP" sz="2000" i="1" dirty="0">
                <a:solidFill>
                  <a:srgbClr val="7030A0"/>
                </a:solidFill>
                <a:latin typeface="Calibri" panose="020F0502020204030204"/>
              </a:rPr>
              <a:t>4d</a:t>
            </a:r>
            <a:r>
              <a:rPr lang="en-US" altLang="ja-JP" sz="2000" i="1" baseline="30000" dirty="0">
                <a:solidFill>
                  <a:srgbClr val="7030A0"/>
                </a:solidFill>
                <a:latin typeface="Calibri" panose="020F0502020204030204"/>
              </a:rPr>
              <a:t>9</a:t>
            </a:r>
            <a:r>
              <a:rPr lang="en-US" altLang="ja-JP" sz="2000" dirty="0">
                <a:solidFill>
                  <a:srgbClr val="7030A0"/>
                </a:solidFill>
                <a:latin typeface="Calibri" panose="020F0502020204030204"/>
              </a:rPr>
              <a:t> (</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D</a:t>
            </a:r>
            <a:r>
              <a:rPr lang="en-US" altLang="ja-JP" sz="2000" baseline="-25000" dirty="0">
                <a:solidFill>
                  <a:srgbClr val="7030A0"/>
                </a:solidFill>
                <a:latin typeface="Calibri" panose="020F0502020204030204"/>
              </a:rPr>
              <a:t>5/2</a:t>
            </a:r>
            <a:r>
              <a:rPr lang="en-US" altLang="ja-JP" sz="2000" dirty="0">
                <a:solidFill>
                  <a:srgbClr val="7030A0"/>
                </a:solidFill>
                <a:latin typeface="Calibri" panose="020F0502020204030204"/>
              </a:rPr>
              <a:t>)</a:t>
            </a:r>
            <a:endParaRPr lang="ja-JP" altLang="en-US" sz="2000" baseline="-25000" dirty="0">
              <a:solidFill>
                <a:srgbClr val="7030A0"/>
              </a:solidFill>
              <a:latin typeface="Calibri" panose="020F0502020204030204"/>
            </a:endParaRPr>
          </a:p>
        </p:txBody>
      </p:sp>
      <p:sp>
        <p:nvSpPr>
          <p:cNvPr id="80" name="上矢印 79"/>
          <p:cNvSpPr/>
          <p:nvPr/>
        </p:nvSpPr>
        <p:spPr>
          <a:xfrm>
            <a:off x="2771800" y="4589558"/>
            <a:ext cx="321182" cy="2002578"/>
          </a:xfrm>
          <a:prstGeom prst="upArrow">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3" name="テキスト ボックス 82"/>
          <p:cNvSpPr txBox="1"/>
          <p:nvPr/>
        </p:nvSpPr>
        <p:spPr>
          <a:xfrm>
            <a:off x="695908" y="5223295"/>
            <a:ext cx="2205284" cy="646331"/>
          </a:xfrm>
          <a:prstGeom prst="rect">
            <a:avLst/>
          </a:prstGeom>
          <a:noFill/>
        </p:spPr>
        <p:txBody>
          <a:bodyPr wrap="none" rtlCol="0">
            <a:spAutoFit/>
          </a:bodyPr>
          <a:lstStyle/>
          <a:p>
            <a:pPr algn="ctr" fontAlgn="auto">
              <a:spcBef>
                <a:spcPts val="0"/>
              </a:spcBef>
              <a:spcAft>
                <a:spcPts val="0"/>
              </a:spcAft>
            </a:pPr>
            <a:r>
              <a:rPr lang="en-US" altLang="ja-JP" dirty="0">
                <a:solidFill>
                  <a:srgbClr val="00B0F0"/>
                </a:solidFill>
                <a:latin typeface="Calibri" panose="020F0502020204030204"/>
              </a:rPr>
              <a:t>(</a:t>
            </a:r>
            <a:r>
              <a:rPr lang="en-US" altLang="ja-JP" dirty="0" err="1">
                <a:solidFill>
                  <a:srgbClr val="00B0F0"/>
                </a:solidFill>
                <a:latin typeface="Calibri" panose="020F0502020204030204"/>
              </a:rPr>
              <a:t>i</a:t>
            </a:r>
            <a:r>
              <a:rPr lang="en-US" altLang="ja-JP" dirty="0">
                <a:solidFill>
                  <a:srgbClr val="00B0F0"/>
                </a:solidFill>
                <a:latin typeface="Calibri" panose="020F0502020204030204"/>
              </a:rPr>
              <a:t>) 276 nm</a:t>
            </a:r>
          </a:p>
          <a:p>
            <a:pPr algn="ctr" fontAlgn="auto">
              <a:spcBef>
                <a:spcPts val="0"/>
              </a:spcBef>
              <a:spcAft>
                <a:spcPts val="0"/>
              </a:spcAft>
            </a:pPr>
            <a:r>
              <a:rPr lang="en-US" altLang="ja-JP" dirty="0">
                <a:solidFill>
                  <a:srgbClr val="00B0F0"/>
                </a:solidFill>
                <a:latin typeface="Calibri" panose="020F0502020204030204"/>
              </a:rPr>
              <a:t>Circle polarization ray</a:t>
            </a:r>
            <a:endParaRPr lang="ja-JP" altLang="en-US" dirty="0">
              <a:solidFill>
                <a:srgbClr val="00B0F0"/>
              </a:solidFill>
              <a:latin typeface="Calibri" panose="020F0502020204030204"/>
            </a:endParaRPr>
          </a:p>
        </p:txBody>
      </p:sp>
      <p:sp>
        <p:nvSpPr>
          <p:cNvPr id="84" name="テキスト ボックス 83"/>
          <p:cNvSpPr txBox="1"/>
          <p:nvPr/>
        </p:nvSpPr>
        <p:spPr>
          <a:xfrm>
            <a:off x="695909" y="3353468"/>
            <a:ext cx="2205284" cy="646331"/>
          </a:xfrm>
          <a:prstGeom prst="rect">
            <a:avLst/>
          </a:prstGeom>
          <a:noFill/>
        </p:spPr>
        <p:txBody>
          <a:bodyPr wrap="none" rtlCol="0">
            <a:spAutoFit/>
          </a:bodyPr>
          <a:lstStyle/>
          <a:p>
            <a:pPr algn="ctr" fontAlgn="auto">
              <a:spcBef>
                <a:spcPts val="0"/>
              </a:spcBef>
              <a:spcAft>
                <a:spcPts val="0"/>
              </a:spcAft>
            </a:pPr>
            <a:r>
              <a:rPr lang="en-US" altLang="ja-JP" dirty="0">
                <a:solidFill>
                  <a:srgbClr val="00B050"/>
                </a:solidFill>
                <a:latin typeface="Calibri" panose="020F0502020204030204"/>
              </a:rPr>
              <a:t>(ii) 521 nm</a:t>
            </a:r>
          </a:p>
          <a:p>
            <a:pPr algn="ctr" fontAlgn="auto">
              <a:spcBef>
                <a:spcPts val="0"/>
              </a:spcBef>
              <a:spcAft>
                <a:spcPts val="0"/>
              </a:spcAft>
            </a:pPr>
            <a:r>
              <a:rPr lang="en-US" altLang="ja-JP" dirty="0">
                <a:solidFill>
                  <a:srgbClr val="00B050"/>
                </a:solidFill>
                <a:latin typeface="Calibri" panose="020F0502020204030204"/>
              </a:rPr>
              <a:t>Circle polarization ray</a:t>
            </a:r>
            <a:endParaRPr lang="ja-JP" altLang="en-US" dirty="0">
              <a:solidFill>
                <a:srgbClr val="00B050"/>
              </a:solidFill>
              <a:latin typeface="Calibri" panose="020F0502020204030204"/>
            </a:endParaRPr>
          </a:p>
        </p:txBody>
      </p:sp>
      <p:sp>
        <p:nvSpPr>
          <p:cNvPr id="86" name="正方形/長方形 85"/>
          <p:cNvSpPr/>
          <p:nvPr/>
        </p:nvSpPr>
        <p:spPr>
          <a:xfrm>
            <a:off x="2018733" y="1296218"/>
            <a:ext cx="1565200" cy="1042608"/>
          </a:xfrm>
          <a:prstGeom prst="rect">
            <a:avLst/>
          </a:prstGeom>
          <a:gradFill flip="none" rotWithShape="1">
            <a:gsLst>
              <a:gs pos="0">
                <a:srgbClr val="5B9BD5">
                  <a:tint val="66000"/>
                  <a:satMod val="160000"/>
                </a:srgbClr>
              </a:gs>
              <a:gs pos="50000">
                <a:srgbClr val="5B9BD5">
                  <a:tint val="44500"/>
                  <a:satMod val="160000"/>
                </a:srgbClr>
              </a:gs>
              <a:gs pos="100000">
                <a:srgbClr val="5B9BD5">
                  <a:tint val="23500"/>
                  <a:satMod val="16000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7" name="直線コネクタ 86"/>
          <p:cNvCxnSpPr/>
          <p:nvPr/>
        </p:nvCxnSpPr>
        <p:spPr>
          <a:xfrm flipV="1">
            <a:off x="1966171" y="2329310"/>
            <a:ext cx="1539551" cy="11804"/>
          </a:xfrm>
          <a:prstGeom prst="line">
            <a:avLst/>
          </a:prstGeom>
          <a:noFill/>
          <a:ln w="19050" cap="flat" cmpd="sng" algn="ctr">
            <a:solidFill>
              <a:sysClr val="windowText" lastClr="000000"/>
            </a:solidFill>
            <a:prstDash val="dash"/>
            <a:miter lim="800000"/>
          </a:ln>
          <a:effectLst/>
        </p:spPr>
      </p:cxnSp>
      <p:sp>
        <p:nvSpPr>
          <p:cNvPr id="88" name="正方形/長方形 87"/>
          <p:cNvSpPr/>
          <p:nvPr/>
        </p:nvSpPr>
        <p:spPr>
          <a:xfrm>
            <a:off x="3729454" y="1212810"/>
            <a:ext cx="1528807" cy="594052"/>
          </a:xfrm>
          <a:prstGeom prst="rect">
            <a:avLst/>
          </a:prstGeom>
          <a:gradFill flip="none" rotWithShape="1">
            <a:gsLst>
              <a:gs pos="0">
                <a:srgbClr val="5B9BD5">
                  <a:tint val="66000"/>
                  <a:satMod val="160000"/>
                </a:srgbClr>
              </a:gs>
              <a:gs pos="50000">
                <a:srgbClr val="5B9BD5">
                  <a:tint val="44500"/>
                  <a:satMod val="160000"/>
                </a:srgbClr>
              </a:gs>
              <a:gs pos="100000">
                <a:srgbClr val="5B9BD5">
                  <a:tint val="23500"/>
                  <a:satMod val="16000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9" name="直線コネクタ 88"/>
          <p:cNvCxnSpPr/>
          <p:nvPr/>
        </p:nvCxnSpPr>
        <p:spPr>
          <a:xfrm flipV="1">
            <a:off x="3755103" y="1806862"/>
            <a:ext cx="1539551" cy="11804"/>
          </a:xfrm>
          <a:prstGeom prst="line">
            <a:avLst/>
          </a:prstGeom>
          <a:noFill/>
          <a:ln w="19050" cap="flat" cmpd="sng" algn="ctr">
            <a:solidFill>
              <a:sysClr val="windowText" lastClr="000000"/>
            </a:solidFill>
            <a:prstDash val="dash"/>
            <a:miter lim="800000"/>
          </a:ln>
          <a:effectLst/>
        </p:spPr>
      </p:cxnSp>
      <p:sp>
        <p:nvSpPr>
          <p:cNvPr id="90" name="テキスト ボックス 89"/>
          <p:cNvSpPr txBox="1"/>
          <p:nvPr/>
        </p:nvSpPr>
        <p:spPr>
          <a:xfrm>
            <a:off x="5326374" y="1215479"/>
            <a:ext cx="1794658" cy="400110"/>
          </a:xfrm>
          <a:prstGeom prst="rect">
            <a:avLst/>
          </a:prstGeom>
          <a:noFill/>
        </p:spPr>
        <p:txBody>
          <a:bodyPr wrap="none" rtlCol="0">
            <a:spAutoFit/>
          </a:bodyPr>
          <a:lstStyle/>
          <a:p>
            <a:pPr fontAlgn="auto">
              <a:spcBef>
                <a:spcPts val="0"/>
              </a:spcBef>
              <a:spcAft>
                <a:spcPts val="0"/>
              </a:spcAft>
            </a:pPr>
            <a:r>
              <a:rPr lang="en-US" altLang="ja-JP" sz="2000" dirty="0" err="1">
                <a:solidFill>
                  <a:srgbClr val="7030A0"/>
                </a:solidFill>
                <a:latin typeface="Calibri" panose="020F0502020204030204"/>
              </a:rPr>
              <a:t>Pd</a:t>
            </a:r>
            <a:r>
              <a:rPr lang="en-US" altLang="ja-JP" sz="2000" dirty="0">
                <a:solidFill>
                  <a:srgbClr val="7030A0"/>
                </a:solidFill>
                <a:latin typeface="Calibri" panose="020F0502020204030204"/>
              </a:rPr>
              <a:t> II  </a:t>
            </a:r>
            <a:r>
              <a:rPr lang="en-US" altLang="ja-JP" sz="2000" i="1" dirty="0">
                <a:solidFill>
                  <a:srgbClr val="7030A0"/>
                </a:solidFill>
                <a:latin typeface="Calibri" panose="020F0502020204030204"/>
              </a:rPr>
              <a:t>4d</a:t>
            </a:r>
            <a:r>
              <a:rPr lang="en-US" altLang="ja-JP" sz="2000" i="1" baseline="30000" dirty="0">
                <a:solidFill>
                  <a:srgbClr val="7030A0"/>
                </a:solidFill>
                <a:latin typeface="Calibri" panose="020F0502020204030204"/>
              </a:rPr>
              <a:t>9</a:t>
            </a:r>
            <a:r>
              <a:rPr lang="en-US" altLang="ja-JP" sz="2000" dirty="0">
                <a:solidFill>
                  <a:srgbClr val="7030A0"/>
                </a:solidFill>
                <a:latin typeface="Calibri" panose="020F0502020204030204"/>
              </a:rPr>
              <a:t> (</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D</a:t>
            </a:r>
            <a:r>
              <a:rPr lang="en-US" altLang="ja-JP" sz="2000" baseline="-25000" dirty="0">
                <a:solidFill>
                  <a:srgbClr val="7030A0"/>
                </a:solidFill>
                <a:latin typeface="Calibri" panose="020F0502020204030204"/>
              </a:rPr>
              <a:t>3/2</a:t>
            </a:r>
            <a:r>
              <a:rPr lang="en-US" altLang="ja-JP" sz="2000" dirty="0">
                <a:solidFill>
                  <a:srgbClr val="7030A0"/>
                </a:solidFill>
                <a:latin typeface="Calibri" panose="020F0502020204030204"/>
              </a:rPr>
              <a:t>)</a:t>
            </a:r>
            <a:endParaRPr lang="ja-JP" altLang="en-US" sz="2000" baseline="-25000" dirty="0">
              <a:solidFill>
                <a:srgbClr val="7030A0"/>
              </a:solidFill>
              <a:latin typeface="Calibri" panose="020F0502020204030204"/>
            </a:endParaRPr>
          </a:p>
        </p:txBody>
      </p:sp>
      <p:sp>
        <p:nvSpPr>
          <p:cNvPr id="91" name="テキスト ボックス 90"/>
          <p:cNvSpPr txBox="1"/>
          <p:nvPr/>
        </p:nvSpPr>
        <p:spPr>
          <a:xfrm>
            <a:off x="5429132" y="1608199"/>
            <a:ext cx="965329" cy="376385"/>
          </a:xfrm>
          <a:prstGeom prst="rect">
            <a:avLst/>
          </a:prstGeom>
          <a:noFill/>
        </p:spPr>
        <p:txBody>
          <a:bodyPr wrap="none" rtlCol="0">
            <a:spAutoFit/>
          </a:bodyPr>
          <a:lstStyle/>
          <a:p>
            <a:pPr fontAlgn="auto">
              <a:spcBef>
                <a:spcPts val="0"/>
              </a:spcBef>
              <a:spcAft>
                <a:spcPts val="0"/>
              </a:spcAft>
            </a:pPr>
            <a:r>
              <a:rPr lang="en-US" altLang="ja-JP" sz="1846" dirty="0">
                <a:solidFill>
                  <a:prstClr val="black"/>
                </a:solidFill>
                <a:latin typeface="Calibri" panose="020F0502020204030204"/>
              </a:rPr>
              <a:t>70779.8</a:t>
            </a:r>
            <a:endParaRPr lang="ja-JP" altLang="en-US" sz="1846" dirty="0">
              <a:solidFill>
                <a:prstClr val="black"/>
              </a:solidFill>
              <a:latin typeface="Calibri" panose="020F0502020204030204"/>
            </a:endParaRPr>
          </a:p>
        </p:txBody>
      </p:sp>
      <p:sp>
        <p:nvSpPr>
          <p:cNvPr id="92" name="テキスト ボックス 91"/>
          <p:cNvSpPr txBox="1"/>
          <p:nvPr/>
        </p:nvSpPr>
        <p:spPr>
          <a:xfrm>
            <a:off x="1317558" y="6222795"/>
            <a:ext cx="774571" cy="376385"/>
          </a:xfrm>
          <a:prstGeom prst="rect">
            <a:avLst/>
          </a:prstGeom>
          <a:noFill/>
        </p:spPr>
        <p:txBody>
          <a:bodyPr wrap="none" rtlCol="0">
            <a:spAutoFit/>
          </a:bodyPr>
          <a:lstStyle/>
          <a:p>
            <a:pPr fontAlgn="auto">
              <a:spcBef>
                <a:spcPts val="0"/>
              </a:spcBef>
              <a:spcAft>
                <a:spcPts val="0"/>
              </a:spcAft>
            </a:pPr>
            <a:r>
              <a:rPr lang="en-US" altLang="ja-JP" sz="1846" dirty="0">
                <a:solidFill>
                  <a:prstClr val="black"/>
                </a:solidFill>
                <a:latin typeface="Calibri" panose="020F0502020204030204"/>
              </a:rPr>
              <a:t>0 cm</a:t>
            </a:r>
            <a:r>
              <a:rPr lang="en-US" altLang="ja-JP" sz="1846" baseline="30000" dirty="0">
                <a:solidFill>
                  <a:prstClr val="black"/>
                </a:solidFill>
                <a:latin typeface="Calibri" panose="020F0502020204030204"/>
              </a:rPr>
              <a:t>-1</a:t>
            </a:r>
            <a:endParaRPr lang="ja-JP" altLang="en-US" sz="1846" baseline="30000" dirty="0">
              <a:solidFill>
                <a:prstClr val="black"/>
              </a:solidFill>
              <a:latin typeface="Calibri" panose="020F0502020204030204"/>
            </a:endParaRPr>
          </a:p>
        </p:txBody>
      </p:sp>
      <p:cxnSp>
        <p:nvCxnSpPr>
          <p:cNvPr id="93" name="直線コネクタ 92"/>
          <p:cNvCxnSpPr/>
          <p:nvPr/>
        </p:nvCxnSpPr>
        <p:spPr>
          <a:xfrm>
            <a:off x="3901143" y="2045753"/>
            <a:ext cx="1357119" cy="0"/>
          </a:xfrm>
          <a:prstGeom prst="line">
            <a:avLst/>
          </a:prstGeom>
          <a:noFill/>
          <a:ln w="19050" cap="flat" cmpd="sng" algn="ctr">
            <a:solidFill>
              <a:srgbClr val="00B050"/>
            </a:solidFill>
            <a:prstDash val="solid"/>
            <a:miter lim="800000"/>
          </a:ln>
          <a:effectLst/>
        </p:spPr>
      </p:cxnSp>
      <p:cxnSp>
        <p:nvCxnSpPr>
          <p:cNvPr id="94" name="直線コネクタ 93"/>
          <p:cNvCxnSpPr/>
          <p:nvPr/>
        </p:nvCxnSpPr>
        <p:spPr>
          <a:xfrm>
            <a:off x="3901143" y="2345871"/>
            <a:ext cx="1357119" cy="0"/>
          </a:xfrm>
          <a:prstGeom prst="line">
            <a:avLst/>
          </a:prstGeom>
          <a:noFill/>
          <a:ln w="19050" cap="flat" cmpd="sng" algn="ctr">
            <a:solidFill>
              <a:srgbClr val="00B050"/>
            </a:solidFill>
            <a:prstDash val="solid"/>
            <a:miter lim="800000"/>
          </a:ln>
          <a:effectLst/>
        </p:spPr>
      </p:cxnSp>
      <p:cxnSp>
        <p:nvCxnSpPr>
          <p:cNvPr id="95" name="直線コネクタ 94"/>
          <p:cNvCxnSpPr/>
          <p:nvPr/>
        </p:nvCxnSpPr>
        <p:spPr>
          <a:xfrm>
            <a:off x="3901142" y="1878305"/>
            <a:ext cx="1357119" cy="0"/>
          </a:xfrm>
          <a:prstGeom prst="line">
            <a:avLst/>
          </a:prstGeom>
          <a:noFill/>
          <a:ln w="19050" cap="flat" cmpd="sng" algn="ctr">
            <a:solidFill>
              <a:srgbClr val="00B050"/>
            </a:solidFill>
            <a:prstDash val="solid"/>
            <a:miter lim="800000"/>
          </a:ln>
          <a:effectLst/>
        </p:spPr>
      </p:cxnSp>
      <p:cxnSp>
        <p:nvCxnSpPr>
          <p:cNvPr id="96" name="直線コネクタ 95"/>
          <p:cNvCxnSpPr/>
          <p:nvPr/>
        </p:nvCxnSpPr>
        <p:spPr>
          <a:xfrm>
            <a:off x="3901143" y="2188601"/>
            <a:ext cx="1357119" cy="0"/>
          </a:xfrm>
          <a:prstGeom prst="line">
            <a:avLst/>
          </a:prstGeom>
          <a:noFill/>
          <a:ln w="19050" cap="flat" cmpd="sng" algn="ctr">
            <a:solidFill>
              <a:srgbClr val="00B050"/>
            </a:solidFill>
            <a:prstDash val="solid"/>
            <a:miter lim="800000"/>
          </a:ln>
          <a:effectLst/>
        </p:spPr>
      </p:cxnSp>
      <p:sp>
        <p:nvSpPr>
          <p:cNvPr id="97" name="テキスト ボックス 96"/>
          <p:cNvSpPr txBox="1"/>
          <p:nvPr/>
        </p:nvSpPr>
        <p:spPr>
          <a:xfrm>
            <a:off x="5850484" y="1905115"/>
            <a:ext cx="3066996" cy="400110"/>
          </a:xfrm>
          <a:prstGeom prst="rect">
            <a:avLst/>
          </a:prstGeom>
          <a:noFill/>
        </p:spPr>
        <p:txBody>
          <a:bodyPr wrap="square" rtlCol="0">
            <a:spAutoFit/>
          </a:bodyPr>
          <a:lstStyle/>
          <a:p>
            <a:pPr fontAlgn="auto">
              <a:spcBef>
                <a:spcPts val="0"/>
              </a:spcBef>
              <a:spcAft>
                <a:spcPts val="0"/>
              </a:spcAft>
            </a:pPr>
            <a:r>
              <a:rPr lang="en-US" altLang="ja-JP" sz="2000" b="1" dirty="0">
                <a:solidFill>
                  <a:srgbClr val="00B050"/>
                </a:solidFill>
                <a:latin typeface="Calibri Light" panose="020F0302020204030204"/>
              </a:rPr>
              <a:t>Automatic ionization level</a:t>
            </a:r>
            <a:endParaRPr lang="ja-JP" altLang="en-US" sz="2000" b="1" dirty="0">
              <a:solidFill>
                <a:srgbClr val="00B050"/>
              </a:solidFill>
              <a:latin typeface="Calibri Light" panose="020F0302020204030204"/>
            </a:endParaRPr>
          </a:p>
        </p:txBody>
      </p:sp>
      <p:cxnSp>
        <p:nvCxnSpPr>
          <p:cNvPr id="98" name="直線コネクタ 97"/>
          <p:cNvCxnSpPr/>
          <p:nvPr/>
        </p:nvCxnSpPr>
        <p:spPr>
          <a:xfrm>
            <a:off x="3901143" y="1931932"/>
            <a:ext cx="1357119" cy="0"/>
          </a:xfrm>
          <a:prstGeom prst="line">
            <a:avLst/>
          </a:prstGeom>
          <a:noFill/>
          <a:ln w="19050" cap="flat" cmpd="sng" algn="ctr">
            <a:solidFill>
              <a:srgbClr val="00B050"/>
            </a:solidFill>
            <a:prstDash val="solid"/>
            <a:miter lim="800000"/>
          </a:ln>
          <a:effectLst/>
        </p:spPr>
      </p:cxnSp>
      <p:sp>
        <p:nvSpPr>
          <p:cNvPr id="99" name="コンテンツ プレースホルダー 2"/>
          <p:cNvSpPr txBox="1">
            <a:spLocks/>
          </p:cNvSpPr>
          <p:nvPr/>
        </p:nvSpPr>
        <p:spPr>
          <a:xfrm rot="16200000">
            <a:off x="-1777016" y="4254744"/>
            <a:ext cx="4759461" cy="4470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smtClean="0">
                <a:ln>
                  <a:noFill/>
                </a:ln>
                <a:solidFill>
                  <a:sysClr val="windowText" lastClr="000000"/>
                </a:solidFill>
                <a:effectLst/>
                <a:uLnTx/>
                <a:uFillTx/>
                <a:latin typeface="Calibri" panose="020F0502020204030204"/>
                <a:ea typeface="ＭＳ Ｐゴシック" panose="020B0600070205080204" pitchFamily="50" charset="-128"/>
                <a:cs typeface="+mn-cs"/>
              </a:rPr>
              <a:t>Previous even-odd separation scheme</a:t>
            </a:r>
            <a:endParaRPr kumimoji="1" lang="en-US" altLang="ja-JP" sz="2000" b="0" i="0" u="none" strike="noStrike" kern="120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100" name="左中かっこ 99"/>
          <p:cNvSpPr/>
          <p:nvPr/>
        </p:nvSpPr>
        <p:spPr>
          <a:xfrm>
            <a:off x="818415" y="3055105"/>
            <a:ext cx="475778" cy="3582600"/>
          </a:xfrm>
          <a:prstGeom prst="lef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101" name="直線コネクタ 100"/>
          <p:cNvCxnSpPr/>
          <p:nvPr/>
        </p:nvCxnSpPr>
        <p:spPr>
          <a:xfrm>
            <a:off x="4174037" y="6603627"/>
            <a:ext cx="1469248" cy="4482"/>
          </a:xfrm>
          <a:prstGeom prst="line">
            <a:avLst/>
          </a:prstGeom>
          <a:noFill/>
          <a:ln w="19050" cap="flat" cmpd="sng" algn="ctr">
            <a:solidFill>
              <a:srgbClr val="5B9BD5"/>
            </a:solidFill>
            <a:prstDash val="solid"/>
            <a:miter lim="800000"/>
          </a:ln>
          <a:effectLst/>
        </p:spPr>
      </p:cxnSp>
      <p:sp>
        <p:nvSpPr>
          <p:cNvPr id="102" name="テキスト ボックス 101"/>
          <p:cNvSpPr txBox="1"/>
          <p:nvPr/>
        </p:nvSpPr>
        <p:spPr>
          <a:xfrm>
            <a:off x="5647329" y="6405813"/>
            <a:ext cx="524503" cy="400110"/>
          </a:xfrm>
          <a:prstGeom prst="rect">
            <a:avLst/>
          </a:prstGeom>
          <a:noFill/>
        </p:spPr>
        <p:txBody>
          <a:bodyPr wrap="none" rtlCol="0">
            <a:spAutoFit/>
          </a:bodyPr>
          <a:lstStyle/>
          <a:p>
            <a:pPr fontAlgn="auto">
              <a:spcBef>
                <a:spcPts val="0"/>
              </a:spcBef>
              <a:spcAft>
                <a:spcPts val="0"/>
              </a:spcAft>
            </a:pPr>
            <a:r>
              <a:rPr lang="en-US" altLang="ja-JP" sz="2000" dirty="0">
                <a:solidFill>
                  <a:srgbClr val="7030A0"/>
                </a:solidFill>
                <a:latin typeface="Calibri" panose="020F0502020204030204"/>
              </a:rPr>
              <a:t>J=0</a:t>
            </a:r>
            <a:endParaRPr lang="ja-JP" altLang="en-US" sz="2000" dirty="0">
              <a:solidFill>
                <a:srgbClr val="7030A0"/>
              </a:solidFill>
              <a:latin typeface="Calibri" panose="020F0502020204030204"/>
            </a:endParaRPr>
          </a:p>
        </p:txBody>
      </p:sp>
      <p:cxnSp>
        <p:nvCxnSpPr>
          <p:cNvPr id="103" name="直線コネクタ 102"/>
          <p:cNvCxnSpPr/>
          <p:nvPr/>
        </p:nvCxnSpPr>
        <p:spPr>
          <a:xfrm>
            <a:off x="4174037" y="4217438"/>
            <a:ext cx="1470212" cy="0"/>
          </a:xfrm>
          <a:prstGeom prst="line">
            <a:avLst/>
          </a:prstGeom>
          <a:noFill/>
          <a:ln w="19050" cap="flat" cmpd="sng" algn="ctr">
            <a:solidFill>
              <a:srgbClr val="5B9BD5"/>
            </a:solidFill>
            <a:prstDash val="solid"/>
            <a:miter lim="800000"/>
          </a:ln>
          <a:effectLst/>
        </p:spPr>
      </p:cxnSp>
      <p:sp>
        <p:nvSpPr>
          <p:cNvPr id="104" name="テキスト ボックス 103"/>
          <p:cNvSpPr txBox="1"/>
          <p:nvPr/>
        </p:nvSpPr>
        <p:spPr>
          <a:xfrm>
            <a:off x="6163182" y="4017383"/>
            <a:ext cx="1027845" cy="400110"/>
          </a:xfrm>
          <a:prstGeom prst="rect">
            <a:avLst/>
          </a:prstGeom>
          <a:noFill/>
        </p:spPr>
        <p:txBody>
          <a:bodyPr wrap="none" rtlCol="0">
            <a:spAutoFit/>
          </a:bodyPr>
          <a:lstStyle/>
          <a:p>
            <a:pPr fontAlgn="auto">
              <a:spcBef>
                <a:spcPts val="0"/>
              </a:spcBef>
              <a:spcAft>
                <a:spcPts val="0"/>
              </a:spcAft>
            </a:pPr>
            <a:r>
              <a:rPr lang="en-US" altLang="ja-JP" sz="2000" dirty="0">
                <a:solidFill>
                  <a:prstClr val="black"/>
                </a:solidFill>
                <a:latin typeface="Calibri" panose="020F0502020204030204"/>
              </a:rPr>
              <a:t>40368.8</a:t>
            </a:r>
            <a:endParaRPr lang="ja-JP" altLang="en-US" sz="2000" dirty="0">
              <a:solidFill>
                <a:prstClr val="black"/>
              </a:solidFill>
              <a:latin typeface="Calibri" panose="020F0502020204030204"/>
            </a:endParaRPr>
          </a:p>
        </p:txBody>
      </p:sp>
      <p:sp>
        <p:nvSpPr>
          <p:cNvPr id="105" name="テキスト ボックス 104"/>
          <p:cNvSpPr txBox="1"/>
          <p:nvPr/>
        </p:nvSpPr>
        <p:spPr>
          <a:xfrm>
            <a:off x="5632126" y="4017383"/>
            <a:ext cx="524503" cy="400110"/>
          </a:xfrm>
          <a:prstGeom prst="rect">
            <a:avLst/>
          </a:prstGeom>
          <a:noFill/>
        </p:spPr>
        <p:txBody>
          <a:bodyPr wrap="none" rtlCol="0">
            <a:spAutoFit/>
          </a:bodyPr>
          <a:lstStyle/>
          <a:p>
            <a:pPr fontAlgn="auto">
              <a:spcBef>
                <a:spcPts val="0"/>
              </a:spcBef>
              <a:spcAft>
                <a:spcPts val="0"/>
              </a:spcAft>
            </a:pPr>
            <a:r>
              <a:rPr lang="en-US" altLang="ja-JP" sz="2000" dirty="0">
                <a:solidFill>
                  <a:srgbClr val="7030A0"/>
                </a:solidFill>
                <a:latin typeface="Calibri" panose="020F0502020204030204"/>
              </a:rPr>
              <a:t>J=1</a:t>
            </a:r>
            <a:endParaRPr lang="ja-JP" altLang="en-US" sz="2000" dirty="0">
              <a:solidFill>
                <a:srgbClr val="7030A0"/>
              </a:solidFill>
              <a:latin typeface="Calibri" panose="020F0502020204030204"/>
            </a:endParaRPr>
          </a:p>
        </p:txBody>
      </p:sp>
      <p:cxnSp>
        <p:nvCxnSpPr>
          <p:cNvPr id="106" name="直線コネクタ 105"/>
          <p:cNvCxnSpPr/>
          <p:nvPr/>
        </p:nvCxnSpPr>
        <p:spPr>
          <a:xfrm>
            <a:off x="4178711" y="2831346"/>
            <a:ext cx="1470212" cy="0"/>
          </a:xfrm>
          <a:prstGeom prst="line">
            <a:avLst/>
          </a:prstGeom>
          <a:noFill/>
          <a:ln w="19050" cap="flat" cmpd="sng" algn="ctr">
            <a:solidFill>
              <a:srgbClr val="5B9BD5"/>
            </a:solidFill>
            <a:prstDash val="solid"/>
            <a:miter lim="800000"/>
          </a:ln>
          <a:effectLst/>
        </p:spPr>
      </p:cxnSp>
      <p:sp>
        <p:nvSpPr>
          <p:cNvPr id="107" name="テキスト ボックス 106"/>
          <p:cNvSpPr txBox="1"/>
          <p:nvPr/>
        </p:nvSpPr>
        <p:spPr>
          <a:xfrm>
            <a:off x="6171833" y="2633487"/>
            <a:ext cx="1027845" cy="400110"/>
          </a:xfrm>
          <a:prstGeom prst="rect">
            <a:avLst/>
          </a:prstGeom>
          <a:noFill/>
        </p:spPr>
        <p:txBody>
          <a:bodyPr wrap="none" rtlCol="0">
            <a:spAutoFit/>
          </a:bodyPr>
          <a:lstStyle/>
          <a:p>
            <a:pPr fontAlgn="auto">
              <a:spcBef>
                <a:spcPts val="0"/>
              </a:spcBef>
              <a:spcAft>
                <a:spcPts val="0"/>
              </a:spcAft>
            </a:pPr>
            <a:r>
              <a:rPr lang="en-US" altLang="ja-JP" sz="2000" dirty="0">
                <a:solidFill>
                  <a:prstClr val="black"/>
                </a:solidFill>
                <a:latin typeface="Calibri" panose="020F0502020204030204"/>
              </a:rPr>
              <a:t>52336.5</a:t>
            </a:r>
            <a:endParaRPr lang="ja-JP" altLang="en-US" sz="2000" dirty="0">
              <a:solidFill>
                <a:prstClr val="black"/>
              </a:solidFill>
              <a:latin typeface="Calibri" panose="020F0502020204030204"/>
            </a:endParaRPr>
          </a:p>
        </p:txBody>
      </p:sp>
      <p:sp>
        <p:nvSpPr>
          <p:cNvPr id="108" name="テキスト ボックス 107"/>
          <p:cNvSpPr txBox="1"/>
          <p:nvPr/>
        </p:nvSpPr>
        <p:spPr>
          <a:xfrm>
            <a:off x="5638678" y="2631291"/>
            <a:ext cx="524503" cy="400110"/>
          </a:xfrm>
          <a:prstGeom prst="rect">
            <a:avLst/>
          </a:prstGeom>
          <a:noFill/>
        </p:spPr>
        <p:txBody>
          <a:bodyPr wrap="none" rtlCol="0">
            <a:spAutoFit/>
          </a:bodyPr>
          <a:lstStyle/>
          <a:p>
            <a:pPr fontAlgn="auto">
              <a:spcBef>
                <a:spcPts val="0"/>
              </a:spcBef>
              <a:spcAft>
                <a:spcPts val="0"/>
              </a:spcAft>
            </a:pPr>
            <a:r>
              <a:rPr lang="en-US" altLang="ja-JP" sz="2000" dirty="0">
                <a:solidFill>
                  <a:srgbClr val="7030A0"/>
                </a:solidFill>
                <a:latin typeface="Calibri" panose="020F0502020204030204"/>
              </a:rPr>
              <a:t>J=1</a:t>
            </a:r>
            <a:endParaRPr lang="ja-JP" altLang="en-US" sz="2000" dirty="0">
              <a:solidFill>
                <a:srgbClr val="7030A0"/>
              </a:solidFill>
              <a:latin typeface="Calibri" panose="020F0502020204030204"/>
            </a:endParaRPr>
          </a:p>
        </p:txBody>
      </p:sp>
      <p:sp>
        <p:nvSpPr>
          <p:cNvPr id="109" name="上矢印 108"/>
          <p:cNvSpPr/>
          <p:nvPr/>
        </p:nvSpPr>
        <p:spPr>
          <a:xfrm>
            <a:off x="4658791" y="4217438"/>
            <a:ext cx="386862" cy="235765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0" name="上矢印 109"/>
          <p:cNvSpPr/>
          <p:nvPr/>
        </p:nvSpPr>
        <p:spPr>
          <a:xfrm>
            <a:off x="4659679" y="1950108"/>
            <a:ext cx="384112" cy="874356"/>
          </a:xfrm>
          <a:prstGeom prst="upArrow">
            <a:avLst/>
          </a:prstGeom>
          <a:gradFill flip="none" rotWithShape="1">
            <a:gsLst>
              <a:gs pos="0">
                <a:srgbClr val="00B050"/>
              </a:gs>
              <a:gs pos="50000">
                <a:srgbClr val="FFC000"/>
              </a:gs>
              <a:gs pos="100000">
                <a:srgbClr val="FF0000"/>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1" name="コンテンツ プレースホルダー 2"/>
          <p:cNvSpPr txBox="1">
            <a:spLocks/>
          </p:cNvSpPr>
          <p:nvPr/>
        </p:nvSpPr>
        <p:spPr bwMode="auto">
          <a:xfrm rot="5400000">
            <a:off x="5847714" y="4414327"/>
            <a:ext cx="4247150" cy="44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Tx/>
              <a:buNone/>
            </a:pPr>
            <a:r>
              <a:rPr lang="en-US" altLang="ja-JP" sz="2000" b="1" kern="0" dirty="0">
                <a:solidFill>
                  <a:srgbClr val="FF0000"/>
                </a:solidFill>
                <a:latin typeface="Calibri" panose="020F0502020204030204"/>
              </a:rPr>
              <a:t>New even-odd separation scheme</a:t>
            </a:r>
          </a:p>
        </p:txBody>
      </p:sp>
      <p:sp>
        <p:nvSpPr>
          <p:cNvPr id="112" name="右中かっこ 111"/>
          <p:cNvSpPr/>
          <p:nvPr/>
        </p:nvSpPr>
        <p:spPr>
          <a:xfrm>
            <a:off x="7280587" y="2735304"/>
            <a:ext cx="467176" cy="3902403"/>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3" name="正方形/長方形 112"/>
          <p:cNvSpPr/>
          <p:nvPr/>
        </p:nvSpPr>
        <p:spPr>
          <a:xfrm rot="5400000">
            <a:off x="6386285" y="4228449"/>
            <a:ext cx="4374141" cy="691819"/>
          </a:xfrm>
          <a:prstGeom prst="rect">
            <a:avLst/>
          </a:prstGeom>
          <a:solidFill>
            <a:srgbClr val="99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srgbClr val="FF0000"/>
                </a:solidFill>
                <a:effectLst/>
                <a:uLnTx/>
                <a:uFillTx/>
                <a:latin typeface="Calibri Light" panose="020F0302020204030204"/>
                <a:ea typeface="ＭＳ Ｐゴシック" panose="020B0600070205080204" pitchFamily="50" charset="-128"/>
                <a:cs typeface="+mn-cs"/>
              </a:rPr>
              <a:t>Even-odd separation possible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srgbClr val="FF0000"/>
                </a:solidFill>
                <a:effectLst/>
                <a:uLnTx/>
                <a:uFillTx/>
                <a:latin typeface="Calibri Light" panose="020F0302020204030204"/>
                <a:ea typeface="ＭＳ Ｐゴシック" panose="020B0600070205080204" pitchFamily="50" charset="-128"/>
                <a:cs typeface="+mn-cs"/>
              </a:rPr>
              <a:t> with linear polarization ray</a:t>
            </a:r>
            <a:r>
              <a:rPr kumimoji="0" lang="ja-JP" altLang="en-US" sz="2400" b="0" i="0" u="none" strike="noStrike" kern="0" cap="none" spc="0" normalizeH="0" baseline="0" noProof="0" dirty="0" smtClean="0">
                <a:ln>
                  <a:noFill/>
                </a:ln>
                <a:solidFill>
                  <a:srgbClr val="FF0000"/>
                </a:solidFill>
                <a:effectLst/>
                <a:uLnTx/>
                <a:uFillTx/>
                <a:latin typeface="Calibri Light" panose="020F0302020204030204"/>
                <a:ea typeface="ＭＳ Ｐゴシック" panose="020B0600070205080204" pitchFamily="50" charset="-128"/>
                <a:cs typeface="+mn-cs"/>
              </a:rPr>
              <a:t>！</a:t>
            </a:r>
          </a:p>
        </p:txBody>
      </p:sp>
      <p:sp>
        <p:nvSpPr>
          <p:cNvPr id="114" name="テキスト ボックス 113"/>
          <p:cNvSpPr txBox="1"/>
          <p:nvPr/>
        </p:nvSpPr>
        <p:spPr>
          <a:xfrm>
            <a:off x="5047874" y="5479300"/>
            <a:ext cx="2264787" cy="646331"/>
          </a:xfrm>
          <a:prstGeom prst="rect">
            <a:avLst/>
          </a:prstGeom>
          <a:noFill/>
        </p:spPr>
        <p:txBody>
          <a:bodyPr wrap="none" rtlCol="0">
            <a:spAutoFit/>
          </a:bodyPr>
          <a:lstStyle/>
          <a:p>
            <a:pPr algn="ctr" fontAlgn="auto">
              <a:spcBef>
                <a:spcPts val="0"/>
              </a:spcBef>
              <a:spcAft>
                <a:spcPts val="0"/>
              </a:spcAft>
            </a:pPr>
            <a:r>
              <a:rPr lang="en-US" altLang="ja-JP" dirty="0">
                <a:solidFill>
                  <a:srgbClr val="00B0F0"/>
                </a:solidFill>
                <a:latin typeface="Calibri" panose="020F0502020204030204"/>
              </a:rPr>
              <a:t>(</a:t>
            </a:r>
            <a:r>
              <a:rPr lang="en-US" altLang="ja-JP" dirty="0" err="1">
                <a:solidFill>
                  <a:srgbClr val="00B0F0"/>
                </a:solidFill>
                <a:latin typeface="Calibri" panose="020F0502020204030204"/>
              </a:rPr>
              <a:t>i</a:t>
            </a:r>
            <a:r>
              <a:rPr lang="en-US" altLang="ja-JP" dirty="0">
                <a:solidFill>
                  <a:srgbClr val="00B0F0"/>
                </a:solidFill>
                <a:latin typeface="Calibri" panose="020F0502020204030204"/>
              </a:rPr>
              <a:t>) 248 nm</a:t>
            </a:r>
          </a:p>
          <a:p>
            <a:pPr algn="ctr" fontAlgn="auto">
              <a:spcBef>
                <a:spcPts val="0"/>
              </a:spcBef>
              <a:spcAft>
                <a:spcPts val="0"/>
              </a:spcAft>
            </a:pPr>
            <a:r>
              <a:rPr lang="en-US" altLang="ja-JP" dirty="0">
                <a:solidFill>
                  <a:srgbClr val="00B0F0"/>
                </a:solidFill>
                <a:latin typeface="Calibri" panose="020F0502020204030204"/>
              </a:rPr>
              <a:t>Linear polarization ray</a:t>
            </a:r>
            <a:endParaRPr lang="ja-JP" altLang="en-US" dirty="0">
              <a:solidFill>
                <a:srgbClr val="00B0F0"/>
              </a:solidFill>
              <a:latin typeface="Calibri" panose="020F0502020204030204"/>
            </a:endParaRPr>
          </a:p>
        </p:txBody>
      </p:sp>
      <p:sp>
        <p:nvSpPr>
          <p:cNvPr id="115" name="円/楕円 114"/>
          <p:cNvSpPr/>
          <p:nvPr/>
        </p:nvSpPr>
        <p:spPr>
          <a:xfrm>
            <a:off x="3684397" y="4584522"/>
            <a:ext cx="2315078" cy="685594"/>
          </a:xfrm>
          <a:prstGeom prst="ellipse">
            <a:avLst/>
          </a:prstGeom>
          <a:solidFill>
            <a:srgbClr val="CC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Common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rPr>
              <a:t>ion core</a:t>
            </a:r>
            <a:endParaRPr kumimoji="0" lang="ja-JP" altLang="en-US" sz="1800" b="0" i="0" u="none" strike="noStrike" kern="0" cap="none" spc="0" normalizeH="0" baseline="0" noProof="0" dirty="0" smtClean="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116" name="上矢印 115"/>
          <p:cNvSpPr/>
          <p:nvPr/>
        </p:nvSpPr>
        <p:spPr>
          <a:xfrm>
            <a:off x="5438694" y="1984584"/>
            <a:ext cx="357442" cy="2227841"/>
          </a:xfrm>
          <a:prstGeom prst="upArrow">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7" name="テキスト ボックス 116"/>
          <p:cNvSpPr txBox="1"/>
          <p:nvPr/>
        </p:nvSpPr>
        <p:spPr>
          <a:xfrm>
            <a:off x="3703055" y="2410141"/>
            <a:ext cx="2132315" cy="400110"/>
          </a:xfrm>
          <a:prstGeom prst="rect">
            <a:avLst/>
          </a:prstGeom>
          <a:noFill/>
        </p:spPr>
        <p:txBody>
          <a:bodyPr wrap="none" rtlCol="0">
            <a:spAutoFit/>
          </a:bodyPr>
          <a:lstStyle/>
          <a:p>
            <a:pPr fontAlgn="auto">
              <a:spcBef>
                <a:spcPts val="0"/>
              </a:spcBef>
              <a:spcAft>
                <a:spcPts val="0"/>
              </a:spcAft>
            </a:pPr>
            <a:r>
              <a:rPr lang="en-US" altLang="ja-JP" sz="2000" i="1" dirty="0">
                <a:solidFill>
                  <a:srgbClr val="7030A0"/>
                </a:solidFill>
                <a:latin typeface="Calibri" panose="020F0502020204030204"/>
              </a:rPr>
              <a:t>4d</a:t>
            </a:r>
            <a:r>
              <a:rPr lang="en-US" altLang="ja-JP" sz="2000" i="1" baseline="30000" dirty="0">
                <a:solidFill>
                  <a:srgbClr val="7030A0"/>
                </a:solidFill>
                <a:latin typeface="Calibri" panose="020F0502020204030204"/>
              </a:rPr>
              <a:t>9</a:t>
            </a:r>
            <a:r>
              <a:rPr lang="en-US" altLang="ja-JP" sz="2000" dirty="0">
                <a:solidFill>
                  <a:srgbClr val="7030A0"/>
                </a:solidFill>
                <a:latin typeface="Calibri" panose="020F0502020204030204"/>
              </a:rPr>
              <a:t>(</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D</a:t>
            </a:r>
            <a:r>
              <a:rPr lang="en-US" altLang="ja-JP" sz="2000" baseline="-25000" dirty="0">
                <a:solidFill>
                  <a:srgbClr val="7030A0"/>
                </a:solidFill>
                <a:latin typeface="Calibri" panose="020F0502020204030204"/>
              </a:rPr>
              <a:t>3/2</a:t>
            </a:r>
            <a:r>
              <a:rPr lang="en-US" altLang="ja-JP" sz="2000" dirty="0">
                <a:solidFill>
                  <a:srgbClr val="7030A0"/>
                </a:solidFill>
                <a:latin typeface="Calibri" panose="020F0502020204030204"/>
              </a:rPr>
              <a:t>)</a:t>
            </a:r>
            <a:r>
              <a:rPr lang="en-US" altLang="ja-JP" sz="2000" i="1" dirty="0">
                <a:solidFill>
                  <a:srgbClr val="7030A0"/>
                </a:solidFill>
                <a:latin typeface="Calibri" panose="020F0502020204030204"/>
              </a:rPr>
              <a:t>6s </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[3/2]</a:t>
            </a:r>
            <a:r>
              <a:rPr lang="en-US" altLang="ja-JP" sz="2000" baseline="30000" dirty="0">
                <a:solidFill>
                  <a:srgbClr val="7030A0"/>
                </a:solidFill>
                <a:latin typeface="Calibri" panose="020F0502020204030204"/>
              </a:rPr>
              <a:t>o</a:t>
            </a:r>
            <a:endParaRPr lang="ja-JP" altLang="en-US" sz="2000" baseline="-25000" dirty="0">
              <a:solidFill>
                <a:srgbClr val="7030A0"/>
              </a:solidFill>
              <a:latin typeface="Calibri" panose="020F0502020204030204"/>
            </a:endParaRPr>
          </a:p>
        </p:txBody>
      </p:sp>
      <p:sp>
        <p:nvSpPr>
          <p:cNvPr id="118" name="テキスト ボックス 117"/>
          <p:cNvSpPr txBox="1"/>
          <p:nvPr/>
        </p:nvSpPr>
        <p:spPr>
          <a:xfrm>
            <a:off x="5039439" y="3102761"/>
            <a:ext cx="2264787" cy="646331"/>
          </a:xfrm>
          <a:prstGeom prst="rect">
            <a:avLst/>
          </a:prstGeom>
          <a:noFill/>
        </p:spPr>
        <p:txBody>
          <a:bodyPr wrap="none" rtlCol="0">
            <a:spAutoFit/>
          </a:bodyPr>
          <a:lstStyle/>
          <a:p>
            <a:pPr algn="ctr" fontAlgn="auto">
              <a:spcBef>
                <a:spcPts val="0"/>
              </a:spcBef>
              <a:spcAft>
                <a:spcPts val="0"/>
              </a:spcAft>
            </a:pPr>
            <a:r>
              <a:rPr lang="en-US" altLang="ja-JP" dirty="0">
                <a:solidFill>
                  <a:srgbClr val="FF0000"/>
                </a:solidFill>
                <a:latin typeface="Calibri" panose="020F0502020204030204"/>
              </a:rPr>
              <a:t>(ii) 836 nm</a:t>
            </a:r>
          </a:p>
          <a:p>
            <a:pPr algn="ctr" fontAlgn="auto">
              <a:spcBef>
                <a:spcPts val="0"/>
              </a:spcBef>
              <a:spcAft>
                <a:spcPts val="0"/>
              </a:spcAft>
            </a:pPr>
            <a:r>
              <a:rPr lang="en-US" altLang="ja-JP" dirty="0">
                <a:solidFill>
                  <a:srgbClr val="FF0000"/>
                </a:solidFill>
                <a:latin typeface="Calibri" panose="020F0502020204030204"/>
              </a:rPr>
              <a:t>Linear polarization ray</a:t>
            </a:r>
            <a:endParaRPr lang="ja-JP" altLang="en-US" dirty="0">
              <a:solidFill>
                <a:srgbClr val="FF0000"/>
              </a:solidFill>
              <a:latin typeface="Calibri" panose="020F0502020204030204"/>
            </a:endParaRPr>
          </a:p>
        </p:txBody>
      </p:sp>
      <p:sp>
        <p:nvSpPr>
          <p:cNvPr id="119" name="テキスト ボックス 118"/>
          <p:cNvSpPr txBox="1"/>
          <p:nvPr/>
        </p:nvSpPr>
        <p:spPr>
          <a:xfrm>
            <a:off x="3710533" y="3773335"/>
            <a:ext cx="2162772" cy="400110"/>
          </a:xfrm>
          <a:prstGeom prst="rect">
            <a:avLst/>
          </a:prstGeom>
          <a:noFill/>
        </p:spPr>
        <p:txBody>
          <a:bodyPr wrap="none" rtlCol="0">
            <a:spAutoFit/>
          </a:bodyPr>
          <a:lstStyle/>
          <a:p>
            <a:pPr fontAlgn="auto">
              <a:spcBef>
                <a:spcPts val="0"/>
              </a:spcBef>
              <a:spcAft>
                <a:spcPts val="0"/>
              </a:spcAft>
            </a:pPr>
            <a:r>
              <a:rPr lang="en-US" altLang="ja-JP" sz="2000" i="1" dirty="0">
                <a:solidFill>
                  <a:srgbClr val="7030A0"/>
                </a:solidFill>
                <a:latin typeface="Calibri" panose="020F0502020204030204"/>
              </a:rPr>
              <a:t>4d</a:t>
            </a:r>
            <a:r>
              <a:rPr lang="en-US" altLang="ja-JP" sz="2000" i="1" baseline="30000" dirty="0">
                <a:solidFill>
                  <a:srgbClr val="7030A0"/>
                </a:solidFill>
                <a:latin typeface="Calibri" panose="020F0502020204030204"/>
              </a:rPr>
              <a:t>9</a:t>
            </a:r>
            <a:r>
              <a:rPr lang="en-US" altLang="ja-JP" sz="2000" dirty="0">
                <a:solidFill>
                  <a:srgbClr val="7030A0"/>
                </a:solidFill>
                <a:latin typeface="Calibri" panose="020F0502020204030204"/>
              </a:rPr>
              <a:t>(</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D</a:t>
            </a:r>
            <a:r>
              <a:rPr lang="en-US" altLang="ja-JP" sz="2000" baseline="-25000" dirty="0">
                <a:solidFill>
                  <a:srgbClr val="7030A0"/>
                </a:solidFill>
                <a:latin typeface="Calibri" panose="020F0502020204030204"/>
              </a:rPr>
              <a:t>3/2</a:t>
            </a:r>
            <a:r>
              <a:rPr lang="en-US" altLang="ja-JP" sz="2000" dirty="0">
                <a:solidFill>
                  <a:srgbClr val="7030A0"/>
                </a:solidFill>
                <a:latin typeface="Calibri" panose="020F0502020204030204"/>
              </a:rPr>
              <a:t>)</a:t>
            </a:r>
            <a:r>
              <a:rPr lang="en-US" altLang="ja-JP" sz="2000" i="1" dirty="0">
                <a:solidFill>
                  <a:srgbClr val="7030A0"/>
                </a:solidFill>
                <a:latin typeface="Calibri" panose="020F0502020204030204"/>
              </a:rPr>
              <a:t>5p </a:t>
            </a:r>
            <a:r>
              <a:rPr lang="en-US" altLang="ja-JP" sz="2000" baseline="30000" dirty="0">
                <a:solidFill>
                  <a:srgbClr val="7030A0"/>
                </a:solidFill>
                <a:latin typeface="Calibri" panose="020F0502020204030204"/>
              </a:rPr>
              <a:t>2</a:t>
            </a:r>
            <a:r>
              <a:rPr lang="en-US" altLang="ja-JP" sz="2000" dirty="0">
                <a:solidFill>
                  <a:srgbClr val="7030A0"/>
                </a:solidFill>
                <a:latin typeface="Calibri" panose="020F0502020204030204"/>
              </a:rPr>
              <a:t>[3/2]</a:t>
            </a:r>
            <a:r>
              <a:rPr lang="en-US" altLang="ja-JP" sz="2000" baseline="30000" dirty="0">
                <a:solidFill>
                  <a:srgbClr val="7030A0"/>
                </a:solidFill>
                <a:latin typeface="Calibri" panose="020F0502020204030204"/>
              </a:rPr>
              <a:t>o</a:t>
            </a:r>
            <a:endParaRPr lang="ja-JP" altLang="en-US" sz="2000" baseline="-25000" dirty="0">
              <a:solidFill>
                <a:srgbClr val="7030A0"/>
              </a:solidFill>
              <a:latin typeface="Calibri" panose="020F0502020204030204"/>
            </a:endParaRPr>
          </a:p>
        </p:txBody>
      </p:sp>
      <p:sp>
        <p:nvSpPr>
          <p:cNvPr id="120" name="右中かっこ 119"/>
          <p:cNvSpPr/>
          <p:nvPr/>
        </p:nvSpPr>
        <p:spPr>
          <a:xfrm>
            <a:off x="5448505" y="1926827"/>
            <a:ext cx="188857" cy="427893"/>
          </a:xfrm>
          <a:prstGeom prst="rightBrace">
            <a:avLst/>
          </a:prstGeom>
          <a:noFill/>
          <a:ln w="190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22" name="図 1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
        <p:nvSpPr>
          <p:cNvPr id="2" name="テキスト ボックス 1"/>
          <p:cNvSpPr txBox="1"/>
          <p:nvPr/>
        </p:nvSpPr>
        <p:spPr>
          <a:xfrm>
            <a:off x="419261" y="745074"/>
            <a:ext cx="6753772" cy="369332"/>
          </a:xfrm>
          <a:prstGeom prst="rect">
            <a:avLst/>
          </a:prstGeom>
          <a:noFill/>
        </p:spPr>
        <p:txBody>
          <a:bodyPr wrap="none" rtlCol="0">
            <a:spAutoFit/>
          </a:bodyPr>
          <a:lstStyle/>
          <a:p>
            <a:r>
              <a:rPr lang="en-US" altLang="ja-JP" b="1" dirty="0" smtClean="0">
                <a:solidFill>
                  <a:srgbClr val="FF0000"/>
                </a:solidFill>
              </a:rPr>
              <a:t>Efficiency 	         1		    10000	     100000	  </a:t>
            </a:r>
            <a:endParaRPr kumimoji="1" lang="ja-JP" altLang="en-US" b="1" dirty="0">
              <a:solidFill>
                <a:srgbClr val="FF0000"/>
              </a:solidFill>
            </a:endParaRPr>
          </a:p>
        </p:txBody>
      </p:sp>
    </p:spTree>
    <p:extLst>
      <p:ext uri="{BB962C8B-B14F-4D97-AF65-F5344CB8AC3E}">
        <p14:creationId xmlns:p14="http://schemas.microsoft.com/office/powerpoint/2010/main" val="3810322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角丸四角形吹き出し 147"/>
          <p:cNvSpPr/>
          <p:nvPr/>
        </p:nvSpPr>
        <p:spPr>
          <a:xfrm>
            <a:off x="1022350" y="6165850"/>
            <a:ext cx="2408238" cy="304800"/>
          </a:xfrm>
          <a:prstGeom prst="wedgeRoundRectCallout">
            <a:avLst>
              <a:gd name="adj1" fmla="val -11280"/>
              <a:gd name="adj2" fmla="val -113239"/>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First neutron, slow neutron reaction</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5" name="角丸四角形吹き出し 484"/>
          <p:cNvSpPr/>
          <p:nvPr/>
        </p:nvSpPr>
        <p:spPr>
          <a:xfrm>
            <a:off x="600074" y="4221163"/>
            <a:ext cx="3133725" cy="337710"/>
          </a:xfrm>
          <a:prstGeom prst="wedgeRoundRectCallout">
            <a:avLst>
              <a:gd name="adj1" fmla="val 14393"/>
              <a:gd name="adj2" fmla="val -139694"/>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defRPr/>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Inverse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kinetics with neutrons, Protons, Photons</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420" name="タイトル 1"/>
          <p:cNvSpPr>
            <a:spLocks noGrp="1"/>
          </p:cNvSpPr>
          <p:nvPr>
            <p:ph type="title" idx="4294967295"/>
          </p:nvPr>
        </p:nvSpPr>
        <p:spPr>
          <a:xfrm>
            <a:off x="0" y="0"/>
            <a:ext cx="9144000" cy="549275"/>
          </a:xfrm>
        </p:spPr>
        <p:txBody>
          <a:bodyPr/>
          <a:lstStyle/>
          <a:p>
            <a:pPr eaLnBrk="1" hangingPunct="1"/>
            <a:r>
              <a:rPr lang="en-US" altLang="ja-JP" sz="3200" b="1" dirty="0">
                <a:solidFill>
                  <a:schemeClr val="tx1"/>
                </a:solidFill>
                <a:cs typeface="Meiryo UI" pitchFamily="50" charset="-128"/>
              </a:rPr>
              <a:t>Project</a:t>
            </a:r>
            <a:r>
              <a:rPr lang="ja-JP" altLang="en-US" sz="3200" b="1" dirty="0">
                <a:solidFill>
                  <a:schemeClr val="tx1"/>
                </a:solidFill>
                <a:cs typeface="Meiryo UI" pitchFamily="50" charset="-128"/>
              </a:rPr>
              <a:t> ２ 　</a:t>
            </a:r>
            <a:r>
              <a:rPr lang="en-US" altLang="ja-JP" sz="3200" b="1" dirty="0">
                <a:solidFill>
                  <a:schemeClr val="tx1"/>
                </a:solidFill>
                <a:cs typeface="Meiryo UI" pitchFamily="50" charset="-128"/>
              </a:rPr>
              <a:t>Contents</a:t>
            </a:r>
            <a:endParaRPr lang="ja-JP" altLang="ja-JP" sz="3200" b="1" dirty="0">
              <a:solidFill>
                <a:schemeClr val="tx1"/>
              </a:solidFill>
              <a:cs typeface="Meiryo UI" pitchFamily="50" charset="-128"/>
            </a:endParaRPr>
          </a:p>
        </p:txBody>
      </p:sp>
      <p:sp>
        <p:nvSpPr>
          <p:cNvPr id="60421" name="AutoShape 168"/>
          <p:cNvSpPr>
            <a:spLocks noChangeArrowheads="1"/>
          </p:cNvSpPr>
          <p:nvPr/>
        </p:nvSpPr>
        <p:spPr bwMode="auto">
          <a:xfrm>
            <a:off x="3230563" y="1116012"/>
            <a:ext cx="2557462" cy="1798637"/>
          </a:xfrm>
          <a:prstGeom prst="roundRect">
            <a:avLst>
              <a:gd name="adj" fmla="val 16667"/>
            </a:avLst>
          </a:prstGeom>
          <a:solidFill>
            <a:srgbClr val="FFFFFF"/>
          </a:solidFill>
          <a:ln w="9525">
            <a:solidFill>
              <a:srgbClr val="7F7F7F"/>
            </a:solidFill>
            <a:round/>
            <a:headEnd/>
            <a:tailEnd/>
          </a:ln>
        </p:spPr>
        <p:txBody>
          <a:bodyPr lIns="74295" tIns="8890" rIns="74295" bIns="8890"/>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000" dirty="0">
                <a:latin typeface="ＭＳ Ｐゴシック" pitchFamily="50" charset="-128"/>
                <a:ea typeface="Meiryo UI" pitchFamily="50" charset="-128"/>
                <a:cs typeface="Meiryo UI" pitchFamily="50" charset="-128"/>
              </a:rPr>
              <a:t>Project</a:t>
            </a:r>
            <a:r>
              <a:rPr lang="ja-JP" altLang="ja-JP" sz="1000" dirty="0">
                <a:latin typeface="ＭＳ Ｐゴシック" pitchFamily="50" charset="-128"/>
                <a:ea typeface="Meiryo UI" pitchFamily="50" charset="-128"/>
                <a:cs typeface="Meiryo UI" pitchFamily="50" charset="-128"/>
              </a:rPr>
              <a:t>２</a:t>
            </a:r>
            <a:endParaRPr lang="en-US"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r>
              <a:rPr lang="en-US" altLang="ja-JP" sz="1000" dirty="0">
                <a:latin typeface="ＭＳ Ｐゴシック" pitchFamily="50" charset="-128"/>
                <a:ea typeface="Meiryo UI" pitchFamily="50" charset="-128"/>
                <a:cs typeface="Meiryo UI" pitchFamily="50" charset="-128"/>
              </a:rPr>
              <a:t>(Obtained nuclear reaction data</a:t>
            </a:r>
            <a:r>
              <a:rPr lang="ja-JP" altLang="en-US" sz="1000" dirty="0">
                <a:latin typeface="ＭＳ Ｐゴシック" pitchFamily="50" charset="-128"/>
                <a:ea typeface="Meiryo UI" pitchFamily="50" charset="-128"/>
                <a:cs typeface="Meiryo UI" pitchFamily="50" charset="-128"/>
              </a:rPr>
              <a:t>）</a:t>
            </a:r>
            <a:endParaRPr lang="ja-JP"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ja-JP"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Neutron Knockout</a:t>
            </a:r>
            <a:r>
              <a:rPr lang="ja-JP" altLang="ja-JP"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RIKEN</a:t>
            </a:r>
            <a:r>
              <a:rPr lang="ja-JP" altLang="ja-JP" sz="1000" dirty="0">
                <a:latin typeface="ＭＳ Ｐゴシック" pitchFamily="50" charset="-128"/>
                <a:ea typeface="Meiryo UI" pitchFamily="50" charset="-128"/>
                <a:cs typeface="Meiryo UI" pitchFamily="50" charset="-128"/>
              </a:rPr>
              <a:t>）</a:t>
            </a:r>
            <a:endParaRPr lang="en-US"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First neutron nuclear spallation</a:t>
            </a: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Kyushu   </a:t>
            </a:r>
          </a:p>
          <a:p>
            <a:pPr eaLnBrk="1" hangingPunct="1">
              <a:spcBef>
                <a:spcPct val="0"/>
              </a:spcBef>
              <a:buFontTx/>
              <a:buNone/>
            </a:pPr>
            <a:r>
              <a:rPr lang="en-US" altLang="ja-JP" sz="1000" dirty="0">
                <a:latin typeface="ＭＳ Ｐゴシック" pitchFamily="50" charset="-128"/>
                <a:ea typeface="Meiryo UI" pitchFamily="50" charset="-128"/>
                <a:cs typeface="Meiryo UI" pitchFamily="50" charset="-128"/>
              </a:rPr>
              <a:t>  University</a:t>
            </a:r>
            <a:r>
              <a:rPr lang="ja-JP" altLang="en-US" sz="1000" dirty="0">
                <a:latin typeface="ＭＳ Ｐゴシック" pitchFamily="50" charset="-128"/>
                <a:ea typeface="Meiryo UI" pitchFamily="50" charset="-128"/>
                <a:cs typeface="Meiryo UI" pitchFamily="50" charset="-128"/>
              </a:rPr>
              <a:t>）</a:t>
            </a:r>
            <a:endParaRPr lang="en-US"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Coulomb breakup</a:t>
            </a: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TIT</a:t>
            </a:r>
            <a:r>
              <a:rPr lang="ja-JP" altLang="en-US" sz="1000" dirty="0">
                <a:latin typeface="ＭＳ Ｐゴシック" pitchFamily="50" charset="-128"/>
                <a:ea typeface="Meiryo UI" pitchFamily="50" charset="-128"/>
                <a:cs typeface="Meiryo UI" pitchFamily="50" charset="-128"/>
              </a:rPr>
              <a:t>）</a:t>
            </a:r>
            <a:endParaRPr lang="en-US"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Negative </a:t>
            </a:r>
            <a:r>
              <a:rPr lang="en-US" altLang="ja-JP" sz="1000" dirty="0" err="1">
                <a:latin typeface="ＭＳ Ｐゴシック" pitchFamily="50" charset="-128"/>
                <a:ea typeface="Meiryo UI" pitchFamily="50" charset="-128"/>
                <a:cs typeface="Meiryo UI" pitchFamily="50" charset="-128"/>
              </a:rPr>
              <a:t>muon</a:t>
            </a:r>
            <a:r>
              <a:rPr lang="en-US" altLang="ja-JP" sz="1000" dirty="0">
                <a:latin typeface="ＭＳ Ｐゴシック" pitchFamily="50" charset="-128"/>
                <a:ea typeface="Meiryo UI" pitchFamily="50" charset="-128"/>
                <a:cs typeface="Meiryo UI" pitchFamily="50" charset="-128"/>
              </a:rPr>
              <a:t> capture reaction</a:t>
            </a: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RIKEN</a:t>
            </a:r>
            <a:r>
              <a:rPr lang="ja-JP" altLang="en-US" sz="1000" dirty="0">
                <a:latin typeface="ＭＳ Ｐゴシック" pitchFamily="50" charset="-128"/>
                <a:ea typeface="Meiryo UI" pitchFamily="50" charset="-128"/>
                <a:cs typeface="Meiryo UI" pitchFamily="50" charset="-128"/>
              </a:rPr>
              <a:t>）</a:t>
            </a:r>
            <a:endParaRPr lang="en-US"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Neutron capture</a:t>
            </a: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JAEA</a:t>
            </a:r>
            <a:r>
              <a:rPr lang="ja-JP" altLang="en-US" sz="1000" dirty="0">
                <a:latin typeface="ＭＳ Ｐゴシック" pitchFamily="50" charset="-128"/>
                <a:ea typeface="Meiryo UI" pitchFamily="50" charset="-128"/>
                <a:cs typeface="Meiryo UI" pitchFamily="50" charset="-128"/>
              </a:rPr>
              <a:t>）</a:t>
            </a:r>
            <a:endParaRPr lang="en-US" altLang="zh-TW" sz="1000" dirty="0">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Low-speed RI beam</a:t>
            </a:r>
            <a:r>
              <a:rPr lang="ja-JP" altLang="en-US" sz="1000" dirty="0">
                <a:latin typeface="ＭＳ Ｐゴシック" pitchFamily="50" charset="-128"/>
                <a:ea typeface="Meiryo UI" pitchFamily="50" charset="-128"/>
                <a:cs typeface="Meiryo UI" pitchFamily="50" charset="-128"/>
              </a:rPr>
              <a:t>（</a:t>
            </a:r>
            <a:r>
              <a:rPr lang="en-US" altLang="ja-JP" sz="1000" dirty="0">
                <a:latin typeface="ＭＳ Ｐゴシック" pitchFamily="50" charset="-128"/>
                <a:ea typeface="Meiryo UI" pitchFamily="50" charset="-128"/>
                <a:cs typeface="Meiryo UI" pitchFamily="50" charset="-128"/>
              </a:rPr>
              <a:t>The university of </a:t>
            </a:r>
          </a:p>
          <a:p>
            <a:pPr eaLnBrk="1" hangingPunct="1">
              <a:spcBef>
                <a:spcPct val="0"/>
              </a:spcBef>
              <a:buFontTx/>
              <a:buNone/>
            </a:pPr>
            <a:r>
              <a:rPr lang="en-US" altLang="ja-JP" sz="1000" dirty="0">
                <a:latin typeface="ＭＳ Ｐゴシック" pitchFamily="50" charset="-128"/>
                <a:ea typeface="Meiryo UI" pitchFamily="50" charset="-128"/>
                <a:cs typeface="Meiryo UI" pitchFamily="50" charset="-128"/>
              </a:rPr>
              <a:t> Tokyo, RIKEN</a:t>
            </a:r>
            <a:r>
              <a:rPr lang="ja-JP" altLang="en-US" sz="1000" dirty="0">
                <a:latin typeface="ＭＳ Ｐゴシック" pitchFamily="50" charset="-128"/>
                <a:ea typeface="Meiryo UI" pitchFamily="50" charset="-128"/>
                <a:cs typeface="Meiryo UI" pitchFamily="50" charset="-128"/>
              </a:rPr>
              <a:t>）</a:t>
            </a:r>
            <a:endParaRPr lang="en-US"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endParaRPr lang="en-US"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r>
              <a:rPr lang="en-US" altLang="ja-JP" sz="1000" dirty="0">
                <a:latin typeface="ＭＳ Ｐゴシック" pitchFamily="50" charset="-128"/>
                <a:ea typeface="Meiryo UI" pitchFamily="50" charset="-128"/>
                <a:cs typeface="Meiryo UI" pitchFamily="50" charset="-128"/>
              </a:rPr>
              <a:t>(New nuclear reaction control method)</a:t>
            </a:r>
            <a:endParaRPr lang="ja-JP" altLang="ja-JP" sz="1000" dirty="0">
              <a:latin typeface="ＭＳ Ｐゴシック" pitchFamily="50" charset="-128"/>
              <a:ea typeface="Meiryo UI" pitchFamily="50" charset="-128"/>
              <a:cs typeface="Meiryo UI" pitchFamily="50" charset="-128"/>
            </a:endParaRPr>
          </a:p>
          <a:p>
            <a:pPr eaLnBrk="1" hangingPunct="1">
              <a:spcBef>
                <a:spcPct val="0"/>
              </a:spcBef>
              <a:buFontTx/>
              <a:buNone/>
            </a:pPr>
            <a:endParaRPr lang="ja-JP" altLang="ja-JP" sz="1000" dirty="0">
              <a:latin typeface="ＭＳ Ｐゴシック" pitchFamily="50" charset="-128"/>
              <a:ea typeface="Meiryo UI" pitchFamily="50" charset="-128"/>
              <a:cs typeface="Meiryo UI" pitchFamily="50" charset="-128"/>
            </a:endParaRPr>
          </a:p>
        </p:txBody>
      </p:sp>
      <p:sp>
        <p:nvSpPr>
          <p:cNvPr id="60422" name="AutoShape 167"/>
          <p:cNvSpPr>
            <a:spLocks noChangeArrowheads="1"/>
          </p:cNvSpPr>
          <p:nvPr/>
        </p:nvSpPr>
        <p:spPr bwMode="auto">
          <a:xfrm>
            <a:off x="6300789" y="2233435"/>
            <a:ext cx="2709862" cy="820448"/>
          </a:xfrm>
          <a:prstGeom prst="roundRect">
            <a:avLst>
              <a:gd name="adj" fmla="val 16667"/>
            </a:avLst>
          </a:prstGeom>
          <a:solidFill>
            <a:srgbClr val="FFFFFF"/>
          </a:solidFill>
          <a:ln w="9525">
            <a:solidFill>
              <a:srgbClr val="7F7F7F"/>
            </a:solidFill>
            <a:round/>
            <a:headEnd/>
            <a:tailEnd/>
          </a:ln>
        </p:spPr>
        <p:txBody>
          <a:bodyPr lIns="74295" tIns="8890" rIns="74295" bIns="8890"/>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ja-JP" sz="1000" dirty="0">
                <a:solidFill>
                  <a:srgbClr val="FF0066"/>
                </a:solidFill>
                <a:latin typeface="ＭＳ Ｐゴシック" pitchFamily="50" charset="-128"/>
                <a:ea typeface="Meiryo UI" pitchFamily="50" charset="-128"/>
                <a:cs typeface="Meiryo UI" pitchFamily="50" charset="-128"/>
              </a:rPr>
              <a:t>・</a:t>
            </a:r>
            <a:r>
              <a:rPr lang="en-US" altLang="ja-JP" sz="1000" dirty="0">
                <a:solidFill>
                  <a:srgbClr val="FF0066"/>
                </a:solidFill>
                <a:latin typeface="ＭＳ Ｐゴシック" pitchFamily="50" charset="-128"/>
                <a:ea typeface="Meiryo UI" pitchFamily="50" charset="-128"/>
                <a:cs typeface="Meiryo UI" pitchFamily="50" charset="-128"/>
              </a:rPr>
              <a:t>Nuclear fusion</a:t>
            </a:r>
            <a:r>
              <a:rPr lang="ja-JP" altLang="en-US" sz="1000" dirty="0">
                <a:solidFill>
                  <a:srgbClr val="FF0066"/>
                </a:solidFill>
                <a:latin typeface="ＭＳ Ｐゴシック" pitchFamily="50" charset="-128"/>
                <a:ea typeface="Meiryo UI" pitchFamily="50" charset="-128"/>
                <a:cs typeface="Meiryo UI" pitchFamily="50" charset="-128"/>
              </a:rPr>
              <a:t>（</a:t>
            </a:r>
            <a:r>
              <a:rPr lang="en-US" altLang="ja-JP" sz="1000" dirty="0">
                <a:solidFill>
                  <a:srgbClr val="FF0066"/>
                </a:solidFill>
                <a:latin typeface="ＭＳ Ｐゴシック" pitchFamily="50" charset="-128"/>
                <a:ea typeface="Meiryo UI" pitchFamily="50" charset="-128"/>
                <a:cs typeface="Meiryo UI" pitchFamily="50" charset="-128"/>
              </a:rPr>
              <a:t>NIFS/Chubu</a:t>
            </a:r>
          </a:p>
          <a:p>
            <a:pPr eaLnBrk="1" hangingPunct="1">
              <a:spcBef>
                <a:spcPct val="0"/>
              </a:spcBef>
              <a:buFontTx/>
              <a:buNone/>
            </a:pPr>
            <a:r>
              <a:rPr lang="en-US" altLang="ja-JP" sz="1000" dirty="0">
                <a:solidFill>
                  <a:srgbClr val="FF0066"/>
                </a:solidFill>
                <a:latin typeface="ＭＳ Ｐゴシック" pitchFamily="50" charset="-128"/>
                <a:ea typeface="Meiryo UI" pitchFamily="50" charset="-128"/>
                <a:cs typeface="Meiryo UI" pitchFamily="50" charset="-128"/>
              </a:rPr>
              <a:t>  Univ.</a:t>
            </a:r>
            <a:r>
              <a:rPr lang="ja-JP" altLang="en-US" sz="1000" dirty="0">
                <a:solidFill>
                  <a:srgbClr val="FF0066"/>
                </a:solidFill>
                <a:latin typeface="ＭＳ Ｐゴシック" pitchFamily="50" charset="-128"/>
                <a:ea typeface="Meiryo UI" pitchFamily="50" charset="-128"/>
                <a:cs typeface="Meiryo UI" pitchFamily="50" charset="-128"/>
              </a:rPr>
              <a:t>）</a:t>
            </a:r>
            <a:endParaRPr lang="en-US" altLang="ja-JP" sz="1000" dirty="0">
              <a:solidFill>
                <a:srgbClr val="FF0066"/>
              </a:solidFill>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en-US" sz="1000" dirty="0">
                <a:solidFill>
                  <a:srgbClr val="FF0066"/>
                </a:solidFill>
                <a:latin typeface="ＭＳ Ｐゴシック" pitchFamily="50" charset="-128"/>
                <a:ea typeface="Meiryo UI" pitchFamily="50" charset="-128"/>
                <a:cs typeface="Meiryo UI" pitchFamily="50" charset="-128"/>
              </a:rPr>
              <a:t>・</a:t>
            </a:r>
            <a:r>
              <a:rPr lang="en-US" altLang="ja-JP" sz="1000" dirty="0">
                <a:solidFill>
                  <a:srgbClr val="FF0066"/>
                </a:solidFill>
                <a:latin typeface="ＭＳ Ｐゴシック" pitchFamily="50" charset="-128"/>
                <a:ea typeface="Meiryo UI" pitchFamily="50" charset="-128"/>
                <a:cs typeface="Meiryo UI" pitchFamily="50" charset="-128"/>
              </a:rPr>
              <a:t>Compact cyclotron</a:t>
            </a:r>
            <a:r>
              <a:rPr lang="ja-JP" altLang="en-US" sz="1000" dirty="0">
                <a:solidFill>
                  <a:srgbClr val="FF0066"/>
                </a:solidFill>
                <a:latin typeface="ＭＳ Ｐゴシック" pitchFamily="50" charset="-128"/>
                <a:ea typeface="Meiryo UI" pitchFamily="50" charset="-128"/>
                <a:cs typeface="Meiryo UI" pitchFamily="50" charset="-128"/>
              </a:rPr>
              <a:t>（</a:t>
            </a:r>
            <a:r>
              <a:rPr lang="en-US" altLang="ja-JP" sz="1000" dirty="0">
                <a:solidFill>
                  <a:srgbClr val="FF0066"/>
                </a:solidFill>
                <a:latin typeface="ＭＳ Ｐゴシック" pitchFamily="50" charset="-128"/>
                <a:ea typeface="Meiryo UI" pitchFamily="50" charset="-128"/>
                <a:cs typeface="Meiryo UI" pitchFamily="50" charset="-128"/>
              </a:rPr>
              <a:t>Osaka Univ.</a:t>
            </a:r>
            <a:r>
              <a:rPr lang="ja-JP" altLang="en-US" sz="1000" dirty="0">
                <a:solidFill>
                  <a:srgbClr val="FF0066"/>
                </a:solidFill>
                <a:latin typeface="ＭＳ Ｐゴシック" pitchFamily="50" charset="-128"/>
                <a:ea typeface="Meiryo UI" pitchFamily="50" charset="-128"/>
                <a:cs typeface="Meiryo UI" pitchFamily="50" charset="-128"/>
              </a:rPr>
              <a:t>）</a:t>
            </a:r>
            <a:endParaRPr lang="en-US" altLang="ja-JP" sz="1000" dirty="0">
              <a:solidFill>
                <a:srgbClr val="FF0066"/>
              </a:solidFill>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en-US" sz="1000" dirty="0">
                <a:solidFill>
                  <a:srgbClr val="FF0066"/>
                </a:solidFill>
                <a:latin typeface="ＭＳ Ｐゴシック" pitchFamily="50" charset="-128"/>
                <a:ea typeface="Meiryo UI" pitchFamily="50" charset="-128"/>
                <a:cs typeface="Meiryo UI" pitchFamily="50" charset="-128"/>
              </a:rPr>
              <a:t>・</a:t>
            </a:r>
            <a:r>
              <a:rPr lang="en-US" altLang="ja-JP" sz="1000" dirty="0">
                <a:solidFill>
                  <a:srgbClr val="FF0066"/>
                </a:solidFill>
                <a:latin typeface="ＭＳ Ｐゴシック" pitchFamily="50" charset="-128"/>
                <a:ea typeface="Meiryo UI" pitchFamily="50" charset="-128"/>
                <a:cs typeface="Meiryo UI" pitchFamily="50" charset="-128"/>
              </a:rPr>
              <a:t>Muon</a:t>
            </a:r>
            <a:r>
              <a:rPr lang="ja-JP" altLang="en-US" sz="1000" dirty="0">
                <a:solidFill>
                  <a:srgbClr val="FF0066"/>
                </a:solidFill>
                <a:latin typeface="ＭＳ Ｐゴシック" pitchFamily="50" charset="-128"/>
                <a:ea typeface="Meiryo UI" pitchFamily="50" charset="-128"/>
                <a:cs typeface="Meiryo UI" pitchFamily="50" charset="-128"/>
              </a:rPr>
              <a:t>（</a:t>
            </a:r>
            <a:r>
              <a:rPr lang="en-US" altLang="ja-JP" sz="1000" dirty="0">
                <a:solidFill>
                  <a:srgbClr val="FF0066"/>
                </a:solidFill>
                <a:latin typeface="ＭＳ Ｐゴシック" pitchFamily="50" charset="-128"/>
                <a:ea typeface="Meiryo UI" pitchFamily="50" charset="-128"/>
                <a:cs typeface="Meiryo UI" pitchFamily="50" charset="-128"/>
              </a:rPr>
              <a:t>Kyoto Univ./JAEA</a:t>
            </a:r>
            <a:r>
              <a:rPr lang="ja-JP" altLang="en-US" sz="1000" dirty="0">
                <a:solidFill>
                  <a:srgbClr val="FF0066"/>
                </a:solidFill>
                <a:latin typeface="ＭＳ Ｐゴシック" pitchFamily="50" charset="-128"/>
                <a:ea typeface="Meiryo UI" pitchFamily="50" charset="-128"/>
                <a:cs typeface="Meiryo UI" pitchFamily="50" charset="-128"/>
              </a:rPr>
              <a:t>）</a:t>
            </a:r>
            <a:endParaRPr lang="en-US" altLang="ja-JP" sz="1000" dirty="0">
              <a:solidFill>
                <a:srgbClr val="FF0066"/>
              </a:solidFill>
              <a:latin typeface="ＭＳ Ｐゴシック" pitchFamily="50" charset="-128"/>
              <a:ea typeface="Meiryo UI" pitchFamily="50" charset="-128"/>
              <a:cs typeface="Meiryo UI" pitchFamily="50" charset="-128"/>
            </a:endParaRPr>
          </a:p>
          <a:p>
            <a:pPr eaLnBrk="1" hangingPunct="1">
              <a:spcBef>
                <a:spcPct val="0"/>
              </a:spcBef>
              <a:buFontTx/>
              <a:buNone/>
            </a:pPr>
            <a:endParaRPr lang="en-US" altLang="ja-JP" sz="1000" dirty="0">
              <a:solidFill>
                <a:srgbClr val="FF0066"/>
              </a:solidFill>
              <a:latin typeface="ＭＳ Ｐゴシック" pitchFamily="50" charset="-128"/>
              <a:ea typeface="Meiryo UI" pitchFamily="50" charset="-128"/>
              <a:cs typeface="Meiryo UI" pitchFamily="50" charset="-128"/>
            </a:endParaRPr>
          </a:p>
          <a:p>
            <a:pPr eaLnBrk="1" hangingPunct="1">
              <a:spcBef>
                <a:spcPct val="0"/>
              </a:spcBef>
              <a:buFontTx/>
              <a:buNone/>
            </a:pPr>
            <a:endParaRPr lang="ja-JP" altLang="ja-JP" sz="1000" dirty="0">
              <a:latin typeface="ＭＳ Ｐゴシック" pitchFamily="50" charset="-128"/>
              <a:ea typeface="Meiryo UI" pitchFamily="50" charset="-128"/>
              <a:cs typeface="Meiryo UI" pitchFamily="50" charset="-128"/>
            </a:endParaRPr>
          </a:p>
        </p:txBody>
      </p:sp>
      <p:cxnSp>
        <p:nvCxnSpPr>
          <p:cNvPr id="4" name="カギ線コネクタ 3"/>
          <p:cNvCxnSpPr/>
          <p:nvPr/>
        </p:nvCxnSpPr>
        <p:spPr>
          <a:xfrm flipV="1">
            <a:off x="5565776" y="2447925"/>
            <a:ext cx="735012" cy="69373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角丸四角形吹き出し 146"/>
          <p:cNvSpPr/>
          <p:nvPr/>
        </p:nvSpPr>
        <p:spPr>
          <a:xfrm>
            <a:off x="1308100" y="5229225"/>
            <a:ext cx="2184400" cy="384175"/>
          </a:xfrm>
          <a:prstGeom prst="wedgeRoundRectCallout">
            <a:avLst>
              <a:gd name="adj1" fmla="val -22751"/>
              <a:gd name="adj2" fmla="val -146308"/>
              <a:gd name="adj3" fmla="val 16667"/>
            </a:avLst>
          </a:prstGeom>
          <a:solidFill>
            <a:srgbClr val="FFFF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anchor="ctr"/>
          <a:lstStyle/>
          <a:p>
            <a:pPr algn="ctr">
              <a:defRPr/>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Negative </a:t>
            </a:r>
            <a:r>
              <a:rPr lang="en-US" altLang="ja-JP" sz="10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muon</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capture reaction</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426" name="グループ化 148"/>
          <p:cNvGrpSpPr>
            <a:grpSpLocks/>
          </p:cNvGrpSpPr>
          <p:nvPr/>
        </p:nvGrpSpPr>
        <p:grpSpPr bwMode="auto">
          <a:xfrm>
            <a:off x="2232025" y="4829175"/>
            <a:ext cx="865188" cy="285750"/>
            <a:chOff x="2576736" y="4079041"/>
            <a:chExt cx="2692656" cy="286063"/>
          </a:xfrm>
        </p:grpSpPr>
        <p:cxnSp>
          <p:nvCxnSpPr>
            <p:cNvPr id="150" name="直線矢印コネクタ 149"/>
            <p:cNvCxnSpPr/>
            <p:nvPr/>
          </p:nvCxnSpPr>
          <p:spPr>
            <a:xfrm flipV="1">
              <a:off x="2576736" y="4222073"/>
              <a:ext cx="2692656" cy="19071"/>
            </a:xfrm>
            <a:prstGeom prst="straightConnector1">
              <a:avLst/>
            </a:prstGeom>
            <a:ln w="9525">
              <a:tailEnd type="triangle" w="med" len="sm"/>
            </a:ln>
          </p:spPr>
          <p:style>
            <a:lnRef idx="1">
              <a:schemeClr val="accent1"/>
            </a:lnRef>
            <a:fillRef idx="0">
              <a:schemeClr val="accent1"/>
            </a:fillRef>
            <a:effectRef idx="0">
              <a:schemeClr val="accent1"/>
            </a:effectRef>
            <a:fontRef idx="minor">
              <a:schemeClr val="tx1"/>
            </a:fontRef>
          </p:style>
        </p:cxnSp>
        <p:cxnSp>
          <p:nvCxnSpPr>
            <p:cNvPr id="151" name="直線矢印コネクタ 150"/>
            <p:cNvCxnSpPr/>
            <p:nvPr/>
          </p:nvCxnSpPr>
          <p:spPr>
            <a:xfrm flipV="1">
              <a:off x="2576736" y="4079041"/>
              <a:ext cx="2692656" cy="162102"/>
            </a:xfrm>
            <a:prstGeom prst="straightConnector1">
              <a:avLst/>
            </a:prstGeom>
            <a:ln w="9525">
              <a:tailEnd type="triangle" w="med" len="sm"/>
            </a:ln>
          </p:spPr>
          <p:style>
            <a:lnRef idx="1">
              <a:schemeClr val="accent1"/>
            </a:lnRef>
            <a:fillRef idx="0">
              <a:schemeClr val="accent1"/>
            </a:fillRef>
            <a:effectRef idx="0">
              <a:schemeClr val="accent1"/>
            </a:effectRef>
            <a:fontRef idx="minor">
              <a:schemeClr val="tx1"/>
            </a:fontRef>
          </p:style>
        </p:cxnSp>
        <p:cxnSp>
          <p:nvCxnSpPr>
            <p:cNvPr id="152" name="直線矢印コネクタ 151"/>
            <p:cNvCxnSpPr/>
            <p:nvPr/>
          </p:nvCxnSpPr>
          <p:spPr>
            <a:xfrm>
              <a:off x="2576736" y="4241143"/>
              <a:ext cx="2692656" cy="123961"/>
            </a:xfrm>
            <a:prstGeom prst="straightConnector1">
              <a:avLst/>
            </a:prstGeom>
            <a:ln w="9525">
              <a:tailEnd type="triangle" w="med" len="sm"/>
            </a:ln>
          </p:spPr>
          <p:style>
            <a:lnRef idx="1">
              <a:schemeClr val="accent1"/>
            </a:lnRef>
            <a:fillRef idx="0">
              <a:schemeClr val="accent1"/>
            </a:fillRef>
            <a:effectRef idx="0">
              <a:schemeClr val="accent1"/>
            </a:effectRef>
            <a:fontRef idx="minor">
              <a:schemeClr val="tx1"/>
            </a:fontRef>
          </p:style>
        </p:cxnSp>
      </p:grpSp>
      <p:sp>
        <p:nvSpPr>
          <p:cNvPr id="153" name="正方形/長方形 152"/>
          <p:cNvSpPr/>
          <p:nvPr/>
        </p:nvSpPr>
        <p:spPr>
          <a:xfrm>
            <a:off x="950913" y="4959350"/>
            <a:ext cx="501650" cy="53975"/>
          </a:xfrm>
          <a:prstGeom prst="rect">
            <a:avLst/>
          </a:prstGeom>
          <a:gradFill flip="none" rotWithShape="1">
            <a:gsLst>
              <a:gs pos="0">
                <a:schemeClr val="accent1">
                  <a:tint val="66000"/>
                  <a:satMod val="160000"/>
                </a:schemeClr>
              </a:gs>
              <a:gs pos="96000">
                <a:schemeClr val="accent1">
                  <a:tint val="44500"/>
                  <a:satMod val="160000"/>
                  <a:lumMod val="0"/>
                  <a:lumOff val="10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正方形/長方形 153"/>
          <p:cNvSpPr/>
          <p:nvPr/>
        </p:nvSpPr>
        <p:spPr>
          <a:xfrm>
            <a:off x="1022350" y="3808413"/>
            <a:ext cx="593725" cy="173037"/>
          </a:xfrm>
          <a:prstGeom prst="rect">
            <a:avLst/>
          </a:prstGeom>
          <a:gradFill flip="none" rotWithShape="1">
            <a:gsLst>
              <a:gs pos="0">
                <a:schemeClr val="accent1">
                  <a:tint val="66000"/>
                  <a:satMod val="160000"/>
                </a:schemeClr>
              </a:gs>
              <a:gs pos="96000">
                <a:schemeClr val="accent1">
                  <a:tint val="44500"/>
                  <a:satMod val="160000"/>
                  <a:lumMod val="0"/>
                  <a:lumOff val="10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正方形/長方形 154"/>
          <p:cNvSpPr/>
          <p:nvPr/>
        </p:nvSpPr>
        <p:spPr>
          <a:xfrm>
            <a:off x="950913" y="5967413"/>
            <a:ext cx="501650" cy="53975"/>
          </a:xfrm>
          <a:prstGeom prst="rect">
            <a:avLst/>
          </a:prstGeom>
          <a:gradFill flip="none" rotWithShape="1">
            <a:gsLst>
              <a:gs pos="0">
                <a:schemeClr val="accent1">
                  <a:tint val="66000"/>
                  <a:satMod val="160000"/>
                </a:schemeClr>
              </a:gs>
              <a:gs pos="96000">
                <a:schemeClr val="accent1">
                  <a:tint val="44500"/>
                  <a:satMod val="160000"/>
                  <a:lumMod val="0"/>
                  <a:lumOff val="10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430" name="グループ化 155"/>
          <p:cNvGrpSpPr>
            <a:grpSpLocks/>
          </p:cNvGrpSpPr>
          <p:nvPr/>
        </p:nvGrpSpPr>
        <p:grpSpPr bwMode="auto">
          <a:xfrm>
            <a:off x="1311275" y="3724275"/>
            <a:ext cx="319088" cy="333375"/>
            <a:chOff x="2140401" y="3429000"/>
            <a:chExt cx="319466" cy="332793"/>
          </a:xfrm>
        </p:grpSpPr>
        <p:sp>
          <p:nvSpPr>
            <p:cNvPr id="157" name="円/楕円 156"/>
            <p:cNvSpPr/>
            <p:nvPr/>
          </p:nvSpPr>
          <p:spPr>
            <a:xfrm>
              <a:off x="2296160" y="3429000"/>
              <a:ext cx="4450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円/楕円 157"/>
            <p:cNvSpPr/>
            <p:nvPr/>
          </p:nvSpPr>
          <p:spPr>
            <a:xfrm>
              <a:off x="2253248" y="3432169"/>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円/楕円 158"/>
            <p:cNvSpPr/>
            <p:nvPr/>
          </p:nvSpPr>
          <p:spPr>
            <a:xfrm>
              <a:off x="2211924" y="3443263"/>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0" name="円/楕円 159"/>
            <p:cNvSpPr/>
            <p:nvPr/>
          </p:nvSpPr>
          <p:spPr>
            <a:xfrm>
              <a:off x="2173778" y="3478127"/>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1" name="円/楕円 160"/>
            <p:cNvSpPr/>
            <p:nvPr/>
          </p:nvSpPr>
          <p:spPr>
            <a:xfrm>
              <a:off x="2154706" y="3509822"/>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2" name="円/楕円 161"/>
            <p:cNvSpPr/>
            <p:nvPr/>
          </p:nvSpPr>
          <p:spPr>
            <a:xfrm>
              <a:off x="2340663" y="3451186"/>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円/楕円 162"/>
            <p:cNvSpPr/>
            <p:nvPr/>
          </p:nvSpPr>
          <p:spPr>
            <a:xfrm>
              <a:off x="2374040" y="3489220"/>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円/楕円 163"/>
            <p:cNvSpPr/>
            <p:nvPr/>
          </p:nvSpPr>
          <p:spPr>
            <a:xfrm>
              <a:off x="2396292" y="3524084"/>
              <a:ext cx="46092" cy="4437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円/楕円 164"/>
            <p:cNvSpPr/>
            <p:nvPr/>
          </p:nvSpPr>
          <p:spPr>
            <a:xfrm>
              <a:off x="2140401" y="3555778"/>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6" name="円/楕円 165"/>
            <p:cNvSpPr/>
            <p:nvPr/>
          </p:nvSpPr>
          <p:spPr>
            <a:xfrm>
              <a:off x="2208745" y="3474958"/>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7" name="円/楕円 166"/>
            <p:cNvSpPr/>
            <p:nvPr/>
          </p:nvSpPr>
          <p:spPr>
            <a:xfrm>
              <a:off x="2248479" y="3451186"/>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円/楕円 167"/>
            <p:cNvSpPr/>
            <p:nvPr/>
          </p:nvSpPr>
          <p:spPr>
            <a:xfrm>
              <a:off x="2296160" y="3451186"/>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円/楕円 168"/>
            <p:cNvSpPr/>
            <p:nvPr/>
          </p:nvSpPr>
          <p:spPr>
            <a:xfrm>
              <a:off x="2339074" y="3478127"/>
              <a:ext cx="44503"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0" name="円/楕円 169"/>
            <p:cNvSpPr/>
            <p:nvPr/>
          </p:nvSpPr>
          <p:spPr>
            <a:xfrm>
              <a:off x="2367683" y="3511406"/>
              <a:ext cx="46092"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円/楕円 170"/>
            <p:cNvSpPr/>
            <p:nvPr/>
          </p:nvSpPr>
          <p:spPr>
            <a:xfrm>
              <a:off x="2176957" y="3505067"/>
              <a:ext cx="46092"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円/楕円 171"/>
            <p:cNvSpPr/>
            <p:nvPr/>
          </p:nvSpPr>
          <p:spPr>
            <a:xfrm>
              <a:off x="2211924" y="3500313"/>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円/楕円 172"/>
            <p:cNvSpPr/>
            <p:nvPr/>
          </p:nvSpPr>
          <p:spPr>
            <a:xfrm>
              <a:off x="2250069" y="3478127"/>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4" name="円/楕円 173"/>
            <p:cNvSpPr/>
            <p:nvPr/>
          </p:nvSpPr>
          <p:spPr>
            <a:xfrm>
              <a:off x="2299339" y="3478127"/>
              <a:ext cx="44503"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円/楕円 174"/>
            <p:cNvSpPr/>
            <p:nvPr/>
          </p:nvSpPr>
          <p:spPr>
            <a:xfrm>
              <a:off x="2340663" y="3501898"/>
              <a:ext cx="46093" cy="4437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円/楕円 175"/>
            <p:cNvSpPr/>
            <p:nvPr/>
          </p:nvSpPr>
          <p:spPr>
            <a:xfrm>
              <a:off x="2170600" y="3543100"/>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7" name="円/楕円 176"/>
            <p:cNvSpPr/>
            <p:nvPr/>
          </p:nvSpPr>
          <p:spPr>
            <a:xfrm>
              <a:off x="2410596" y="3565287"/>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円/楕円 177"/>
            <p:cNvSpPr/>
            <p:nvPr/>
          </p:nvSpPr>
          <p:spPr>
            <a:xfrm>
              <a:off x="2375629" y="3552609"/>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円/楕円 178"/>
            <p:cNvSpPr/>
            <p:nvPr/>
          </p:nvSpPr>
          <p:spPr>
            <a:xfrm>
              <a:off x="2343842" y="3539931"/>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円/楕円 179"/>
            <p:cNvSpPr/>
            <p:nvPr/>
          </p:nvSpPr>
          <p:spPr>
            <a:xfrm>
              <a:off x="2307286" y="3512991"/>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1" name="円/楕円 180"/>
            <p:cNvSpPr/>
            <p:nvPr/>
          </p:nvSpPr>
          <p:spPr>
            <a:xfrm>
              <a:off x="2270730" y="3501898"/>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円/楕円 181"/>
            <p:cNvSpPr/>
            <p:nvPr/>
          </p:nvSpPr>
          <p:spPr>
            <a:xfrm>
              <a:off x="2224639" y="3517745"/>
              <a:ext cx="46092"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3" name="円/楕円 182"/>
            <p:cNvSpPr/>
            <p:nvPr/>
          </p:nvSpPr>
          <p:spPr>
            <a:xfrm>
              <a:off x="2375629" y="3571626"/>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円/楕円 183"/>
            <p:cNvSpPr/>
            <p:nvPr/>
          </p:nvSpPr>
          <p:spPr>
            <a:xfrm>
              <a:off x="2339074" y="3571626"/>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5" name="円/楕円 184"/>
            <p:cNvSpPr/>
            <p:nvPr/>
          </p:nvSpPr>
          <p:spPr>
            <a:xfrm>
              <a:off x="2205566" y="3546270"/>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6" name="円/楕円 185"/>
            <p:cNvSpPr/>
            <p:nvPr/>
          </p:nvSpPr>
          <p:spPr>
            <a:xfrm>
              <a:off x="2238943" y="3543100"/>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7" name="円/楕円 186"/>
            <p:cNvSpPr/>
            <p:nvPr/>
          </p:nvSpPr>
          <p:spPr>
            <a:xfrm>
              <a:off x="2267551" y="3532008"/>
              <a:ext cx="46093"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8" name="円/楕円 187"/>
            <p:cNvSpPr/>
            <p:nvPr/>
          </p:nvSpPr>
          <p:spPr>
            <a:xfrm>
              <a:off x="2310465" y="3543100"/>
              <a:ext cx="46092"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9" name="円/楕円 188"/>
            <p:cNvSpPr/>
            <p:nvPr/>
          </p:nvSpPr>
          <p:spPr>
            <a:xfrm>
              <a:off x="2275499" y="3558948"/>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円/楕円 189"/>
            <p:cNvSpPr/>
            <p:nvPr/>
          </p:nvSpPr>
          <p:spPr>
            <a:xfrm flipV="1">
              <a:off x="2299339" y="3715836"/>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円/楕円 190"/>
            <p:cNvSpPr/>
            <p:nvPr/>
          </p:nvSpPr>
          <p:spPr>
            <a:xfrm flipV="1">
              <a:off x="2256426" y="3712667"/>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2" name="円/楕円 191"/>
            <p:cNvSpPr/>
            <p:nvPr/>
          </p:nvSpPr>
          <p:spPr>
            <a:xfrm flipV="1">
              <a:off x="2216691" y="3701573"/>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3" name="円/楕円 192"/>
            <p:cNvSpPr/>
            <p:nvPr/>
          </p:nvSpPr>
          <p:spPr>
            <a:xfrm flipV="1">
              <a:off x="2176957" y="3666709"/>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4" name="円/楕円 193"/>
            <p:cNvSpPr/>
            <p:nvPr/>
          </p:nvSpPr>
          <p:spPr>
            <a:xfrm flipV="1">
              <a:off x="2159474" y="3635015"/>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円/楕円 194"/>
            <p:cNvSpPr/>
            <p:nvPr/>
          </p:nvSpPr>
          <p:spPr>
            <a:xfrm flipV="1">
              <a:off x="2345432" y="3693650"/>
              <a:ext cx="46092"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6" name="円/楕円 195"/>
            <p:cNvSpPr/>
            <p:nvPr/>
          </p:nvSpPr>
          <p:spPr>
            <a:xfrm flipV="1">
              <a:off x="2377219" y="3655617"/>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7" name="円/楕円 196"/>
            <p:cNvSpPr/>
            <p:nvPr/>
          </p:nvSpPr>
          <p:spPr>
            <a:xfrm flipV="1">
              <a:off x="2401059" y="3622337"/>
              <a:ext cx="44503" cy="4437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8" name="円/楕円 197"/>
            <p:cNvSpPr/>
            <p:nvPr/>
          </p:nvSpPr>
          <p:spPr>
            <a:xfrm flipV="1">
              <a:off x="2145170" y="3589058"/>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円/楕円 198"/>
            <p:cNvSpPr/>
            <p:nvPr/>
          </p:nvSpPr>
          <p:spPr>
            <a:xfrm flipV="1">
              <a:off x="2213513" y="3669879"/>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0" name="円/楕円 199"/>
            <p:cNvSpPr/>
            <p:nvPr/>
          </p:nvSpPr>
          <p:spPr>
            <a:xfrm flipV="1">
              <a:off x="2253248" y="3693650"/>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1" name="円/楕円 200"/>
            <p:cNvSpPr/>
            <p:nvPr/>
          </p:nvSpPr>
          <p:spPr>
            <a:xfrm flipV="1">
              <a:off x="2299339" y="3693650"/>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円/楕円 201"/>
            <p:cNvSpPr/>
            <p:nvPr/>
          </p:nvSpPr>
          <p:spPr>
            <a:xfrm flipV="1">
              <a:off x="2342253" y="3666709"/>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円/楕円 202"/>
            <p:cNvSpPr/>
            <p:nvPr/>
          </p:nvSpPr>
          <p:spPr>
            <a:xfrm flipV="1">
              <a:off x="2372451" y="3635015"/>
              <a:ext cx="46093"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4" name="円/楕円 203"/>
            <p:cNvSpPr/>
            <p:nvPr/>
          </p:nvSpPr>
          <p:spPr>
            <a:xfrm flipV="1">
              <a:off x="2181725" y="3639769"/>
              <a:ext cx="46093"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5" name="円/楕円 204"/>
            <p:cNvSpPr/>
            <p:nvPr/>
          </p:nvSpPr>
          <p:spPr>
            <a:xfrm flipV="1">
              <a:off x="2216691" y="3644523"/>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6" name="円/楕円 205"/>
            <p:cNvSpPr/>
            <p:nvPr/>
          </p:nvSpPr>
          <p:spPr>
            <a:xfrm flipV="1">
              <a:off x="2254836" y="3666709"/>
              <a:ext cx="4450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7" name="円/楕円 206"/>
            <p:cNvSpPr/>
            <p:nvPr/>
          </p:nvSpPr>
          <p:spPr>
            <a:xfrm flipV="1">
              <a:off x="2302518" y="3666709"/>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8" name="円/楕円 207"/>
            <p:cNvSpPr/>
            <p:nvPr/>
          </p:nvSpPr>
          <p:spPr>
            <a:xfrm flipV="1">
              <a:off x="2345432" y="3644523"/>
              <a:ext cx="46092"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9" name="円/楕円 208"/>
            <p:cNvSpPr/>
            <p:nvPr/>
          </p:nvSpPr>
          <p:spPr>
            <a:xfrm flipV="1">
              <a:off x="2175367" y="3601736"/>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0" name="円/楕円 209"/>
            <p:cNvSpPr/>
            <p:nvPr/>
          </p:nvSpPr>
          <p:spPr>
            <a:xfrm flipV="1">
              <a:off x="2413774" y="3579550"/>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1" name="円/楕円 210"/>
            <p:cNvSpPr/>
            <p:nvPr/>
          </p:nvSpPr>
          <p:spPr>
            <a:xfrm flipV="1">
              <a:off x="2380398" y="3592228"/>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2" name="円/楕円 211"/>
            <p:cNvSpPr/>
            <p:nvPr/>
          </p:nvSpPr>
          <p:spPr>
            <a:xfrm flipV="1">
              <a:off x="2348610" y="3604905"/>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3" name="円/楕円 212"/>
            <p:cNvSpPr/>
            <p:nvPr/>
          </p:nvSpPr>
          <p:spPr>
            <a:xfrm flipV="1">
              <a:off x="2312054" y="3631845"/>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4" name="円/楕円 213"/>
            <p:cNvSpPr/>
            <p:nvPr/>
          </p:nvSpPr>
          <p:spPr>
            <a:xfrm flipV="1">
              <a:off x="2273909" y="3642939"/>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5" name="円/楕円 214"/>
            <p:cNvSpPr/>
            <p:nvPr/>
          </p:nvSpPr>
          <p:spPr>
            <a:xfrm flipV="1">
              <a:off x="2229406" y="3627092"/>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6" name="円/楕円 215"/>
            <p:cNvSpPr/>
            <p:nvPr/>
          </p:nvSpPr>
          <p:spPr>
            <a:xfrm flipV="1">
              <a:off x="2380398" y="3573211"/>
              <a:ext cx="44503"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7" name="円/楕円 216"/>
            <p:cNvSpPr/>
            <p:nvPr/>
          </p:nvSpPr>
          <p:spPr>
            <a:xfrm flipV="1">
              <a:off x="2343842" y="3573211"/>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8" name="円/楕円 217"/>
            <p:cNvSpPr/>
            <p:nvPr/>
          </p:nvSpPr>
          <p:spPr>
            <a:xfrm flipV="1">
              <a:off x="2208745" y="3598566"/>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円/楕円 218"/>
            <p:cNvSpPr/>
            <p:nvPr/>
          </p:nvSpPr>
          <p:spPr>
            <a:xfrm flipV="1">
              <a:off x="2243711" y="3601736"/>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0" name="円/楕円 219"/>
            <p:cNvSpPr/>
            <p:nvPr/>
          </p:nvSpPr>
          <p:spPr>
            <a:xfrm flipV="1">
              <a:off x="2272320" y="3614414"/>
              <a:ext cx="44503"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1" name="円/楕円 220"/>
            <p:cNvSpPr/>
            <p:nvPr/>
          </p:nvSpPr>
          <p:spPr>
            <a:xfrm flipV="1">
              <a:off x="2313644" y="3601736"/>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2" name="円/楕円 221"/>
            <p:cNvSpPr/>
            <p:nvPr/>
          </p:nvSpPr>
          <p:spPr>
            <a:xfrm flipV="1">
              <a:off x="2278678" y="3585889"/>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円/楕円 222"/>
            <p:cNvSpPr/>
            <p:nvPr/>
          </p:nvSpPr>
          <p:spPr>
            <a:xfrm>
              <a:off x="2184904" y="3577964"/>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4" name="円/楕円 223"/>
            <p:cNvSpPr/>
            <p:nvPr/>
          </p:nvSpPr>
          <p:spPr>
            <a:xfrm>
              <a:off x="2219870" y="3576380"/>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円/楕円 224"/>
            <p:cNvSpPr/>
            <p:nvPr/>
          </p:nvSpPr>
          <p:spPr>
            <a:xfrm>
              <a:off x="2307286" y="3571626"/>
              <a:ext cx="46092" cy="4437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6" name="円/楕円 225"/>
            <p:cNvSpPr/>
            <p:nvPr/>
          </p:nvSpPr>
          <p:spPr>
            <a:xfrm>
              <a:off x="2248479" y="3581134"/>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27" name="台形 226"/>
          <p:cNvSpPr/>
          <p:nvPr/>
        </p:nvSpPr>
        <p:spPr>
          <a:xfrm rot="16200000">
            <a:off x="2416969" y="3860007"/>
            <a:ext cx="268287" cy="82550"/>
          </a:xfrm>
          <a:prstGeom prst="trapezoid">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8" name="爆発 2 227"/>
          <p:cNvSpPr/>
          <p:nvPr/>
        </p:nvSpPr>
        <p:spPr>
          <a:xfrm>
            <a:off x="2425700" y="3808413"/>
            <a:ext cx="166688" cy="165100"/>
          </a:xfrm>
          <a:prstGeom prst="irregularSeal2">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433" name="グループ化 228"/>
          <p:cNvGrpSpPr>
            <a:grpSpLocks/>
          </p:cNvGrpSpPr>
          <p:nvPr/>
        </p:nvGrpSpPr>
        <p:grpSpPr bwMode="auto">
          <a:xfrm>
            <a:off x="3038475" y="3622675"/>
            <a:ext cx="241300" cy="215900"/>
            <a:chOff x="5966667" y="3069544"/>
            <a:chExt cx="240425" cy="215440"/>
          </a:xfrm>
        </p:grpSpPr>
        <p:sp>
          <p:nvSpPr>
            <p:cNvPr id="230" name="円/楕円 229"/>
            <p:cNvSpPr/>
            <p:nvPr/>
          </p:nvSpPr>
          <p:spPr>
            <a:xfrm>
              <a:off x="6082135" y="3069544"/>
              <a:ext cx="45870" cy="4594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1" name="円/楕円 230"/>
            <p:cNvSpPr/>
            <p:nvPr/>
          </p:nvSpPr>
          <p:spPr>
            <a:xfrm>
              <a:off x="6039427" y="3072712"/>
              <a:ext cx="44289"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2" name="円/楕円 231"/>
            <p:cNvSpPr/>
            <p:nvPr/>
          </p:nvSpPr>
          <p:spPr>
            <a:xfrm>
              <a:off x="5998302" y="3083802"/>
              <a:ext cx="45871"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3" name="円/楕円 232"/>
            <p:cNvSpPr/>
            <p:nvPr/>
          </p:nvSpPr>
          <p:spPr>
            <a:xfrm>
              <a:off x="5966667" y="3139245"/>
              <a:ext cx="45871"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4" name="円/楕円 233"/>
            <p:cNvSpPr/>
            <p:nvPr/>
          </p:nvSpPr>
          <p:spPr>
            <a:xfrm>
              <a:off x="6128005" y="3091722"/>
              <a:ext cx="44289"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5" name="円/楕円 234"/>
            <p:cNvSpPr/>
            <p:nvPr/>
          </p:nvSpPr>
          <p:spPr>
            <a:xfrm>
              <a:off x="6159640" y="3129740"/>
              <a:ext cx="45871"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6" name="円/楕円 235"/>
            <p:cNvSpPr/>
            <p:nvPr/>
          </p:nvSpPr>
          <p:spPr>
            <a:xfrm>
              <a:off x="5995138" y="3115484"/>
              <a:ext cx="45871"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7" name="円/楕円 236"/>
            <p:cNvSpPr/>
            <p:nvPr/>
          </p:nvSpPr>
          <p:spPr>
            <a:xfrm>
              <a:off x="6034682" y="3091722"/>
              <a:ext cx="45870" cy="4594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8" name="円/楕円 237"/>
            <p:cNvSpPr/>
            <p:nvPr/>
          </p:nvSpPr>
          <p:spPr>
            <a:xfrm>
              <a:off x="6082135" y="3091722"/>
              <a:ext cx="45870"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9" name="円/楕円 238"/>
            <p:cNvSpPr/>
            <p:nvPr/>
          </p:nvSpPr>
          <p:spPr>
            <a:xfrm>
              <a:off x="6124841" y="3118652"/>
              <a:ext cx="45871" cy="4593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0" name="円/楕円 239"/>
            <p:cNvSpPr/>
            <p:nvPr/>
          </p:nvSpPr>
          <p:spPr>
            <a:xfrm>
              <a:off x="6154895" y="3151918"/>
              <a:ext cx="44289" cy="44355"/>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1" name="円/楕円 240"/>
            <p:cNvSpPr/>
            <p:nvPr/>
          </p:nvSpPr>
          <p:spPr>
            <a:xfrm>
              <a:off x="6036264" y="3118652"/>
              <a:ext cx="45871"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2" name="円/楕円 241"/>
            <p:cNvSpPr/>
            <p:nvPr/>
          </p:nvSpPr>
          <p:spPr>
            <a:xfrm>
              <a:off x="6083716" y="3118652"/>
              <a:ext cx="45871" cy="4593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3" name="円/楕円 242"/>
            <p:cNvSpPr/>
            <p:nvPr/>
          </p:nvSpPr>
          <p:spPr>
            <a:xfrm>
              <a:off x="6128005" y="3142413"/>
              <a:ext cx="44289" cy="4435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4" name="円/楕円 243"/>
            <p:cNvSpPr/>
            <p:nvPr/>
          </p:nvSpPr>
          <p:spPr>
            <a:xfrm>
              <a:off x="6101116" y="3239045"/>
              <a:ext cx="45870"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5" name="円/楕円 244"/>
            <p:cNvSpPr/>
            <p:nvPr/>
          </p:nvSpPr>
          <p:spPr>
            <a:xfrm>
              <a:off x="6161222" y="3193105"/>
              <a:ext cx="45870"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6" name="円/楕円 245"/>
            <p:cNvSpPr/>
            <p:nvPr/>
          </p:nvSpPr>
          <p:spPr>
            <a:xfrm>
              <a:off x="6129587" y="3180432"/>
              <a:ext cx="45870"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7" name="円/楕円 246"/>
            <p:cNvSpPr/>
            <p:nvPr/>
          </p:nvSpPr>
          <p:spPr>
            <a:xfrm>
              <a:off x="6093206" y="3153503"/>
              <a:ext cx="45871"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8" name="円/楕円 247"/>
            <p:cNvSpPr/>
            <p:nvPr/>
          </p:nvSpPr>
          <p:spPr>
            <a:xfrm>
              <a:off x="6055245" y="3142413"/>
              <a:ext cx="45871"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9" name="円/楕円 248"/>
            <p:cNvSpPr/>
            <p:nvPr/>
          </p:nvSpPr>
          <p:spPr>
            <a:xfrm>
              <a:off x="6010956" y="3159839"/>
              <a:ext cx="45871" cy="44355"/>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0" name="円/楕円 249"/>
            <p:cNvSpPr/>
            <p:nvPr/>
          </p:nvSpPr>
          <p:spPr>
            <a:xfrm>
              <a:off x="6161222" y="3212115"/>
              <a:ext cx="45870"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1" name="円/楕円 250"/>
            <p:cNvSpPr/>
            <p:nvPr/>
          </p:nvSpPr>
          <p:spPr>
            <a:xfrm>
              <a:off x="6124841" y="3212115"/>
              <a:ext cx="45871"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円/楕円 251"/>
            <p:cNvSpPr/>
            <p:nvPr/>
          </p:nvSpPr>
          <p:spPr>
            <a:xfrm>
              <a:off x="6025192" y="3183600"/>
              <a:ext cx="45870"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3" name="円/楕円 252"/>
            <p:cNvSpPr/>
            <p:nvPr/>
          </p:nvSpPr>
          <p:spPr>
            <a:xfrm>
              <a:off x="6053663" y="3172512"/>
              <a:ext cx="45870" cy="4593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4" name="円/楕円 253"/>
            <p:cNvSpPr/>
            <p:nvPr/>
          </p:nvSpPr>
          <p:spPr>
            <a:xfrm>
              <a:off x="6096370" y="3183600"/>
              <a:ext cx="45871" cy="4594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5" name="円/楕円 254"/>
            <p:cNvSpPr/>
            <p:nvPr/>
          </p:nvSpPr>
          <p:spPr>
            <a:xfrm>
              <a:off x="6059990" y="3199442"/>
              <a:ext cx="45870"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6" name="円/楕円 255"/>
            <p:cNvSpPr/>
            <p:nvPr/>
          </p:nvSpPr>
          <p:spPr>
            <a:xfrm flipV="1">
              <a:off x="5984067" y="3172512"/>
              <a:ext cx="45870"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7" name="円/楕円 256"/>
            <p:cNvSpPr/>
            <p:nvPr/>
          </p:nvSpPr>
          <p:spPr>
            <a:xfrm flipV="1">
              <a:off x="6137495" y="3239045"/>
              <a:ext cx="45871" cy="4435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8" name="円/楕円 257"/>
            <p:cNvSpPr/>
            <p:nvPr/>
          </p:nvSpPr>
          <p:spPr>
            <a:xfrm flipV="1">
              <a:off x="6003048" y="3194690"/>
              <a:ext cx="45870" cy="4593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9" name="円/楕円 258"/>
            <p:cNvSpPr/>
            <p:nvPr/>
          </p:nvSpPr>
          <p:spPr>
            <a:xfrm flipV="1">
              <a:off x="5998302" y="3202610"/>
              <a:ext cx="45871"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0" name="円/楕円 259"/>
            <p:cNvSpPr/>
            <p:nvPr/>
          </p:nvSpPr>
          <p:spPr>
            <a:xfrm flipV="1">
              <a:off x="6064735" y="3226372"/>
              <a:ext cx="45871"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1" name="円/楕円 260"/>
            <p:cNvSpPr/>
            <p:nvPr/>
          </p:nvSpPr>
          <p:spPr>
            <a:xfrm>
              <a:off x="6004629" y="3216867"/>
              <a:ext cx="45871"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2" name="円/楕円 261"/>
            <p:cNvSpPr/>
            <p:nvPr/>
          </p:nvSpPr>
          <p:spPr>
            <a:xfrm>
              <a:off x="6093206" y="3212115"/>
              <a:ext cx="45871"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3" name="円/楕円 262"/>
            <p:cNvSpPr/>
            <p:nvPr/>
          </p:nvSpPr>
          <p:spPr>
            <a:xfrm>
              <a:off x="6033100" y="3221619"/>
              <a:ext cx="45871"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64" name="円/楕円 263"/>
          <p:cNvSpPr/>
          <p:nvPr/>
        </p:nvSpPr>
        <p:spPr>
          <a:xfrm>
            <a:off x="3136900" y="3894138"/>
            <a:ext cx="44450" cy="4603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5" name="円/楕円 264"/>
          <p:cNvSpPr/>
          <p:nvPr/>
        </p:nvSpPr>
        <p:spPr>
          <a:xfrm>
            <a:off x="3136900" y="4052888"/>
            <a:ext cx="44450" cy="4603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436" name="グループ化 265"/>
          <p:cNvGrpSpPr>
            <a:grpSpLocks/>
          </p:cNvGrpSpPr>
          <p:nvPr/>
        </p:nvGrpSpPr>
        <p:grpSpPr bwMode="auto">
          <a:xfrm>
            <a:off x="3111500" y="4652963"/>
            <a:ext cx="239713" cy="215900"/>
            <a:chOff x="5973867" y="3743905"/>
            <a:chExt cx="240425" cy="215440"/>
          </a:xfrm>
        </p:grpSpPr>
        <p:sp>
          <p:nvSpPr>
            <p:cNvPr id="267" name="円/楕円 266"/>
            <p:cNvSpPr/>
            <p:nvPr/>
          </p:nvSpPr>
          <p:spPr>
            <a:xfrm>
              <a:off x="6088506" y="3743905"/>
              <a:ext cx="46175" cy="4593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8" name="円/楕円 267"/>
            <p:cNvSpPr/>
            <p:nvPr/>
          </p:nvSpPr>
          <p:spPr>
            <a:xfrm>
              <a:off x="6045517" y="3747073"/>
              <a:ext cx="46174"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9" name="円/楕円 268"/>
            <p:cNvSpPr/>
            <p:nvPr/>
          </p:nvSpPr>
          <p:spPr>
            <a:xfrm>
              <a:off x="6005711" y="3758162"/>
              <a:ext cx="44582"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0" name="円/楕円 269"/>
            <p:cNvSpPr/>
            <p:nvPr/>
          </p:nvSpPr>
          <p:spPr>
            <a:xfrm>
              <a:off x="5973867" y="3813606"/>
              <a:ext cx="46175"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1" name="円/楕円 270"/>
            <p:cNvSpPr/>
            <p:nvPr/>
          </p:nvSpPr>
          <p:spPr>
            <a:xfrm>
              <a:off x="6134681" y="3766083"/>
              <a:ext cx="46174"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2" name="円/楕円 271"/>
            <p:cNvSpPr/>
            <p:nvPr/>
          </p:nvSpPr>
          <p:spPr>
            <a:xfrm>
              <a:off x="6166526" y="3804101"/>
              <a:ext cx="46174"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3" name="円/楕円 272"/>
            <p:cNvSpPr/>
            <p:nvPr/>
          </p:nvSpPr>
          <p:spPr>
            <a:xfrm>
              <a:off x="6002527" y="3789844"/>
              <a:ext cx="46175"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4" name="円/楕円 273"/>
            <p:cNvSpPr/>
            <p:nvPr/>
          </p:nvSpPr>
          <p:spPr>
            <a:xfrm>
              <a:off x="6040740" y="3766083"/>
              <a:ext cx="46175" cy="4593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5" name="円/楕円 274"/>
            <p:cNvSpPr/>
            <p:nvPr/>
          </p:nvSpPr>
          <p:spPr>
            <a:xfrm>
              <a:off x="6088506" y="3766083"/>
              <a:ext cx="46175"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6" name="円/楕円 275"/>
            <p:cNvSpPr/>
            <p:nvPr/>
          </p:nvSpPr>
          <p:spPr>
            <a:xfrm>
              <a:off x="6131497" y="3793012"/>
              <a:ext cx="46174" cy="4594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7" name="円/楕円 276"/>
            <p:cNvSpPr/>
            <p:nvPr/>
          </p:nvSpPr>
          <p:spPr>
            <a:xfrm>
              <a:off x="6161748" y="3826279"/>
              <a:ext cx="46175" cy="44355"/>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8" name="円/楕円 277"/>
            <p:cNvSpPr/>
            <p:nvPr/>
          </p:nvSpPr>
          <p:spPr>
            <a:xfrm>
              <a:off x="6042333" y="3793012"/>
              <a:ext cx="46174"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9" name="円/楕円 278"/>
            <p:cNvSpPr/>
            <p:nvPr/>
          </p:nvSpPr>
          <p:spPr>
            <a:xfrm>
              <a:off x="6091691" y="3793012"/>
              <a:ext cx="46175" cy="4594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0" name="円/楕円 279"/>
            <p:cNvSpPr/>
            <p:nvPr/>
          </p:nvSpPr>
          <p:spPr>
            <a:xfrm>
              <a:off x="6134681" y="3816774"/>
              <a:ext cx="46174" cy="4435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1" name="円/楕円 280"/>
            <p:cNvSpPr/>
            <p:nvPr/>
          </p:nvSpPr>
          <p:spPr>
            <a:xfrm>
              <a:off x="6107613" y="3913405"/>
              <a:ext cx="46175"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2" name="円/楕円 281"/>
            <p:cNvSpPr/>
            <p:nvPr/>
          </p:nvSpPr>
          <p:spPr>
            <a:xfrm>
              <a:off x="6168117" y="3867466"/>
              <a:ext cx="46175"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3" name="円/楕円 282"/>
            <p:cNvSpPr/>
            <p:nvPr/>
          </p:nvSpPr>
          <p:spPr>
            <a:xfrm>
              <a:off x="6137866" y="3854793"/>
              <a:ext cx="44582"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4" name="円/楕円 283"/>
            <p:cNvSpPr/>
            <p:nvPr/>
          </p:nvSpPr>
          <p:spPr>
            <a:xfrm>
              <a:off x="6101244" y="3827863"/>
              <a:ext cx="46175"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5" name="円/楕円 284"/>
            <p:cNvSpPr/>
            <p:nvPr/>
          </p:nvSpPr>
          <p:spPr>
            <a:xfrm>
              <a:off x="6063031" y="3816774"/>
              <a:ext cx="46175"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6" name="円/楕円 285"/>
            <p:cNvSpPr/>
            <p:nvPr/>
          </p:nvSpPr>
          <p:spPr>
            <a:xfrm>
              <a:off x="6018449" y="3834199"/>
              <a:ext cx="44582" cy="44355"/>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7" name="円/楕円 286"/>
            <p:cNvSpPr/>
            <p:nvPr/>
          </p:nvSpPr>
          <p:spPr>
            <a:xfrm>
              <a:off x="6168117" y="3886476"/>
              <a:ext cx="46175"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8" name="円/楕円 287"/>
            <p:cNvSpPr/>
            <p:nvPr/>
          </p:nvSpPr>
          <p:spPr>
            <a:xfrm>
              <a:off x="6133089" y="3886476"/>
              <a:ext cx="44582"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9" name="円/楕円 288"/>
            <p:cNvSpPr/>
            <p:nvPr/>
          </p:nvSpPr>
          <p:spPr>
            <a:xfrm>
              <a:off x="6032779" y="3857961"/>
              <a:ext cx="44582"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0" name="円/楕円 289"/>
            <p:cNvSpPr/>
            <p:nvPr/>
          </p:nvSpPr>
          <p:spPr>
            <a:xfrm>
              <a:off x="6059847" y="3846872"/>
              <a:ext cx="46175" cy="4594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1" name="円/楕円 290"/>
            <p:cNvSpPr/>
            <p:nvPr/>
          </p:nvSpPr>
          <p:spPr>
            <a:xfrm>
              <a:off x="6102837" y="3857961"/>
              <a:ext cx="46174" cy="4593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2" name="円/楕円 291"/>
            <p:cNvSpPr/>
            <p:nvPr/>
          </p:nvSpPr>
          <p:spPr>
            <a:xfrm>
              <a:off x="6067808" y="3873803"/>
              <a:ext cx="46174"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3" name="円/楕円 292"/>
            <p:cNvSpPr/>
            <p:nvPr/>
          </p:nvSpPr>
          <p:spPr>
            <a:xfrm flipV="1">
              <a:off x="5991382" y="3846872"/>
              <a:ext cx="46174"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4" name="円/楕円 293"/>
            <p:cNvSpPr/>
            <p:nvPr/>
          </p:nvSpPr>
          <p:spPr>
            <a:xfrm flipV="1">
              <a:off x="6144235" y="3913405"/>
              <a:ext cx="46174" cy="4435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5" name="円/楕円 294"/>
            <p:cNvSpPr/>
            <p:nvPr/>
          </p:nvSpPr>
          <p:spPr>
            <a:xfrm flipV="1">
              <a:off x="6010488" y="3869050"/>
              <a:ext cx="44582" cy="4594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6" name="円/楕円 295"/>
            <p:cNvSpPr/>
            <p:nvPr/>
          </p:nvSpPr>
          <p:spPr>
            <a:xfrm flipV="1">
              <a:off x="6005711" y="3876971"/>
              <a:ext cx="46175"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7" name="円/楕円 296"/>
            <p:cNvSpPr/>
            <p:nvPr/>
          </p:nvSpPr>
          <p:spPr>
            <a:xfrm flipV="1">
              <a:off x="6072584" y="3900732"/>
              <a:ext cx="44582"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8" name="円/楕円 297"/>
            <p:cNvSpPr/>
            <p:nvPr/>
          </p:nvSpPr>
          <p:spPr>
            <a:xfrm>
              <a:off x="6012080" y="3891227"/>
              <a:ext cx="46175" cy="4594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9" name="円/楕円 298"/>
            <p:cNvSpPr/>
            <p:nvPr/>
          </p:nvSpPr>
          <p:spPr>
            <a:xfrm>
              <a:off x="6101244" y="3886476"/>
              <a:ext cx="46175"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00" name="円/楕円 299"/>
            <p:cNvSpPr/>
            <p:nvPr/>
          </p:nvSpPr>
          <p:spPr>
            <a:xfrm>
              <a:off x="6040740" y="3895980"/>
              <a:ext cx="46175" cy="4593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1" name="円/楕円 300"/>
          <p:cNvSpPr/>
          <p:nvPr/>
        </p:nvSpPr>
        <p:spPr>
          <a:xfrm>
            <a:off x="3208338" y="4967288"/>
            <a:ext cx="46037" cy="4603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0438" name="テキスト ボックス 301"/>
          <p:cNvSpPr txBox="1">
            <a:spLocks noChangeArrowheads="1"/>
          </p:cNvSpPr>
          <p:nvPr/>
        </p:nvSpPr>
        <p:spPr bwMode="auto">
          <a:xfrm>
            <a:off x="1795464" y="3384550"/>
            <a:ext cx="28305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050" dirty="0">
                <a:latin typeface="Meiryo UI" pitchFamily="50" charset="-128"/>
                <a:ea typeface="Meiryo UI" pitchFamily="50" charset="-128"/>
                <a:cs typeface="Meiryo UI" pitchFamily="50" charset="-128"/>
              </a:rPr>
              <a:t>Stable nuclides or Short-lived nuclides</a:t>
            </a:r>
            <a:endParaRPr lang="ja-JP" altLang="en-US" sz="1050" dirty="0">
              <a:latin typeface="Meiryo UI" pitchFamily="50" charset="-128"/>
              <a:ea typeface="Meiryo UI" pitchFamily="50" charset="-128"/>
              <a:cs typeface="Meiryo UI" pitchFamily="50" charset="-128"/>
            </a:endParaRPr>
          </a:p>
        </p:txBody>
      </p:sp>
      <p:sp>
        <p:nvSpPr>
          <p:cNvPr id="60439" name="テキスト ボックス 302"/>
          <p:cNvSpPr txBox="1">
            <a:spLocks noChangeArrowheads="1"/>
          </p:cNvSpPr>
          <p:nvPr/>
        </p:nvSpPr>
        <p:spPr bwMode="auto">
          <a:xfrm>
            <a:off x="3179763" y="3789363"/>
            <a:ext cx="865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200" dirty="0">
                <a:latin typeface="Meiryo UI" pitchFamily="50" charset="-128"/>
                <a:ea typeface="Meiryo UI" pitchFamily="50" charset="-128"/>
                <a:cs typeface="Meiryo UI" pitchFamily="50" charset="-128"/>
              </a:rPr>
              <a:t>Neutrons</a:t>
            </a:r>
            <a:endParaRPr lang="ja-JP" altLang="en-US" sz="1200" dirty="0">
              <a:latin typeface="Meiryo UI" pitchFamily="50" charset="-128"/>
              <a:ea typeface="Meiryo UI" pitchFamily="50" charset="-128"/>
              <a:cs typeface="Meiryo UI" pitchFamily="50" charset="-128"/>
            </a:endParaRPr>
          </a:p>
        </p:txBody>
      </p:sp>
      <p:sp>
        <p:nvSpPr>
          <p:cNvPr id="60440" name="テキスト ボックス 303"/>
          <p:cNvSpPr txBox="1">
            <a:spLocks noChangeArrowheads="1"/>
          </p:cNvSpPr>
          <p:nvPr/>
        </p:nvSpPr>
        <p:spPr bwMode="auto">
          <a:xfrm>
            <a:off x="3203848" y="4005064"/>
            <a:ext cx="7825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200" dirty="0">
                <a:latin typeface="Meiryo UI" pitchFamily="50" charset="-128"/>
                <a:ea typeface="Meiryo UI" pitchFamily="50" charset="-128"/>
                <a:cs typeface="Meiryo UI" pitchFamily="50" charset="-128"/>
              </a:rPr>
              <a:t>Photons</a:t>
            </a:r>
            <a:endParaRPr lang="ja-JP" altLang="en-US" sz="1200" dirty="0">
              <a:latin typeface="Meiryo UI" pitchFamily="50" charset="-128"/>
              <a:ea typeface="Meiryo UI" pitchFamily="50" charset="-128"/>
              <a:cs typeface="Meiryo UI" pitchFamily="50" charset="-128"/>
            </a:endParaRPr>
          </a:p>
        </p:txBody>
      </p:sp>
      <p:sp>
        <p:nvSpPr>
          <p:cNvPr id="305" name="円/楕円 304"/>
          <p:cNvSpPr/>
          <p:nvPr/>
        </p:nvSpPr>
        <p:spPr>
          <a:xfrm>
            <a:off x="3208338" y="5114925"/>
            <a:ext cx="46037" cy="46038"/>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442" name="グループ化 305"/>
          <p:cNvGrpSpPr>
            <a:grpSpLocks/>
          </p:cNvGrpSpPr>
          <p:nvPr/>
        </p:nvGrpSpPr>
        <p:grpSpPr bwMode="auto">
          <a:xfrm>
            <a:off x="1908175" y="5832475"/>
            <a:ext cx="319088" cy="333375"/>
            <a:chOff x="2140401" y="3429000"/>
            <a:chExt cx="319466" cy="332793"/>
          </a:xfrm>
        </p:grpSpPr>
        <p:sp>
          <p:nvSpPr>
            <p:cNvPr id="307" name="円/楕円 306"/>
            <p:cNvSpPr/>
            <p:nvPr/>
          </p:nvSpPr>
          <p:spPr>
            <a:xfrm>
              <a:off x="2296160" y="3429000"/>
              <a:ext cx="4450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08" name="円/楕円 307"/>
            <p:cNvSpPr/>
            <p:nvPr/>
          </p:nvSpPr>
          <p:spPr>
            <a:xfrm>
              <a:off x="2253248" y="3432169"/>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09" name="円/楕円 308"/>
            <p:cNvSpPr/>
            <p:nvPr/>
          </p:nvSpPr>
          <p:spPr>
            <a:xfrm>
              <a:off x="2211924" y="3443263"/>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0" name="円/楕円 309"/>
            <p:cNvSpPr/>
            <p:nvPr/>
          </p:nvSpPr>
          <p:spPr>
            <a:xfrm>
              <a:off x="2173778" y="3478127"/>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1" name="円/楕円 310"/>
            <p:cNvSpPr/>
            <p:nvPr/>
          </p:nvSpPr>
          <p:spPr>
            <a:xfrm>
              <a:off x="2154706" y="3509822"/>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2" name="円/楕円 311"/>
            <p:cNvSpPr/>
            <p:nvPr/>
          </p:nvSpPr>
          <p:spPr>
            <a:xfrm>
              <a:off x="2340663" y="3451186"/>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3" name="円/楕円 312"/>
            <p:cNvSpPr/>
            <p:nvPr/>
          </p:nvSpPr>
          <p:spPr>
            <a:xfrm>
              <a:off x="2374040" y="3489220"/>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4" name="円/楕円 313"/>
            <p:cNvSpPr/>
            <p:nvPr/>
          </p:nvSpPr>
          <p:spPr>
            <a:xfrm>
              <a:off x="2396292" y="3524084"/>
              <a:ext cx="46092" cy="4437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5" name="円/楕円 314"/>
            <p:cNvSpPr/>
            <p:nvPr/>
          </p:nvSpPr>
          <p:spPr>
            <a:xfrm>
              <a:off x="2140401" y="3555778"/>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6" name="円/楕円 315"/>
            <p:cNvSpPr/>
            <p:nvPr/>
          </p:nvSpPr>
          <p:spPr>
            <a:xfrm>
              <a:off x="2208745" y="3474958"/>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7" name="円/楕円 316"/>
            <p:cNvSpPr/>
            <p:nvPr/>
          </p:nvSpPr>
          <p:spPr>
            <a:xfrm>
              <a:off x="2248479" y="3451186"/>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8" name="円/楕円 317"/>
            <p:cNvSpPr/>
            <p:nvPr/>
          </p:nvSpPr>
          <p:spPr>
            <a:xfrm>
              <a:off x="2296160" y="3451186"/>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9" name="円/楕円 318"/>
            <p:cNvSpPr/>
            <p:nvPr/>
          </p:nvSpPr>
          <p:spPr>
            <a:xfrm>
              <a:off x="2339074" y="3478127"/>
              <a:ext cx="44503"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0" name="円/楕円 319"/>
            <p:cNvSpPr/>
            <p:nvPr/>
          </p:nvSpPr>
          <p:spPr>
            <a:xfrm>
              <a:off x="2367683" y="3511406"/>
              <a:ext cx="46092"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1" name="円/楕円 320"/>
            <p:cNvSpPr/>
            <p:nvPr/>
          </p:nvSpPr>
          <p:spPr>
            <a:xfrm>
              <a:off x="2176957" y="3505067"/>
              <a:ext cx="46092"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2" name="円/楕円 321"/>
            <p:cNvSpPr/>
            <p:nvPr/>
          </p:nvSpPr>
          <p:spPr>
            <a:xfrm>
              <a:off x="2211924" y="3500313"/>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3" name="円/楕円 322"/>
            <p:cNvSpPr/>
            <p:nvPr/>
          </p:nvSpPr>
          <p:spPr>
            <a:xfrm>
              <a:off x="2250069" y="3478127"/>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4" name="円/楕円 323"/>
            <p:cNvSpPr/>
            <p:nvPr/>
          </p:nvSpPr>
          <p:spPr>
            <a:xfrm>
              <a:off x="2299339" y="3478127"/>
              <a:ext cx="44503"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5" name="円/楕円 324"/>
            <p:cNvSpPr/>
            <p:nvPr/>
          </p:nvSpPr>
          <p:spPr>
            <a:xfrm>
              <a:off x="2340663" y="3501898"/>
              <a:ext cx="46093" cy="4437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6" name="円/楕円 325"/>
            <p:cNvSpPr/>
            <p:nvPr/>
          </p:nvSpPr>
          <p:spPr>
            <a:xfrm>
              <a:off x="2170600" y="3543100"/>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7" name="円/楕円 326"/>
            <p:cNvSpPr/>
            <p:nvPr/>
          </p:nvSpPr>
          <p:spPr>
            <a:xfrm>
              <a:off x="2410596" y="3565287"/>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8" name="円/楕円 327"/>
            <p:cNvSpPr/>
            <p:nvPr/>
          </p:nvSpPr>
          <p:spPr>
            <a:xfrm>
              <a:off x="2375629" y="3552609"/>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9" name="円/楕円 328"/>
            <p:cNvSpPr/>
            <p:nvPr/>
          </p:nvSpPr>
          <p:spPr>
            <a:xfrm>
              <a:off x="2343842" y="3539931"/>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0" name="円/楕円 329"/>
            <p:cNvSpPr/>
            <p:nvPr/>
          </p:nvSpPr>
          <p:spPr>
            <a:xfrm>
              <a:off x="2307286" y="3512991"/>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1" name="円/楕円 330"/>
            <p:cNvSpPr/>
            <p:nvPr/>
          </p:nvSpPr>
          <p:spPr>
            <a:xfrm>
              <a:off x="2270730" y="3501898"/>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2" name="円/楕円 331"/>
            <p:cNvSpPr/>
            <p:nvPr/>
          </p:nvSpPr>
          <p:spPr>
            <a:xfrm>
              <a:off x="2224639" y="3517745"/>
              <a:ext cx="46092"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3" name="円/楕円 332"/>
            <p:cNvSpPr/>
            <p:nvPr/>
          </p:nvSpPr>
          <p:spPr>
            <a:xfrm>
              <a:off x="2375629" y="3571626"/>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4" name="円/楕円 333"/>
            <p:cNvSpPr/>
            <p:nvPr/>
          </p:nvSpPr>
          <p:spPr>
            <a:xfrm>
              <a:off x="2339074" y="3571626"/>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5" name="円/楕円 334"/>
            <p:cNvSpPr/>
            <p:nvPr/>
          </p:nvSpPr>
          <p:spPr>
            <a:xfrm>
              <a:off x="2205566" y="3546270"/>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6" name="円/楕円 335"/>
            <p:cNvSpPr/>
            <p:nvPr/>
          </p:nvSpPr>
          <p:spPr>
            <a:xfrm>
              <a:off x="2238943" y="3543100"/>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7" name="円/楕円 336"/>
            <p:cNvSpPr/>
            <p:nvPr/>
          </p:nvSpPr>
          <p:spPr>
            <a:xfrm>
              <a:off x="2267551" y="3532008"/>
              <a:ext cx="46093"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8" name="円/楕円 337"/>
            <p:cNvSpPr/>
            <p:nvPr/>
          </p:nvSpPr>
          <p:spPr>
            <a:xfrm>
              <a:off x="2310465" y="3543100"/>
              <a:ext cx="46092"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9" name="円/楕円 338"/>
            <p:cNvSpPr/>
            <p:nvPr/>
          </p:nvSpPr>
          <p:spPr>
            <a:xfrm>
              <a:off x="2275499" y="3558948"/>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0" name="円/楕円 339"/>
            <p:cNvSpPr/>
            <p:nvPr/>
          </p:nvSpPr>
          <p:spPr>
            <a:xfrm flipV="1">
              <a:off x="2299339" y="3715836"/>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1" name="円/楕円 340"/>
            <p:cNvSpPr/>
            <p:nvPr/>
          </p:nvSpPr>
          <p:spPr>
            <a:xfrm flipV="1">
              <a:off x="2256426" y="3712667"/>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2" name="円/楕円 341"/>
            <p:cNvSpPr/>
            <p:nvPr/>
          </p:nvSpPr>
          <p:spPr>
            <a:xfrm flipV="1">
              <a:off x="2216691" y="3701573"/>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3" name="円/楕円 342"/>
            <p:cNvSpPr/>
            <p:nvPr/>
          </p:nvSpPr>
          <p:spPr>
            <a:xfrm flipV="1">
              <a:off x="2176957" y="3666709"/>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4" name="円/楕円 343"/>
            <p:cNvSpPr/>
            <p:nvPr/>
          </p:nvSpPr>
          <p:spPr>
            <a:xfrm flipV="1">
              <a:off x="2159474" y="3635015"/>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5" name="円/楕円 344"/>
            <p:cNvSpPr/>
            <p:nvPr/>
          </p:nvSpPr>
          <p:spPr>
            <a:xfrm flipV="1">
              <a:off x="2345432" y="3693650"/>
              <a:ext cx="46092"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6" name="円/楕円 345"/>
            <p:cNvSpPr/>
            <p:nvPr/>
          </p:nvSpPr>
          <p:spPr>
            <a:xfrm flipV="1">
              <a:off x="2377219" y="3655617"/>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7" name="円/楕円 346"/>
            <p:cNvSpPr/>
            <p:nvPr/>
          </p:nvSpPr>
          <p:spPr>
            <a:xfrm flipV="1">
              <a:off x="2401059" y="3622337"/>
              <a:ext cx="44503" cy="4437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8" name="円/楕円 347"/>
            <p:cNvSpPr/>
            <p:nvPr/>
          </p:nvSpPr>
          <p:spPr>
            <a:xfrm flipV="1">
              <a:off x="2145170" y="3589058"/>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9" name="円/楕円 348"/>
            <p:cNvSpPr/>
            <p:nvPr/>
          </p:nvSpPr>
          <p:spPr>
            <a:xfrm flipV="1">
              <a:off x="2213513" y="3669879"/>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0" name="円/楕円 349"/>
            <p:cNvSpPr/>
            <p:nvPr/>
          </p:nvSpPr>
          <p:spPr>
            <a:xfrm flipV="1">
              <a:off x="2253248" y="3693650"/>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1" name="円/楕円 350"/>
            <p:cNvSpPr/>
            <p:nvPr/>
          </p:nvSpPr>
          <p:spPr>
            <a:xfrm flipV="1">
              <a:off x="2299339" y="3693650"/>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2" name="円/楕円 351"/>
            <p:cNvSpPr/>
            <p:nvPr/>
          </p:nvSpPr>
          <p:spPr>
            <a:xfrm flipV="1">
              <a:off x="2342253" y="3666709"/>
              <a:ext cx="46092"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3" name="円/楕円 352"/>
            <p:cNvSpPr/>
            <p:nvPr/>
          </p:nvSpPr>
          <p:spPr>
            <a:xfrm flipV="1">
              <a:off x="2372451" y="3635015"/>
              <a:ext cx="46093"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4" name="円/楕円 353"/>
            <p:cNvSpPr/>
            <p:nvPr/>
          </p:nvSpPr>
          <p:spPr>
            <a:xfrm flipV="1">
              <a:off x="2181725" y="3639769"/>
              <a:ext cx="46093"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5" name="円/楕円 354"/>
            <p:cNvSpPr/>
            <p:nvPr/>
          </p:nvSpPr>
          <p:spPr>
            <a:xfrm flipV="1">
              <a:off x="2216691" y="3644523"/>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6" name="円/楕円 355"/>
            <p:cNvSpPr/>
            <p:nvPr/>
          </p:nvSpPr>
          <p:spPr>
            <a:xfrm flipV="1">
              <a:off x="2254836" y="3666709"/>
              <a:ext cx="4450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7" name="円/楕円 356"/>
            <p:cNvSpPr/>
            <p:nvPr/>
          </p:nvSpPr>
          <p:spPr>
            <a:xfrm flipV="1">
              <a:off x="2302518" y="3666709"/>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8" name="円/楕円 357"/>
            <p:cNvSpPr/>
            <p:nvPr/>
          </p:nvSpPr>
          <p:spPr>
            <a:xfrm flipV="1">
              <a:off x="2345432" y="3644523"/>
              <a:ext cx="46092"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9" name="円/楕円 358"/>
            <p:cNvSpPr/>
            <p:nvPr/>
          </p:nvSpPr>
          <p:spPr>
            <a:xfrm flipV="1">
              <a:off x="2175367" y="3601736"/>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0" name="円/楕円 359"/>
            <p:cNvSpPr/>
            <p:nvPr/>
          </p:nvSpPr>
          <p:spPr>
            <a:xfrm flipV="1">
              <a:off x="2413774" y="3579550"/>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1" name="円/楕円 360"/>
            <p:cNvSpPr/>
            <p:nvPr/>
          </p:nvSpPr>
          <p:spPr>
            <a:xfrm flipV="1">
              <a:off x="2380398" y="3592228"/>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2" name="円/楕円 361"/>
            <p:cNvSpPr/>
            <p:nvPr/>
          </p:nvSpPr>
          <p:spPr>
            <a:xfrm flipV="1">
              <a:off x="2348610" y="3604905"/>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3" name="円/楕円 362"/>
            <p:cNvSpPr/>
            <p:nvPr/>
          </p:nvSpPr>
          <p:spPr>
            <a:xfrm flipV="1">
              <a:off x="2312054" y="3631845"/>
              <a:ext cx="4609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4" name="円/楕円 363"/>
            <p:cNvSpPr/>
            <p:nvPr/>
          </p:nvSpPr>
          <p:spPr>
            <a:xfrm flipV="1">
              <a:off x="2273909" y="3642939"/>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5" name="円/楕円 364"/>
            <p:cNvSpPr/>
            <p:nvPr/>
          </p:nvSpPr>
          <p:spPr>
            <a:xfrm flipV="1">
              <a:off x="2229406" y="3627092"/>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6" name="円/楕円 365"/>
            <p:cNvSpPr/>
            <p:nvPr/>
          </p:nvSpPr>
          <p:spPr>
            <a:xfrm flipV="1">
              <a:off x="2380398" y="3573211"/>
              <a:ext cx="44503" cy="4595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7" name="円/楕円 366"/>
            <p:cNvSpPr/>
            <p:nvPr/>
          </p:nvSpPr>
          <p:spPr>
            <a:xfrm flipV="1">
              <a:off x="2343842" y="3573211"/>
              <a:ext cx="4609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8" name="円/楕円 367"/>
            <p:cNvSpPr/>
            <p:nvPr/>
          </p:nvSpPr>
          <p:spPr>
            <a:xfrm flipV="1">
              <a:off x="2208745" y="3598566"/>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9" name="円/楕円 368"/>
            <p:cNvSpPr/>
            <p:nvPr/>
          </p:nvSpPr>
          <p:spPr>
            <a:xfrm flipV="1">
              <a:off x="2243711" y="3601736"/>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0" name="円/楕円 369"/>
            <p:cNvSpPr/>
            <p:nvPr/>
          </p:nvSpPr>
          <p:spPr>
            <a:xfrm flipV="1">
              <a:off x="2272320" y="3614414"/>
              <a:ext cx="44503" cy="44372"/>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1" name="円/楕円 370"/>
            <p:cNvSpPr/>
            <p:nvPr/>
          </p:nvSpPr>
          <p:spPr>
            <a:xfrm flipV="1">
              <a:off x="2313644" y="3601736"/>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2" name="円/楕円 371"/>
            <p:cNvSpPr/>
            <p:nvPr/>
          </p:nvSpPr>
          <p:spPr>
            <a:xfrm flipV="1">
              <a:off x="2278678" y="3585889"/>
              <a:ext cx="46092"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3" name="円/楕円 372"/>
            <p:cNvSpPr/>
            <p:nvPr/>
          </p:nvSpPr>
          <p:spPr>
            <a:xfrm>
              <a:off x="2184904" y="3577964"/>
              <a:ext cx="46093" cy="4595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4" name="円/楕円 373"/>
            <p:cNvSpPr/>
            <p:nvPr/>
          </p:nvSpPr>
          <p:spPr>
            <a:xfrm>
              <a:off x="2219870" y="3576380"/>
              <a:ext cx="44503" cy="4595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5" name="円/楕円 374"/>
            <p:cNvSpPr/>
            <p:nvPr/>
          </p:nvSpPr>
          <p:spPr>
            <a:xfrm>
              <a:off x="2307286" y="3571626"/>
              <a:ext cx="46092" cy="4437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6" name="円/楕円 375"/>
            <p:cNvSpPr/>
            <p:nvPr/>
          </p:nvSpPr>
          <p:spPr>
            <a:xfrm>
              <a:off x="2248479" y="3581134"/>
              <a:ext cx="44503" cy="459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98" name="円/楕円 397"/>
          <p:cNvSpPr/>
          <p:nvPr/>
        </p:nvSpPr>
        <p:spPr>
          <a:xfrm>
            <a:off x="3198813" y="5959475"/>
            <a:ext cx="46037" cy="4445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99" name="円/楕円 398"/>
          <p:cNvSpPr/>
          <p:nvPr/>
        </p:nvSpPr>
        <p:spPr>
          <a:xfrm>
            <a:off x="3198813" y="6076950"/>
            <a:ext cx="46037" cy="46038"/>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0" name="爆発 2 399"/>
          <p:cNvSpPr/>
          <p:nvPr/>
        </p:nvSpPr>
        <p:spPr>
          <a:xfrm>
            <a:off x="1814513" y="5915025"/>
            <a:ext cx="165100" cy="166688"/>
          </a:xfrm>
          <a:prstGeom prst="irregularSeal2">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1" name="円/楕円 400"/>
          <p:cNvSpPr/>
          <p:nvPr/>
        </p:nvSpPr>
        <p:spPr>
          <a:xfrm>
            <a:off x="1392238" y="5954713"/>
            <a:ext cx="88900" cy="8890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02" name="直線矢印コネクタ 401"/>
          <p:cNvCxnSpPr/>
          <p:nvPr/>
        </p:nvCxnSpPr>
        <p:spPr>
          <a:xfrm>
            <a:off x="1670050" y="3890963"/>
            <a:ext cx="720725" cy="0"/>
          </a:xfrm>
          <a:prstGeom prst="straightConnector1">
            <a:avLst/>
          </a:prstGeom>
          <a:ln w="28575">
            <a:tailEnd type="triangle" w="med" len="sm"/>
          </a:ln>
        </p:spPr>
        <p:style>
          <a:lnRef idx="1">
            <a:schemeClr val="accent1"/>
          </a:lnRef>
          <a:fillRef idx="0">
            <a:schemeClr val="accent1"/>
          </a:fillRef>
          <a:effectRef idx="0">
            <a:schemeClr val="accent1"/>
          </a:effectRef>
          <a:fontRef idx="minor">
            <a:schemeClr val="tx1"/>
          </a:fontRef>
        </p:style>
      </p:cxnSp>
      <p:sp>
        <p:nvSpPr>
          <p:cNvPr id="403" name="円/楕円 402"/>
          <p:cNvSpPr/>
          <p:nvPr/>
        </p:nvSpPr>
        <p:spPr>
          <a:xfrm>
            <a:off x="1382713" y="4949825"/>
            <a:ext cx="88900" cy="87313"/>
          </a:xfrm>
          <a:prstGeom prst="ellipse">
            <a:avLst/>
          </a:prstGeom>
          <a:solidFill>
            <a:schemeClr val="accent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449" name="グループ化 403"/>
          <p:cNvGrpSpPr>
            <a:grpSpLocks/>
          </p:cNvGrpSpPr>
          <p:nvPr/>
        </p:nvGrpSpPr>
        <p:grpSpPr bwMode="auto">
          <a:xfrm>
            <a:off x="1885950" y="4827588"/>
            <a:ext cx="320675" cy="331787"/>
            <a:chOff x="2140401" y="3429000"/>
            <a:chExt cx="319466" cy="332793"/>
          </a:xfrm>
        </p:grpSpPr>
        <p:sp>
          <p:nvSpPr>
            <p:cNvPr id="405" name="円/楕円 404"/>
            <p:cNvSpPr/>
            <p:nvPr/>
          </p:nvSpPr>
          <p:spPr>
            <a:xfrm>
              <a:off x="2295389" y="3429000"/>
              <a:ext cx="45864"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6" name="円/楕円 405"/>
            <p:cNvSpPr/>
            <p:nvPr/>
          </p:nvSpPr>
          <p:spPr>
            <a:xfrm>
              <a:off x="2252689" y="3432185"/>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7" name="円/楕円 406"/>
            <p:cNvSpPr/>
            <p:nvPr/>
          </p:nvSpPr>
          <p:spPr>
            <a:xfrm>
              <a:off x="2211570" y="3443330"/>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8" name="円/楕円 407"/>
            <p:cNvSpPr/>
            <p:nvPr/>
          </p:nvSpPr>
          <p:spPr>
            <a:xfrm>
              <a:off x="2173613" y="3478361"/>
              <a:ext cx="45863"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 name="円/楕円 408"/>
            <p:cNvSpPr/>
            <p:nvPr/>
          </p:nvSpPr>
          <p:spPr>
            <a:xfrm>
              <a:off x="2154635" y="3510207"/>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 name="円/楕円 409"/>
            <p:cNvSpPr/>
            <p:nvPr/>
          </p:nvSpPr>
          <p:spPr>
            <a:xfrm>
              <a:off x="2341254" y="3451292"/>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 name="円/楕円 410"/>
            <p:cNvSpPr/>
            <p:nvPr/>
          </p:nvSpPr>
          <p:spPr>
            <a:xfrm>
              <a:off x="2372884" y="3489508"/>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 name="円/楕円 411"/>
            <p:cNvSpPr/>
            <p:nvPr/>
          </p:nvSpPr>
          <p:spPr>
            <a:xfrm>
              <a:off x="2396606" y="3522946"/>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3" name="円/楕円 412"/>
            <p:cNvSpPr/>
            <p:nvPr/>
          </p:nvSpPr>
          <p:spPr>
            <a:xfrm>
              <a:off x="2140401" y="3556385"/>
              <a:ext cx="45864"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4" name="円/楕円 413"/>
            <p:cNvSpPr/>
            <p:nvPr/>
          </p:nvSpPr>
          <p:spPr>
            <a:xfrm>
              <a:off x="2209988" y="3475177"/>
              <a:ext cx="44282"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5" name="円/楕円 414"/>
            <p:cNvSpPr/>
            <p:nvPr/>
          </p:nvSpPr>
          <p:spPr>
            <a:xfrm>
              <a:off x="2247944" y="3451292"/>
              <a:ext cx="45864"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6" name="円/楕円 415"/>
            <p:cNvSpPr/>
            <p:nvPr/>
          </p:nvSpPr>
          <p:spPr>
            <a:xfrm>
              <a:off x="2295389" y="3451292"/>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7" name="円/楕円 416"/>
            <p:cNvSpPr/>
            <p:nvPr/>
          </p:nvSpPr>
          <p:spPr>
            <a:xfrm>
              <a:off x="2338091" y="3478361"/>
              <a:ext cx="45863"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8" name="円/楕円 417"/>
            <p:cNvSpPr/>
            <p:nvPr/>
          </p:nvSpPr>
          <p:spPr>
            <a:xfrm>
              <a:off x="2368139" y="3510207"/>
              <a:ext cx="45864"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9" name="円/楕円 418"/>
            <p:cNvSpPr/>
            <p:nvPr/>
          </p:nvSpPr>
          <p:spPr>
            <a:xfrm>
              <a:off x="2176776" y="3505431"/>
              <a:ext cx="45863"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0" name="円/楕円 419"/>
            <p:cNvSpPr/>
            <p:nvPr/>
          </p:nvSpPr>
          <p:spPr>
            <a:xfrm>
              <a:off x="2211570" y="3500654"/>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1" name="円/楕円 420"/>
            <p:cNvSpPr/>
            <p:nvPr/>
          </p:nvSpPr>
          <p:spPr>
            <a:xfrm>
              <a:off x="2249526" y="3478361"/>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2" name="円/楕円 421"/>
            <p:cNvSpPr/>
            <p:nvPr/>
          </p:nvSpPr>
          <p:spPr>
            <a:xfrm>
              <a:off x="2298552" y="3478361"/>
              <a:ext cx="45864"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3" name="円/楕円 422"/>
            <p:cNvSpPr/>
            <p:nvPr/>
          </p:nvSpPr>
          <p:spPr>
            <a:xfrm>
              <a:off x="2341254" y="3500654"/>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4" name="円/楕円 423"/>
            <p:cNvSpPr/>
            <p:nvPr/>
          </p:nvSpPr>
          <p:spPr>
            <a:xfrm>
              <a:off x="2170450" y="3542054"/>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5" name="円/楕円 424"/>
            <p:cNvSpPr/>
            <p:nvPr/>
          </p:nvSpPr>
          <p:spPr>
            <a:xfrm>
              <a:off x="2409259" y="3565939"/>
              <a:ext cx="45864"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6" name="円/楕円 425"/>
            <p:cNvSpPr/>
            <p:nvPr/>
          </p:nvSpPr>
          <p:spPr>
            <a:xfrm>
              <a:off x="2376047" y="3551608"/>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7" name="円/楕円 426"/>
            <p:cNvSpPr/>
            <p:nvPr/>
          </p:nvSpPr>
          <p:spPr>
            <a:xfrm>
              <a:off x="2344417" y="3540462"/>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8" name="円/楕円 427"/>
            <p:cNvSpPr/>
            <p:nvPr/>
          </p:nvSpPr>
          <p:spPr>
            <a:xfrm>
              <a:off x="2308042" y="3513392"/>
              <a:ext cx="45864"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9" name="円/楕円 428"/>
            <p:cNvSpPr/>
            <p:nvPr/>
          </p:nvSpPr>
          <p:spPr>
            <a:xfrm>
              <a:off x="2270085" y="3502246"/>
              <a:ext cx="45864"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0" name="円/楕円 429"/>
            <p:cNvSpPr/>
            <p:nvPr/>
          </p:nvSpPr>
          <p:spPr>
            <a:xfrm>
              <a:off x="2225803" y="3518170"/>
              <a:ext cx="44282"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1" name="円/楕円 430"/>
            <p:cNvSpPr/>
            <p:nvPr/>
          </p:nvSpPr>
          <p:spPr>
            <a:xfrm>
              <a:off x="2376047" y="3572308"/>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2" name="円/楕円 431"/>
            <p:cNvSpPr/>
            <p:nvPr/>
          </p:nvSpPr>
          <p:spPr>
            <a:xfrm>
              <a:off x="2339672" y="3572308"/>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3" name="円/楕円 432"/>
            <p:cNvSpPr/>
            <p:nvPr/>
          </p:nvSpPr>
          <p:spPr>
            <a:xfrm>
              <a:off x="2205244" y="3546831"/>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4" name="円/楕円 433"/>
            <p:cNvSpPr/>
            <p:nvPr/>
          </p:nvSpPr>
          <p:spPr>
            <a:xfrm>
              <a:off x="2238455" y="3542054"/>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5" name="円/楕円 434"/>
            <p:cNvSpPr/>
            <p:nvPr/>
          </p:nvSpPr>
          <p:spPr>
            <a:xfrm>
              <a:off x="2266922" y="3530908"/>
              <a:ext cx="45864"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6" name="円/楕円 435"/>
            <p:cNvSpPr/>
            <p:nvPr/>
          </p:nvSpPr>
          <p:spPr>
            <a:xfrm>
              <a:off x="2309624" y="3542054"/>
              <a:ext cx="45863"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7" name="円/楕円 436"/>
            <p:cNvSpPr/>
            <p:nvPr/>
          </p:nvSpPr>
          <p:spPr>
            <a:xfrm>
              <a:off x="2274830" y="3559570"/>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8" name="円/楕円 437"/>
            <p:cNvSpPr/>
            <p:nvPr/>
          </p:nvSpPr>
          <p:spPr>
            <a:xfrm flipV="1">
              <a:off x="2300134" y="3715616"/>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9" name="円/楕円 438"/>
            <p:cNvSpPr/>
            <p:nvPr/>
          </p:nvSpPr>
          <p:spPr>
            <a:xfrm flipV="1">
              <a:off x="2257433" y="3712432"/>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0" name="円/楕円 439"/>
            <p:cNvSpPr/>
            <p:nvPr/>
          </p:nvSpPr>
          <p:spPr>
            <a:xfrm flipV="1">
              <a:off x="2216314" y="3701285"/>
              <a:ext cx="45864"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1" name="円/楕円 440"/>
            <p:cNvSpPr/>
            <p:nvPr/>
          </p:nvSpPr>
          <p:spPr>
            <a:xfrm flipV="1">
              <a:off x="2176776" y="3667847"/>
              <a:ext cx="45863"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2" name="円/楕円 441"/>
            <p:cNvSpPr/>
            <p:nvPr/>
          </p:nvSpPr>
          <p:spPr>
            <a:xfrm flipV="1">
              <a:off x="2159379" y="3634408"/>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3" name="円/楕円 442"/>
            <p:cNvSpPr/>
            <p:nvPr/>
          </p:nvSpPr>
          <p:spPr>
            <a:xfrm flipV="1">
              <a:off x="2345998" y="3693324"/>
              <a:ext cx="45864"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4" name="円/楕円 443"/>
            <p:cNvSpPr/>
            <p:nvPr/>
          </p:nvSpPr>
          <p:spPr>
            <a:xfrm flipV="1">
              <a:off x="2377628" y="3655109"/>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5" name="円/楕円 444"/>
            <p:cNvSpPr/>
            <p:nvPr/>
          </p:nvSpPr>
          <p:spPr>
            <a:xfrm flipV="1">
              <a:off x="2401351" y="3621669"/>
              <a:ext cx="44282"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6" name="円/楕円 445"/>
            <p:cNvSpPr/>
            <p:nvPr/>
          </p:nvSpPr>
          <p:spPr>
            <a:xfrm flipV="1">
              <a:off x="2145146" y="3588231"/>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7" name="円/楕円 446"/>
            <p:cNvSpPr/>
            <p:nvPr/>
          </p:nvSpPr>
          <p:spPr>
            <a:xfrm flipV="1">
              <a:off x="2213151" y="3671032"/>
              <a:ext cx="45864"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8" name="円/楕円 447"/>
            <p:cNvSpPr/>
            <p:nvPr/>
          </p:nvSpPr>
          <p:spPr>
            <a:xfrm flipV="1">
              <a:off x="2252689" y="3693324"/>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9" name="円/楕円 448"/>
            <p:cNvSpPr/>
            <p:nvPr/>
          </p:nvSpPr>
          <p:spPr>
            <a:xfrm flipV="1">
              <a:off x="2300134" y="3693324"/>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0" name="円/楕円 449"/>
            <p:cNvSpPr/>
            <p:nvPr/>
          </p:nvSpPr>
          <p:spPr>
            <a:xfrm flipV="1">
              <a:off x="2342835" y="3666254"/>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1" name="円/楕円 450"/>
            <p:cNvSpPr/>
            <p:nvPr/>
          </p:nvSpPr>
          <p:spPr>
            <a:xfrm flipV="1">
              <a:off x="2372884" y="3634408"/>
              <a:ext cx="45863"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2" name="円/楕円 451"/>
            <p:cNvSpPr/>
            <p:nvPr/>
          </p:nvSpPr>
          <p:spPr>
            <a:xfrm flipV="1">
              <a:off x="2181520" y="3639185"/>
              <a:ext cx="45864"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3" name="円/楕円 452"/>
            <p:cNvSpPr/>
            <p:nvPr/>
          </p:nvSpPr>
          <p:spPr>
            <a:xfrm flipV="1">
              <a:off x="2216314" y="3643962"/>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4" name="円/楕円 453"/>
            <p:cNvSpPr/>
            <p:nvPr/>
          </p:nvSpPr>
          <p:spPr>
            <a:xfrm flipV="1">
              <a:off x="2254270" y="3666254"/>
              <a:ext cx="45864"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5" name="円/楕円 454"/>
            <p:cNvSpPr/>
            <p:nvPr/>
          </p:nvSpPr>
          <p:spPr>
            <a:xfrm flipV="1">
              <a:off x="2303298" y="3666254"/>
              <a:ext cx="45863"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6" name="円/楕円 455"/>
            <p:cNvSpPr/>
            <p:nvPr/>
          </p:nvSpPr>
          <p:spPr>
            <a:xfrm flipV="1">
              <a:off x="2345998" y="3643962"/>
              <a:ext cx="45864" cy="46178"/>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7" name="円/楕円 456"/>
            <p:cNvSpPr/>
            <p:nvPr/>
          </p:nvSpPr>
          <p:spPr>
            <a:xfrm flipV="1">
              <a:off x="2175194" y="3602562"/>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8" name="円/楕円 457"/>
            <p:cNvSpPr/>
            <p:nvPr/>
          </p:nvSpPr>
          <p:spPr>
            <a:xfrm flipV="1">
              <a:off x="2414004" y="3580269"/>
              <a:ext cx="45863"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9" name="円/楕円 458"/>
            <p:cNvSpPr/>
            <p:nvPr/>
          </p:nvSpPr>
          <p:spPr>
            <a:xfrm flipV="1">
              <a:off x="2379210" y="3593008"/>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0" name="円/楕円 459"/>
            <p:cNvSpPr/>
            <p:nvPr/>
          </p:nvSpPr>
          <p:spPr>
            <a:xfrm flipV="1">
              <a:off x="2349161" y="3604154"/>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1" name="円/楕円 460"/>
            <p:cNvSpPr/>
            <p:nvPr/>
          </p:nvSpPr>
          <p:spPr>
            <a:xfrm flipV="1">
              <a:off x="2312787" y="3632816"/>
              <a:ext cx="45863"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2" name="円/楕円 461"/>
            <p:cNvSpPr/>
            <p:nvPr/>
          </p:nvSpPr>
          <p:spPr>
            <a:xfrm flipV="1">
              <a:off x="2274830" y="3643962"/>
              <a:ext cx="45863" cy="4458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3" name="円/楕円 462"/>
            <p:cNvSpPr/>
            <p:nvPr/>
          </p:nvSpPr>
          <p:spPr>
            <a:xfrm flipV="1">
              <a:off x="2228966" y="3626447"/>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4" name="円/楕円 463"/>
            <p:cNvSpPr/>
            <p:nvPr/>
          </p:nvSpPr>
          <p:spPr>
            <a:xfrm flipV="1">
              <a:off x="2379210" y="3572308"/>
              <a:ext cx="45863"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5" name="円/楕円 464"/>
            <p:cNvSpPr/>
            <p:nvPr/>
          </p:nvSpPr>
          <p:spPr>
            <a:xfrm flipV="1">
              <a:off x="2342835" y="3572308"/>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6" name="円/楕円 465"/>
            <p:cNvSpPr/>
            <p:nvPr/>
          </p:nvSpPr>
          <p:spPr>
            <a:xfrm flipV="1">
              <a:off x="2208407" y="3597785"/>
              <a:ext cx="45863"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7" name="円/楕円 466"/>
            <p:cNvSpPr/>
            <p:nvPr/>
          </p:nvSpPr>
          <p:spPr>
            <a:xfrm flipV="1">
              <a:off x="2243200" y="3602562"/>
              <a:ext cx="45863"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8" name="円/楕円 467"/>
            <p:cNvSpPr/>
            <p:nvPr/>
          </p:nvSpPr>
          <p:spPr>
            <a:xfrm flipV="1">
              <a:off x="2271667" y="3613708"/>
              <a:ext cx="45863" cy="46177"/>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9" name="円/楕円 468"/>
            <p:cNvSpPr/>
            <p:nvPr/>
          </p:nvSpPr>
          <p:spPr>
            <a:xfrm flipV="1">
              <a:off x="2314368" y="3602562"/>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0" name="円/楕円 469"/>
            <p:cNvSpPr/>
            <p:nvPr/>
          </p:nvSpPr>
          <p:spPr>
            <a:xfrm flipV="1">
              <a:off x="2279574" y="3585047"/>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1" name="円/楕円 470"/>
            <p:cNvSpPr/>
            <p:nvPr/>
          </p:nvSpPr>
          <p:spPr>
            <a:xfrm>
              <a:off x="2186265" y="3578677"/>
              <a:ext cx="44282" cy="44585"/>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2" name="円/楕円 471"/>
            <p:cNvSpPr/>
            <p:nvPr/>
          </p:nvSpPr>
          <p:spPr>
            <a:xfrm>
              <a:off x="2219477" y="3575493"/>
              <a:ext cx="45864" cy="46177"/>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3" name="円/楕円 472"/>
            <p:cNvSpPr/>
            <p:nvPr/>
          </p:nvSpPr>
          <p:spPr>
            <a:xfrm>
              <a:off x="2308042" y="3570715"/>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4" name="円/楕円 473"/>
            <p:cNvSpPr/>
            <p:nvPr/>
          </p:nvSpPr>
          <p:spPr>
            <a:xfrm>
              <a:off x="2247944" y="3580269"/>
              <a:ext cx="45864" cy="4617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75" name="爆発 2 474"/>
          <p:cNvSpPr/>
          <p:nvPr/>
        </p:nvSpPr>
        <p:spPr>
          <a:xfrm>
            <a:off x="1814513" y="4910138"/>
            <a:ext cx="165100" cy="166687"/>
          </a:xfrm>
          <a:prstGeom prst="irregularSeal2">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76" name="直線矢印コネクタ 475"/>
          <p:cNvCxnSpPr/>
          <p:nvPr/>
        </p:nvCxnSpPr>
        <p:spPr>
          <a:xfrm>
            <a:off x="1527175" y="4994275"/>
            <a:ext cx="287338" cy="0"/>
          </a:xfrm>
          <a:prstGeom prst="straightConnector1">
            <a:avLst/>
          </a:prstGeom>
          <a:ln w="28575">
            <a:tailEnd type="triangle" w="med" len="sm"/>
          </a:ln>
        </p:spPr>
        <p:style>
          <a:lnRef idx="1">
            <a:schemeClr val="accent1"/>
          </a:lnRef>
          <a:fillRef idx="0">
            <a:schemeClr val="accent1"/>
          </a:fillRef>
          <a:effectRef idx="0">
            <a:schemeClr val="accent1"/>
          </a:effectRef>
          <a:fontRef idx="minor">
            <a:schemeClr val="tx1"/>
          </a:fontRef>
        </p:style>
      </p:cxnSp>
      <p:grpSp>
        <p:nvGrpSpPr>
          <p:cNvPr id="60452" name="グループ化 476"/>
          <p:cNvGrpSpPr>
            <a:grpSpLocks/>
          </p:cNvGrpSpPr>
          <p:nvPr/>
        </p:nvGrpSpPr>
        <p:grpSpPr bwMode="auto">
          <a:xfrm>
            <a:off x="1765300" y="4797425"/>
            <a:ext cx="447675" cy="287338"/>
            <a:chOff x="2591862" y="3762071"/>
            <a:chExt cx="446927" cy="288032"/>
          </a:xfrm>
        </p:grpSpPr>
        <p:cxnSp>
          <p:nvCxnSpPr>
            <p:cNvPr id="478" name="直線矢印コネクタ 477"/>
            <p:cNvCxnSpPr>
              <a:stCxn id="227" idx="2"/>
            </p:cNvCxnSpPr>
            <p:nvPr/>
          </p:nvCxnSpPr>
          <p:spPr>
            <a:xfrm>
              <a:off x="2591862" y="3900518"/>
              <a:ext cx="446927" cy="6365"/>
            </a:xfrm>
            <a:prstGeom prst="straightConnector1">
              <a:avLst/>
            </a:prstGeom>
            <a:ln w="9525">
              <a:tailEnd type="triangle" w="sm" len="sm"/>
            </a:ln>
          </p:spPr>
          <p:style>
            <a:lnRef idx="1">
              <a:schemeClr val="accent1"/>
            </a:lnRef>
            <a:fillRef idx="0">
              <a:schemeClr val="accent1"/>
            </a:fillRef>
            <a:effectRef idx="0">
              <a:schemeClr val="accent1"/>
            </a:effectRef>
            <a:fontRef idx="minor">
              <a:schemeClr val="tx1"/>
            </a:fontRef>
          </p:style>
        </p:cxnSp>
        <p:cxnSp>
          <p:nvCxnSpPr>
            <p:cNvPr id="479" name="直線矢印コネクタ 478"/>
            <p:cNvCxnSpPr>
              <a:stCxn id="227" idx="2"/>
            </p:cNvCxnSpPr>
            <p:nvPr/>
          </p:nvCxnSpPr>
          <p:spPr>
            <a:xfrm flipV="1">
              <a:off x="2591862" y="3762071"/>
              <a:ext cx="446927" cy="138447"/>
            </a:xfrm>
            <a:prstGeom prst="straightConnector1">
              <a:avLst/>
            </a:prstGeom>
            <a:ln w="9525">
              <a:tailEnd type="triangle" w="sm" len="sm"/>
            </a:ln>
          </p:spPr>
          <p:style>
            <a:lnRef idx="1">
              <a:schemeClr val="accent1"/>
            </a:lnRef>
            <a:fillRef idx="0">
              <a:schemeClr val="accent1"/>
            </a:fillRef>
            <a:effectRef idx="0">
              <a:schemeClr val="accent1"/>
            </a:effectRef>
            <a:fontRef idx="minor">
              <a:schemeClr val="tx1"/>
            </a:fontRef>
          </p:style>
        </p:cxnSp>
        <p:cxnSp>
          <p:nvCxnSpPr>
            <p:cNvPr id="480" name="直線矢印コネクタ 479"/>
            <p:cNvCxnSpPr>
              <a:stCxn id="227" idx="2"/>
            </p:cNvCxnSpPr>
            <p:nvPr/>
          </p:nvCxnSpPr>
          <p:spPr>
            <a:xfrm>
              <a:off x="2591862" y="3900518"/>
              <a:ext cx="446927" cy="149585"/>
            </a:xfrm>
            <a:prstGeom prst="straightConnector1">
              <a:avLst/>
            </a:prstGeom>
            <a:ln w="9525">
              <a:tailEnd type="triangle" w="sm" len="sm"/>
            </a:ln>
          </p:spPr>
          <p:style>
            <a:lnRef idx="1">
              <a:schemeClr val="accent1"/>
            </a:lnRef>
            <a:fillRef idx="0">
              <a:schemeClr val="accent1"/>
            </a:fillRef>
            <a:effectRef idx="0">
              <a:schemeClr val="accent1"/>
            </a:effectRef>
            <a:fontRef idx="minor">
              <a:schemeClr val="tx1"/>
            </a:fontRef>
          </p:style>
        </p:cxnSp>
      </p:grpSp>
      <p:cxnSp>
        <p:nvCxnSpPr>
          <p:cNvPr id="481" name="直線矢印コネクタ 480"/>
          <p:cNvCxnSpPr/>
          <p:nvPr/>
        </p:nvCxnSpPr>
        <p:spPr>
          <a:xfrm>
            <a:off x="1527175" y="5999163"/>
            <a:ext cx="287338" cy="0"/>
          </a:xfrm>
          <a:prstGeom prst="straightConnector1">
            <a:avLst/>
          </a:prstGeom>
          <a:ln w="28575">
            <a:tailEnd type="triangle" w="med" len="sm"/>
          </a:ln>
        </p:spPr>
        <p:style>
          <a:lnRef idx="1">
            <a:schemeClr val="accent1"/>
          </a:lnRef>
          <a:fillRef idx="0">
            <a:schemeClr val="accent1"/>
          </a:fillRef>
          <a:effectRef idx="0">
            <a:schemeClr val="accent1"/>
          </a:effectRef>
          <a:fontRef idx="minor">
            <a:schemeClr val="tx1"/>
          </a:fontRef>
        </p:style>
      </p:cxnSp>
      <p:grpSp>
        <p:nvGrpSpPr>
          <p:cNvPr id="60454" name="グループ化 485"/>
          <p:cNvGrpSpPr>
            <a:grpSpLocks/>
          </p:cNvGrpSpPr>
          <p:nvPr/>
        </p:nvGrpSpPr>
        <p:grpSpPr bwMode="auto">
          <a:xfrm>
            <a:off x="2198688" y="5835650"/>
            <a:ext cx="863600" cy="285750"/>
            <a:chOff x="2576736" y="4079041"/>
            <a:chExt cx="2692656" cy="286063"/>
          </a:xfrm>
        </p:grpSpPr>
        <p:cxnSp>
          <p:nvCxnSpPr>
            <p:cNvPr id="487" name="直線矢印コネクタ 486"/>
            <p:cNvCxnSpPr/>
            <p:nvPr/>
          </p:nvCxnSpPr>
          <p:spPr>
            <a:xfrm flipV="1">
              <a:off x="2576736" y="4222073"/>
              <a:ext cx="2692656" cy="19071"/>
            </a:xfrm>
            <a:prstGeom prst="straightConnector1">
              <a:avLst/>
            </a:prstGeom>
            <a:ln w="9525">
              <a:tailEnd type="triangle" w="med" len="sm"/>
            </a:ln>
          </p:spPr>
          <p:style>
            <a:lnRef idx="1">
              <a:schemeClr val="accent1"/>
            </a:lnRef>
            <a:fillRef idx="0">
              <a:schemeClr val="accent1"/>
            </a:fillRef>
            <a:effectRef idx="0">
              <a:schemeClr val="accent1"/>
            </a:effectRef>
            <a:fontRef idx="minor">
              <a:schemeClr val="tx1"/>
            </a:fontRef>
          </p:style>
        </p:cxnSp>
        <p:cxnSp>
          <p:nvCxnSpPr>
            <p:cNvPr id="488" name="直線矢印コネクタ 487"/>
            <p:cNvCxnSpPr/>
            <p:nvPr/>
          </p:nvCxnSpPr>
          <p:spPr>
            <a:xfrm flipV="1">
              <a:off x="2576736" y="4079041"/>
              <a:ext cx="2692656" cy="162102"/>
            </a:xfrm>
            <a:prstGeom prst="straightConnector1">
              <a:avLst/>
            </a:prstGeom>
            <a:ln w="9525">
              <a:tailEnd type="triangle" w="med" len="sm"/>
            </a:ln>
          </p:spPr>
          <p:style>
            <a:lnRef idx="1">
              <a:schemeClr val="accent1"/>
            </a:lnRef>
            <a:fillRef idx="0">
              <a:schemeClr val="accent1"/>
            </a:fillRef>
            <a:effectRef idx="0">
              <a:schemeClr val="accent1"/>
            </a:effectRef>
            <a:fontRef idx="minor">
              <a:schemeClr val="tx1"/>
            </a:fontRef>
          </p:style>
        </p:cxnSp>
        <p:cxnSp>
          <p:nvCxnSpPr>
            <p:cNvPr id="489" name="直線矢印コネクタ 488"/>
            <p:cNvCxnSpPr/>
            <p:nvPr/>
          </p:nvCxnSpPr>
          <p:spPr>
            <a:xfrm>
              <a:off x="2576736" y="4241143"/>
              <a:ext cx="2692656" cy="123961"/>
            </a:xfrm>
            <a:prstGeom prst="straightConnector1">
              <a:avLst/>
            </a:prstGeom>
            <a:ln w="9525">
              <a:tailEnd type="triangle" w="med" len="sm"/>
            </a:ln>
          </p:spPr>
          <p:style>
            <a:lnRef idx="1">
              <a:schemeClr val="accent1"/>
            </a:lnRef>
            <a:fillRef idx="0">
              <a:schemeClr val="accent1"/>
            </a:fillRef>
            <a:effectRef idx="0">
              <a:schemeClr val="accent1"/>
            </a:effectRef>
            <a:fontRef idx="minor">
              <a:schemeClr val="tx1"/>
            </a:fontRef>
          </p:style>
        </p:cxnSp>
      </p:grpSp>
      <p:sp>
        <p:nvSpPr>
          <p:cNvPr id="60455" name="テキスト ボックス 16"/>
          <p:cNvSpPr txBox="1">
            <a:spLocks noChangeArrowheads="1"/>
          </p:cNvSpPr>
          <p:nvPr/>
        </p:nvSpPr>
        <p:spPr bwMode="auto">
          <a:xfrm>
            <a:off x="787400" y="6488113"/>
            <a:ext cx="3446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 typeface="Wingdings" pitchFamily="2" charset="2"/>
              <a:buChar char="Ø"/>
            </a:pPr>
            <a:r>
              <a:rPr lang="en-US" altLang="ja-JP" sz="1200" dirty="0">
                <a:latin typeface="ＭＳ Ｐゴシック" pitchFamily="50" charset="-128"/>
                <a:ea typeface="Meiryo UI" pitchFamily="50" charset="-128"/>
                <a:cs typeface="Meiryo UI" pitchFamily="50" charset="-128"/>
              </a:rPr>
              <a:t>Others, new neutron reaction control methods</a:t>
            </a:r>
            <a:endParaRPr lang="ja-JP" altLang="en-US" sz="1200" dirty="0">
              <a:latin typeface="ＭＳ Ｐゴシック" pitchFamily="50" charset="-128"/>
              <a:ea typeface="Meiryo UI" pitchFamily="50" charset="-128"/>
              <a:cs typeface="Meiryo UI" pitchFamily="50" charset="-128"/>
            </a:endParaRPr>
          </a:p>
        </p:txBody>
      </p:sp>
      <p:sp>
        <p:nvSpPr>
          <p:cNvPr id="60456" name="テキスト ボックス 489"/>
          <p:cNvSpPr txBox="1">
            <a:spLocks noChangeArrowheads="1"/>
          </p:cNvSpPr>
          <p:nvPr/>
        </p:nvSpPr>
        <p:spPr bwMode="auto">
          <a:xfrm>
            <a:off x="107504" y="3140968"/>
            <a:ext cx="33393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 typeface="Wingdings" pitchFamily="2" charset="2"/>
              <a:buChar char="Ø"/>
            </a:pPr>
            <a:r>
              <a:rPr lang="en-US" altLang="ja-JP" sz="1200" dirty="0">
                <a:latin typeface="ＭＳ Ｐゴシック" pitchFamily="50" charset="-128"/>
                <a:ea typeface="Meiryo UI" pitchFamily="50" charset="-128"/>
                <a:cs typeface="Meiryo UI" pitchFamily="50" charset="-128"/>
              </a:rPr>
              <a:t>Adaption and overhaul of measure apparatus</a:t>
            </a:r>
            <a:endParaRPr lang="ja-JP" altLang="en-US" sz="1200" dirty="0">
              <a:latin typeface="ＭＳ Ｐゴシック" pitchFamily="50" charset="-128"/>
              <a:ea typeface="Meiryo UI" pitchFamily="50" charset="-128"/>
              <a:cs typeface="Meiryo UI" pitchFamily="50" charset="-128"/>
            </a:endParaRPr>
          </a:p>
        </p:txBody>
      </p:sp>
      <p:pic>
        <p:nvPicPr>
          <p:cNvPr id="604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838" y="3349625"/>
            <a:ext cx="2141537" cy="16065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58" name="テキスト ボックス 493"/>
          <p:cNvSpPr txBox="1">
            <a:spLocks noChangeArrowheads="1"/>
          </p:cNvSpPr>
          <p:nvPr/>
        </p:nvSpPr>
        <p:spPr bwMode="auto">
          <a:xfrm>
            <a:off x="5030788" y="3497263"/>
            <a:ext cx="15144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nchor="ctr" anchorCtr="1"/>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b="1" dirty="0">
                <a:latin typeface="ＭＳ Ｐゴシック" pitchFamily="50" charset="-128"/>
                <a:ea typeface="Meiryo UI" pitchFamily="50" charset="-128"/>
                <a:cs typeface="Meiryo UI" pitchFamily="50" charset="-128"/>
              </a:rPr>
              <a:t>RIKEN RI Beam</a:t>
            </a:r>
          </a:p>
          <a:p>
            <a:pPr eaLnBrk="1" hangingPunct="1">
              <a:spcBef>
                <a:spcPct val="0"/>
              </a:spcBef>
              <a:buFontTx/>
              <a:buNone/>
            </a:pPr>
            <a:r>
              <a:rPr lang="en-US" altLang="ja-JP" sz="1400" b="1" dirty="0">
                <a:latin typeface="ＭＳ Ｐゴシック" pitchFamily="50" charset="-128"/>
                <a:ea typeface="Meiryo UI" pitchFamily="50" charset="-128"/>
                <a:cs typeface="Meiryo UI" pitchFamily="50" charset="-128"/>
              </a:rPr>
              <a:t>Factory</a:t>
            </a:r>
            <a:endParaRPr lang="ja-JP" altLang="en-US" sz="1400" b="1" dirty="0">
              <a:latin typeface="ＭＳ Ｐゴシック" pitchFamily="50" charset="-128"/>
              <a:ea typeface="Meiryo UI" pitchFamily="50" charset="-128"/>
              <a:cs typeface="Meiryo UI" pitchFamily="50" charset="-128"/>
            </a:endParaRPr>
          </a:p>
        </p:txBody>
      </p:sp>
      <p:sp>
        <p:nvSpPr>
          <p:cNvPr id="60460" name="テキスト ボックス 496"/>
          <p:cNvSpPr txBox="1">
            <a:spLocks noChangeArrowheads="1"/>
          </p:cNvSpPr>
          <p:nvPr/>
        </p:nvSpPr>
        <p:spPr bwMode="auto">
          <a:xfrm>
            <a:off x="4644008" y="5229201"/>
            <a:ext cx="1699909" cy="448514"/>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nchorCtr="1"/>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dist" eaLnBrk="1" hangingPunct="1">
              <a:spcBef>
                <a:spcPct val="0"/>
              </a:spcBef>
              <a:buFontTx/>
              <a:buNone/>
            </a:pPr>
            <a:r>
              <a:rPr lang="en-US" altLang="ja-JP" sz="1400" b="1" smtClean="0">
                <a:latin typeface="ＭＳ Ｐゴシック" pitchFamily="50" charset="-128"/>
                <a:ea typeface="Meiryo UI" pitchFamily="50" charset="-128"/>
                <a:cs typeface="Meiryo UI" pitchFamily="50" charset="-128"/>
              </a:rPr>
              <a:t>J-PARC RIKEN </a:t>
            </a:r>
            <a:r>
              <a:rPr lang="en-US" altLang="ja-JP" sz="1400" b="1" dirty="0">
                <a:latin typeface="ＭＳ Ｐゴシック" pitchFamily="50" charset="-128"/>
                <a:ea typeface="Meiryo UI" pitchFamily="50" charset="-128"/>
                <a:cs typeface="Meiryo UI" pitchFamily="50" charset="-128"/>
              </a:rPr>
              <a:t>RAL</a:t>
            </a:r>
            <a:endParaRPr lang="ja-JP" altLang="en-US" sz="1400" b="1" dirty="0">
              <a:latin typeface="ＭＳ Ｐゴシック" pitchFamily="50" charset="-128"/>
              <a:ea typeface="Meiryo UI" pitchFamily="50" charset="-128"/>
              <a:cs typeface="Meiryo UI" pitchFamily="50" charset="-128"/>
            </a:endParaRPr>
          </a:p>
        </p:txBody>
      </p:sp>
      <p:cxnSp>
        <p:nvCxnSpPr>
          <p:cNvPr id="21" name="直線コネクタ 20"/>
          <p:cNvCxnSpPr/>
          <p:nvPr/>
        </p:nvCxnSpPr>
        <p:spPr>
          <a:xfrm>
            <a:off x="3333750" y="3384550"/>
            <a:ext cx="9969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カギ線コネクタ 22"/>
          <p:cNvCxnSpPr/>
          <p:nvPr/>
        </p:nvCxnSpPr>
        <p:spPr>
          <a:xfrm rot="16200000" flipH="1">
            <a:off x="3437734" y="4177507"/>
            <a:ext cx="2192335" cy="406399"/>
          </a:xfrm>
          <a:prstGeom prst="bentConnector3">
            <a:avLst>
              <a:gd name="adj1" fmla="val 99529"/>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カギ線コネクタ 498"/>
          <p:cNvCxnSpPr>
            <a:endCxn id="60458" idx="1"/>
          </p:cNvCxnSpPr>
          <p:nvPr/>
        </p:nvCxnSpPr>
        <p:spPr>
          <a:xfrm>
            <a:off x="4330702" y="3417967"/>
            <a:ext cx="700086" cy="406321"/>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 name="テキスト ボックス 490"/>
          <p:cNvSpPr txBox="1"/>
          <p:nvPr/>
        </p:nvSpPr>
        <p:spPr>
          <a:xfrm>
            <a:off x="445323" y="707946"/>
            <a:ext cx="8179567" cy="369332"/>
          </a:xfrm>
          <a:prstGeom prst="rect">
            <a:avLst/>
          </a:prstGeom>
          <a:solidFill>
            <a:srgbClr val="FFFF00"/>
          </a:solidFill>
          <a:ln>
            <a:solidFill>
              <a:srgbClr val="FF0000"/>
            </a:solidFill>
          </a:ln>
          <a:effectLst>
            <a:glow rad="101600">
              <a:schemeClr val="accent2">
                <a:satMod val="175000"/>
                <a:alpha val="40000"/>
              </a:schemeClr>
            </a:glow>
          </a:effectLst>
        </p:spPr>
        <p:txBody>
          <a:bodyPr wrap="square">
            <a:spAutoFit/>
          </a:bodyPr>
          <a:lstStyle>
            <a:lvl1pPr eaLnBrk="0" hangingPunct="0">
              <a:defRPr kumimoji="1" sz="1200">
                <a:solidFill>
                  <a:schemeClr val="tx1"/>
                </a:solidFill>
                <a:latin typeface="Arial" pitchFamily="34" charset="0"/>
                <a:ea typeface="ＭＳ Ｐゴシック" pitchFamily="50" charset="-128"/>
              </a:defRPr>
            </a:lvl1pPr>
            <a:lvl2pPr marL="742950" indent="-285750" eaLnBrk="0" hangingPunct="0">
              <a:defRPr kumimoji="1" sz="1200">
                <a:solidFill>
                  <a:schemeClr val="tx1"/>
                </a:solidFill>
                <a:latin typeface="Arial" pitchFamily="34" charset="0"/>
                <a:ea typeface="ＭＳ Ｐゴシック" pitchFamily="50" charset="-128"/>
              </a:defRPr>
            </a:lvl2pPr>
            <a:lvl3pPr marL="1143000" indent="-228600" eaLnBrk="0" hangingPunct="0">
              <a:defRPr kumimoji="1" sz="1200">
                <a:solidFill>
                  <a:schemeClr val="tx1"/>
                </a:solidFill>
                <a:latin typeface="Arial" pitchFamily="34" charset="0"/>
                <a:ea typeface="ＭＳ Ｐゴシック" pitchFamily="50" charset="-128"/>
              </a:defRPr>
            </a:lvl3pPr>
            <a:lvl4pPr marL="1600200" indent="-228600" eaLnBrk="0" hangingPunct="0">
              <a:defRPr kumimoji="1" sz="1200">
                <a:solidFill>
                  <a:schemeClr val="tx1"/>
                </a:solidFill>
                <a:latin typeface="Arial" pitchFamily="34" charset="0"/>
                <a:ea typeface="ＭＳ Ｐゴシック" pitchFamily="50" charset="-128"/>
              </a:defRPr>
            </a:lvl4pPr>
            <a:lvl5pPr marL="2057400" indent="-228600" eaLnBrk="0" hangingPunct="0">
              <a:defRPr kumimoji="1" sz="1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9pPr>
          </a:lstStyle>
          <a:p>
            <a:pPr algn="ctr" eaLnBrk="1" hangingPunct="1">
              <a:defRPr/>
            </a:pPr>
            <a:r>
              <a:rPr lang="en-US" altLang="ja-JP" sz="1800" b="1" dirty="0"/>
              <a:t>Purpose</a:t>
            </a:r>
            <a:r>
              <a:rPr lang="ja-JP" altLang="en-US" sz="1800" b="1" dirty="0"/>
              <a:t>：</a:t>
            </a:r>
            <a:r>
              <a:rPr lang="en-US" altLang="ja-JP" sz="1800" b="1" dirty="0"/>
              <a:t>Measurement of nuclear reaction </a:t>
            </a:r>
            <a:r>
              <a:rPr lang="en-US" altLang="ja-JP" sz="1800" b="1" dirty="0" smtClean="0"/>
              <a:t>data to find the best path </a:t>
            </a:r>
            <a:endParaRPr lang="en-US" altLang="ja-JP" sz="1800" b="1" dirty="0">
              <a:latin typeface="ＭＳ Ｐゴシック" pitchFamily="50" charset="-128"/>
              <a:ea typeface="Meiryo UI" pitchFamily="50" charset="-128"/>
              <a:cs typeface="Meiryo UI" pitchFamily="50" charset="-128"/>
            </a:endParaRPr>
          </a:p>
        </p:txBody>
      </p:sp>
      <p:sp>
        <p:nvSpPr>
          <p:cNvPr id="2" name="テキスト ボックス 1"/>
          <p:cNvSpPr txBox="1"/>
          <p:nvPr/>
        </p:nvSpPr>
        <p:spPr>
          <a:xfrm>
            <a:off x="4533901" y="4067175"/>
            <a:ext cx="2086774" cy="1200329"/>
          </a:xfrm>
          <a:prstGeom prst="rect">
            <a:avLst/>
          </a:prstGeom>
          <a:solidFill>
            <a:srgbClr val="FFFF00"/>
          </a:solidFill>
          <a:ln>
            <a:solidFill>
              <a:srgbClr val="FF0000"/>
            </a:solidFill>
          </a:ln>
        </p:spPr>
        <p:txBody>
          <a:bodyPr wrap="square">
            <a:spAutoFit/>
          </a:bodyPr>
          <a:lstStyle/>
          <a:p>
            <a:pPr>
              <a:defRPr/>
            </a:pPr>
            <a:r>
              <a:rPr lang="en-US" altLang="ja-JP" b="1" dirty="0">
                <a:latin typeface="+mn-ea"/>
                <a:ea typeface="+mn-ea"/>
              </a:rPr>
              <a:t>Measurement of </a:t>
            </a:r>
            <a:r>
              <a:rPr lang="en-US" altLang="ja-JP" b="1" dirty="0" smtClean="0">
                <a:latin typeface="+mn-ea"/>
                <a:ea typeface="+mn-ea"/>
              </a:rPr>
              <a:t>reaction cross section with inverse kinematics</a:t>
            </a:r>
            <a:endParaRPr lang="ja-JP" altLang="en-US" b="1" dirty="0">
              <a:latin typeface="+mn-ea"/>
              <a:ea typeface="+mn-ea"/>
            </a:endParaRPr>
          </a:p>
        </p:txBody>
      </p:sp>
      <p:sp>
        <p:nvSpPr>
          <p:cNvPr id="493" name="テキスト ボックス 492"/>
          <p:cNvSpPr txBox="1"/>
          <p:nvPr/>
        </p:nvSpPr>
        <p:spPr>
          <a:xfrm>
            <a:off x="4493950" y="5576886"/>
            <a:ext cx="2126725" cy="1200329"/>
          </a:xfrm>
          <a:prstGeom prst="rect">
            <a:avLst/>
          </a:prstGeom>
          <a:solidFill>
            <a:srgbClr val="FFFF00"/>
          </a:solidFill>
          <a:ln>
            <a:solidFill>
              <a:srgbClr val="FF0000"/>
            </a:solidFill>
          </a:ln>
        </p:spPr>
        <p:txBody>
          <a:bodyPr wrap="square">
            <a:spAutoFit/>
          </a:bodyPr>
          <a:lstStyle/>
          <a:p>
            <a:pPr>
              <a:defRPr/>
            </a:pPr>
            <a:r>
              <a:rPr lang="en-US" altLang="ja-JP" b="1" dirty="0">
                <a:latin typeface="+mn-ea"/>
                <a:ea typeface="+mn-ea"/>
              </a:rPr>
              <a:t>Measurement of </a:t>
            </a:r>
            <a:r>
              <a:rPr lang="en-US" altLang="ja-JP" b="1" dirty="0" smtClean="0">
                <a:latin typeface="+mn-ea"/>
                <a:ea typeface="+mn-ea"/>
              </a:rPr>
              <a:t>neutron and muon capture cross section</a:t>
            </a:r>
            <a:endParaRPr lang="ja-JP" altLang="en-US" b="1" dirty="0">
              <a:latin typeface="+mn-ea"/>
              <a:ea typeface="+mn-ea"/>
            </a:endParaRPr>
          </a:p>
        </p:txBody>
      </p:sp>
      <p:graphicFrame>
        <p:nvGraphicFramePr>
          <p:cNvPr id="7" name="表 6"/>
          <p:cNvGraphicFramePr>
            <a:graphicFrameLocks noGrp="1"/>
          </p:cNvGraphicFramePr>
          <p:nvPr>
            <p:extLst>
              <p:ext uri="{D42A27DB-BD31-4B8C-83A1-F6EECF244321}">
                <p14:modId xmlns:p14="http://schemas.microsoft.com/office/powerpoint/2010/main" val="721087428"/>
              </p:ext>
            </p:extLst>
          </p:nvPr>
        </p:nvGraphicFramePr>
        <p:xfrm>
          <a:off x="285751" y="1209818"/>
          <a:ext cx="2682536" cy="1863188"/>
        </p:xfrm>
        <a:graphic>
          <a:graphicData uri="http://schemas.openxmlformats.org/drawingml/2006/table">
            <a:tbl>
              <a:tblPr firstRow="1" bandRow="1">
                <a:effectLst>
                  <a:outerShdw blurRad="50800" dist="38100" dir="2700000" algn="tl" rotWithShape="0">
                    <a:prstClr val="black">
                      <a:alpha val="40000"/>
                    </a:prstClr>
                  </a:outerShdw>
                </a:effectLst>
                <a:tableStyleId>{E8B1032C-EA38-4F05-BA0D-38AFFFC7BED3}</a:tableStyleId>
              </a:tblPr>
              <a:tblGrid>
                <a:gridCol w="1544018">
                  <a:extLst>
                    <a:ext uri="{9D8B030D-6E8A-4147-A177-3AD203B41FA5}">
                      <a16:colId xmlns:a16="http://schemas.microsoft.com/office/drawing/2014/main" xmlns="" val="20000"/>
                    </a:ext>
                  </a:extLst>
                </a:gridCol>
                <a:gridCol w="1138518">
                  <a:extLst>
                    <a:ext uri="{9D8B030D-6E8A-4147-A177-3AD203B41FA5}">
                      <a16:colId xmlns:a16="http://schemas.microsoft.com/office/drawing/2014/main" xmlns="" val="20001"/>
                    </a:ext>
                  </a:extLst>
                </a:gridCol>
              </a:tblGrid>
              <a:tr h="379828">
                <a:tc>
                  <a:txBody>
                    <a:bodyPr/>
                    <a:lstStyle/>
                    <a:p>
                      <a:pPr algn="ctr"/>
                      <a:r>
                        <a:rPr kumimoji="1" lang="en-US" altLang="ja-JP" dirty="0"/>
                        <a:t>Target </a:t>
                      </a:r>
                      <a:r>
                        <a:rPr kumimoji="1" lang="en-US" altLang="ja-JP" dirty="0">
                          <a:solidFill>
                            <a:srgbClr val="FF0066"/>
                          </a:solidFill>
                        </a:rPr>
                        <a:t>LLFP</a:t>
                      </a:r>
                      <a:endParaRPr kumimoji="1" lang="ja-JP" altLang="en-US" dirty="0">
                        <a:solidFill>
                          <a:srgbClr val="FF0066"/>
                        </a:solidFill>
                      </a:endParaRPr>
                    </a:p>
                  </a:txBody>
                  <a:tcPr/>
                </a:tc>
                <a:tc>
                  <a:txBody>
                    <a:bodyPr/>
                    <a:lstStyle/>
                    <a:p>
                      <a:pPr algn="ctr"/>
                      <a:r>
                        <a:rPr kumimoji="1" lang="en-US" altLang="ja-JP" sz="1800" dirty="0">
                          <a:solidFill>
                            <a:schemeClr val="tx1"/>
                          </a:solidFill>
                        </a:rPr>
                        <a:t>Half life</a:t>
                      </a:r>
                      <a:endParaRPr kumimoji="1" lang="ja-JP" altLang="en-US" sz="1800" dirty="0">
                        <a:solidFill>
                          <a:schemeClr val="tx1"/>
                        </a:solidFill>
                      </a:endParaRPr>
                    </a:p>
                  </a:txBody>
                  <a:tcPr/>
                </a:tc>
                <a:extLst>
                  <a:ext uri="{0D108BD9-81ED-4DB2-BD59-A6C34878D82A}">
                    <a16:rowId xmlns:a16="http://schemas.microsoft.com/office/drawing/2014/main" xmlns="" val="10000"/>
                  </a:ext>
                </a:extLst>
              </a:tr>
              <a:tr h="370840">
                <a:tc>
                  <a:txBody>
                    <a:bodyPr/>
                    <a:lstStyle/>
                    <a:p>
                      <a:r>
                        <a:rPr kumimoji="1" lang="en-US" altLang="ja-JP" sz="1400" dirty="0"/>
                        <a:t>Palladium 107</a:t>
                      </a:r>
                      <a:endParaRPr kumimoji="1" lang="ja-JP" altLang="en-US" sz="1400" dirty="0"/>
                    </a:p>
                  </a:txBody>
                  <a:tcPr/>
                </a:tc>
                <a:tc>
                  <a:txBody>
                    <a:bodyPr/>
                    <a:lstStyle/>
                    <a:p>
                      <a:pPr algn="ctr"/>
                      <a:r>
                        <a:rPr kumimoji="1" lang="en-US" altLang="ja-JP" sz="1600" dirty="0"/>
                        <a:t>6.50 M.Y </a:t>
                      </a:r>
                      <a:endParaRPr kumimoji="1" lang="ja-JP" altLang="en-US" sz="1600" dirty="0"/>
                    </a:p>
                  </a:txBody>
                  <a:tcPr/>
                </a:tc>
                <a:extLst>
                  <a:ext uri="{0D108BD9-81ED-4DB2-BD59-A6C34878D82A}">
                    <a16:rowId xmlns:a16="http://schemas.microsoft.com/office/drawing/2014/main" xmlns="" val="10001"/>
                  </a:ext>
                </a:extLst>
              </a:tr>
              <a:tr h="370840">
                <a:tc>
                  <a:txBody>
                    <a:bodyPr/>
                    <a:lstStyle/>
                    <a:p>
                      <a:r>
                        <a:rPr kumimoji="1" lang="en-US" altLang="ja-JP" sz="1400" dirty="0"/>
                        <a:t>Zirconium 93</a:t>
                      </a:r>
                      <a:endParaRPr kumimoji="1" lang="ja-JP" altLang="en-US" sz="1400" dirty="0"/>
                    </a:p>
                  </a:txBody>
                  <a:tcPr/>
                </a:tc>
                <a:tc>
                  <a:txBody>
                    <a:bodyPr/>
                    <a:lstStyle/>
                    <a:p>
                      <a:pPr algn="ctr"/>
                      <a:r>
                        <a:rPr kumimoji="1" lang="en-US" altLang="ja-JP" sz="1600" dirty="0"/>
                        <a:t>1.53 M.Y</a:t>
                      </a:r>
                      <a:endParaRPr kumimoji="1" lang="ja-JP" altLang="en-US" sz="1600" dirty="0"/>
                    </a:p>
                  </a:txBody>
                  <a:tcPr/>
                </a:tc>
                <a:extLst>
                  <a:ext uri="{0D108BD9-81ED-4DB2-BD59-A6C34878D82A}">
                    <a16:rowId xmlns:a16="http://schemas.microsoft.com/office/drawing/2014/main" xmlns="" val="10002"/>
                  </a:ext>
                </a:extLst>
              </a:tr>
              <a:tr h="370840">
                <a:tc>
                  <a:txBody>
                    <a:bodyPr/>
                    <a:lstStyle/>
                    <a:p>
                      <a:r>
                        <a:rPr kumimoji="1" lang="en-US" altLang="ja-JP" sz="1400" dirty="0"/>
                        <a:t>Selenium 79</a:t>
                      </a:r>
                      <a:endParaRPr kumimoji="1" lang="ja-JP" altLang="en-US" sz="1400" dirty="0"/>
                    </a:p>
                  </a:txBody>
                  <a:tcPr/>
                </a:tc>
                <a:tc>
                  <a:txBody>
                    <a:bodyPr/>
                    <a:lstStyle/>
                    <a:p>
                      <a:pPr algn="ctr"/>
                      <a:r>
                        <a:rPr kumimoji="1" lang="en-US" altLang="ja-JP" sz="1600" dirty="0"/>
                        <a:t>0.30 M.Y </a:t>
                      </a:r>
                      <a:endParaRPr kumimoji="1" lang="ja-JP" altLang="en-US" sz="1600" dirty="0"/>
                    </a:p>
                  </a:txBody>
                  <a:tcPr/>
                </a:tc>
                <a:extLst>
                  <a:ext uri="{0D108BD9-81ED-4DB2-BD59-A6C34878D82A}">
                    <a16:rowId xmlns:a16="http://schemas.microsoft.com/office/drawing/2014/main" xmlns="" val="10003"/>
                  </a:ext>
                </a:extLst>
              </a:tr>
              <a:tr h="370840">
                <a:tc>
                  <a:txBody>
                    <a:bodyPr/>
                    <a:lstStyle/>
                    <a:p>
                      <a:r>
                        <a:rPr kumimoji="1" lang="en-US" altLang="ja-JP" sz="1400" dirty="0"/>
                        <a:t>Cesium 135</a:t>
                      </a:r>
                      <a:endParaRPr kumimoji="1" lang="ja-JP" altLang="en-US" sz="1400" dirty="0"/>
                    </a:p>
                  </a:txBody>
                  <a:tcPr/>
                </a:tc>
                <a:tc>
                  <a:txBody>
                    <a:bodyPr/>
                    <a:lstStyle/>
                    <a:p>
                      <a:pPr algn="ctr"/>
                      <a:r>
                        <a:rPr kumimoji="1" lang="en-US" altLang="ja-JP" sz="1600" dirty="0"/>
                        <a:t>2.30 M.Y</a:t>
                      </a:r>
                      <a:endParaRPr kumimoji="1" lang="ja-JP" altLang="en-US" sz="1600" dirty="0"/>
                    </a:p>
                  </a:txBody>
                  <a:tcPr/>
                </a:tc>
                <a:extLst>
                  <a:ext uri="{0D108BD9-81ED-4DB2-BD59-A6C34878D82A}">
                    <a16:rowId xmlns:a16="http://schemas.microsoft.com/office/drawing/2014/main" xmlns="" val="10004"/>
                  </a:ext>
                </a:extLst>
              </a:tr>
            </a:tbl>
          </a:graphicData>
        </a:graphic>
      </p:graphicFrame>
      <p:sp>
        <p:nvSpPr>
          <p:cNvPr id="60470" name="テキスト ボックス 7"/>
          <p:cNvSpPr txBox="1">
            <a:spLocks noChangeArrowheads="1"/>
          </p:cNvSpPr>
          <p:nvPr/>
        </p:nvSpPr>
        <p:spPr bwMode="auto">
          <a:xfrm>
            <a:off x="1223963" y="3403600"/>
            <a:ext cx="604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200">
                <a:solidFill>
                  <a:srgbClr val="FF0066"/>
                </a:solidFill>
              </a:rPr>
              <a:t>LLFP</a:t>
            </a:r>
            <a:endParaRPr lang="ja-JP" altLang="en-US" sz="1200">
              <a:solidFill>
                <a:srgbClr val="FF0066"/>
              </a:solidFill>
            </a:endParaRPr>
          </a:p>
        </p:txBody>
      </p:sp>
      <p:sp>
        <p:nvSpPr>
          <p:cNvPr id="60471" name="テキスト ボックス 497"/>
          <p:cNvSpPr txBox="1">
            <a:spLocks noChangeArrowheads="1"/>
          </p:cNvSpPr>
          <p:nvPr/>
        </p:nvSpPr>
        <p:spPr bwMode="auto">
          <a:xfrm>
            <a:off x="1806922" y="4571280"/>
            <a:ext cx="604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200" dirty="0">
                <a:solidFill>
                  <a:srgbClr val="FF0066"/>
                </a:solidFill>
              </a:rPr>
              <a:t>LLFP</a:t>
            </a:r>
            <a:endParaRPr lang="ja-JP" altLang="en-US" sz="1200" dirty="0">
              <a:solidFill>
                <a:srgbClr val="FF0066"/>
              </a:solidFill>
            </a:endParaRPr>
          </a:p>
        </p:txBody>
      </p:sp>
      <p:sp>
        <p:nvSpPr>
          <p:cNvPr id="60472" name="テキスト ボックス 499"/>
          <p:cNvSpPr txBox="1">
            <a:spLocks noChangeArrowheads="1"/>
          </p:cNvSpPr>
          <p:nvPr/>
        </p:nvSpPr>
        <p:spPr bwMode="auto">
          <a:xfrm>
            <a:off x="1878931" y="5589240"/>
            <a:ext cx="604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200" dirty="0">
                <a:solidFill>
                  <a:srgbClr val="FF0066"/>
                </a:solidFill>
              </a:rPr>
              <a:t>LLFP</a:t>
            </a:r>
            <a:endParaRPr lang="ja-JP" altLang="en-US" sz="1200" dirty="0">
              <a:solidFill>
                <a:srgbClr val="FF0066"/>
              </a:solidFill>
            </a:endParaRPr>
          </a:p>
        </p:txBody>
      </p:sp>
      <p:sp>
        <p:nvSpPr>
          <p:cNvPr id="60473" name="テキスト ボックス 500"/>
          <p:cNvSpPr txBox="1">
            <a:spLocks noChangeArrowheads="1"/>
          </p:cNvSpPr>
          <p:nvPr/>
        </p:nvSpPr>
        <p:spPr bwMode="auto">
          <a:xfrm>
            <a:off x="445323" y="4671625"/>
            <a:ext cx="1319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200" dirty="0">
                <a:latin typeface="Meiryo UI" pitchFamily="50" charset="-128"/>
                <a:ea typeface="Meiryo UI" pitchFamily="50" charset="-128"/>
                <a:cs typeface="Meiryo UI" pitchFamily="50" charset="-128"/>
              </a:rPr>
              <a:t>Negative </a:t>
            </a:r>
            <a:r>
              <a:rPr lang="en-US" altLang="ja-JP" sz="1200" dirty="0" err="1">
                <a:latin typeface="Meiryo UI" pitchFamily="50" charset="-128"/>
                <a:ea typeface="Meiryo UI" pitchFamily="50" charset="-128"/>
                <a:cs typeface="Meiryo UI" pitchFamily="50" charset="-128"/>
              </a:rPr>
              <a:t>muon</a:t>
            </a:r>
            <a:endParaRPr lang="ja-JP" altLang="en-US" sz="1200" dirty="0">
              <a:latin typeface="Meiryo UI" pitchFamily="50" charset="-128"/>
              <a:ea typeface="Meiryo UI" pitchFamily="50" charset="-128"/>
              <a:cs typeface="Meiryo UI" pitchFamily="50" charset="-128"/>
            </a:endParaRPr>
          </a:p>
        </p:txBody>
      </p:sp>
      <p:sp>
        <p:nvSpPr>
          <p:cNvPr id="60474" name="テキスト ボックス 501"/>
          <p:cNvSpPr txBox="1">
            <a:spLocks noChangeArrowheads="1"/>
          </p:cNvSpPr>
          <p:nvPr/>
        </p:nvSpPr>
        <p:spPr bwMode="auto">
          <a:xfrm>
            <a:off x="492013" y="5677714"/>
            <a:ext cx="13869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200" dirty="0">
                <a:latin typeface="Meiryo UI" pitchFamily="50" charset="-128"/>
                <a:ea typeface="Meiryo UI" pitchFamily="50" charset="-128"/>
                <a:cs typeface="Meiryo UI" pitchFamily="50" charset="-128"/>
              </a:rPr>
              <a:t>Proton, Neutron</a:t>
            </a:r>
            <a:endParaRPr lang="ja-JP" altLang="en-US" sz="1200" dirty="0">
              <a:latin typeface="Meiryo UI" pitchFamily="50" charset="-128"/>
              <a:ea typeface="Meiryo UI" pitchFamily="50" charset="-128"/>
              <a:cs typeface="Meiryo UI" pitchFamily="50" charset="-128"/>
            </a:endParaRPr>
          </a:p>
        </p:txBody>
      </p:sp>
      <p:grpSp>
        <p:nvGrpSpPr>
          <p:cNvPr id="60475" name="グループ化 502"/>
          <p:cNvGrpSpPr>
            <a:grpSpLocks/>
          </p:cNvGrpSpPr>
          <p:nvPr/>
        </p:nvGrpSpPr>
        <p:grpSpPr bwMode="auto">
          <a:xfrm>
            <a:off x="3094038" y="5678488"/>
            <a:ext cx="241300" cy="214312"/>
            <a:chOff x="5973867" y="3743905"/>
            <a:chExt cx="240425" cy="215440"/>
          </a:xfrm>
        </p:grpSpPr>
        <p:sp>
          <p:nvSpPr>
            <p:cNvPr id="504" name="円/楕円 503"/>
            <p:cNvSpPr/>
            <p:nvPr/>
          </p:nvSpPr>
          <p:spPr>
            <a:xfrm>
              <a:off x="6089334" y="3743905"/>
              <a:ext cx="45871" cy="4627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05" name="円/楕円 504"/>
            <p:cNvSpPr/>
            <p:nvPr/>
          </p:nvSpPr>
          <p:spPr>
            <a:xfrm>
              <a:off x="6046627" y="3747097"/>
              <a:ext cx="44289"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06" name="円/楕円 505"/>
            <p:cNvSpPr/>
            <p:nvPr/>
          </p:nvSpPr>
          <p:spPr>
            <a:xfrm>
              <a:off x="6005502" y="3758267"/>
              <a:ext cx="45870" cy="4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07" name="円/楕円 506"/>
            <p:cNvSpPr/>
            <p:nvPr/>
          </p:nvSpPr>
          <p:spPr>
            <a:xfrm>
              <a:off x="5973867" y="3814123"/>
              <a:ext cx="45870"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08" name="円/楕円 507"/>
            <p:cNvSpPr/>
            <p:nvPr/>
          </p:nvSpPr>
          <p:spPr>
            <a:xfrm>
              <a:off x="6135205" y="3766247"/>
              <a:ext cx="44289"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09" name="円/楕円 508"/>
            <p:cNvSpPr/>
            <p:nvPr/>
          </p:nvSpPr>
          <p:spPr>
            <a:xfrm>
              <a:off x="6166840" y="3804548"/>
              <a:ext cx="45870"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0" name="円/楕円 509"/>
            <p:cNvSpPr/>
            <p:nvPr/>
          </p:nvSpPr>
          <p:spPr>
            <a:xfrm>
              <a:off x="6002338" y="3790184"/>
              <a:ext cx="45870" cy="446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1" name="円/楕円 510"/>
            <p:cNvSpPr/>
            <p:nvPr/>
          </p:nvSpPr>
          <p:spPr>
            <a:xfrm>
              <a:off x="6041881" y="3766247"/>
              <a:ext cx="45871" cy="4627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2" name="円/楕円 511"/>
            <p:cNvSpPr/>
            <p:nvPr/>
          </p:nvSpPr>
          <p:spPr>
            <a:xfrm>
              <a:off x="6089334" y="3766247"/>
              <a:ext cx="45871"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3" name="円/楕円 512"/>
            <p:cNvSpPr/>
            <p:nvPr/>
          </p:nvSpPr>
          <p:spPr>
            <a:xfrm>
              <a:off x="6132041" y="3793376"/>
              <a:ext cx="45870" cy="44684"/>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4" name="円/楕円 513"/>
            <p:cNvSpPr/>
            <p:nvPr/>
          </p:nvSpPr>
          <p:spPr>
            <a:xfrm>
              <a:off x="6162094" y="3825293"/>
              <a:ext cx="44289" cy="4628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5" name="円/楕円 514"/>
            <p:cNvSpPr/>
            <p:nvPr/>
          </p:nvSpPr>
          <p:spPr>
            <a:xfrm>
              <a:off x="6043464" y="3793376"/>
              <a:ext cx="45870" cy="446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6" name="円/楕円 515"/>
            <p:cNvSpPr/>
            <p:nvPr/>
          </p:nvSpPr>
          <p:spPr>
            <a:xfrm>
              <a:off x="6090916" y="3793376"/>
              <a:ext cx="45870" cy="4628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7" name="円/楕円 516"/>
            <p:cNvSpPr/>
            <p:nvPr/>
          </p:nvSpPr>
          <p:spPr>
            <a:xfrm>
              <a:off x="6135205" y="3815718"/>
              <a:ext cx="44289" cy="4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8" name="円/楕円 517"/>
            <p:cNvSpPr/>
            <p:nvPr/>
          </p:nvSpPr>
          <p:spPr>
            <a:xfrm>
              <a:off x="6108315" y="3913066"/>
              <a:ext cx="45871"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9" name="円/楕円 518"/>
            <p:cNvSpPr/>
            <p:nvPr/>
          </p:nvSpPr>
          <p:spPr>
            <a:xfrm>
              <a:off x="6168421" y="3866785"/>
              <a:ext cx="45871" cy="4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0" name="円/楕円 519"/>
            <p:cNvSpPr/>
            <p:nvPr/>
          </p:nvSpPr>
          <p:spPr>
            <a:xfrm>
              <a:off x="6136786" y="3855615"/>
              <a:ext cx="45871"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1" name="円/楕円 520"/>
            <p:cNvSpPr/>
            <p:nvPr/>
          </p:nvSpPr>
          <p:spPr>
            <a:xfrm>
              <a:off x="6100406" y="3826889"/>
              <a:ext cx="45870"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2" name="円/楕円 521"/>
            <p:cNvSpPr/>
            <p:nvPr/>
          </p:nvSpPr>
          <p:spPr>
            <a:xfrm>
              <a:off x="6062445" y="3817314"/>
              <a:ext cx="45870" cy="446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3" name="円/楕円 522"/>
            <p:cNvSpPr/>
            <p:nvPr/>
          </p:nvSpPr>
          <p:spPr>
            <a:xfrm>
              <a:off x="6018156" y="3833273"/>
              <a:ext cx="45870" cy="4627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4" name="円/楕円 523"/>
            <p:cNvSpPr/>
            <p:nvPr/>
          </p:nvSpPr>
          <p:spPr>
            <a:xfrm>
              <a:off x="6168421" y="3887532"/>
              <a:ext cx="45871" cy="446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5" name="円/楕円 524"/>
            <p:cNvSpPr/>
            <p:nvPr/>
          </p:nvSpPr>
          <p:spPr>
            <a:xfrm>
              <a:off x="6132041" y="3887532"/>
              <a:ext cx="45870" cy="446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6" name="円/楕円 525"/>
            <p:cNvSpPr/>
            <p:nvPr/>
          </p:nvSpPr>
          <p:spPr>
            <a:xfrm>
              <a:off x="6032391" y="3857210"/>
              <a:ext cx="45871" cy="4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7" name="円/楕円 526"/>
            <p:cNvSpPr/>
            <p:nvPr/>
          </p:nvSpPr>
          <p:spPr>
            <a:xfrm>
              <a:off x="6060862" y="3846040"/>
              <a:ext cx="45871" cy="4627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8" name="円/楕円 527"/>
            <p:cNvSpPr/>
            <p:nvPr/>
          </p:nvSpPr>
          <p:spPr>
            <a:xfrm>
              <a:off x="6103570" y="3857210"/>
              <a:ext cx="45870" cy="46280"/>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9" name="円/楕円 528"/>
            <p:cNvSpPr/>
            <p:nvPr/>
          </p:nvSpPr>
          <p:spPr>
            <a:xfrm>
              <a:off x="6067189" y="3874765"/>
              <a:ext cx="45871" cy="446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0" name="円/楕円 529"/>
            <p:cNvSpPr/>
            <p:nvPr/>
          </p:nvSpPr>
          <p:spPr>
            <a:xfrm flipV="1">
              <a:off x="5991266" y="3846040"/>
              <a:ext cx="45871"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1" name="円/楕円 530"/>
            <p:cNvSpPr/>
            <p:nvPr/>
          </p:nvSpPr>
          <p:spPr>
            <a:xfrm flipV="1">
              <a:off x="6144695" y="3913066"/>
              <a:ext cx="45870" cy="4468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2" name="円/楕円 531"/>
            <p:cNvSpPr/>
            <p:nvPr/>
          </p:nvSpPr>
          <p:spPr>
            <a:xfrm flipV="1">
              <a:off x="6010247" y="3868382"/>
              <a:ext cx="45871" cy="46279"/>
            </a:xfrm>
            <a:prstGeom prst="ellipse">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3" name="円/楕円 532"/>
            <p:cNvSpPr/>
            <p:nvPr/>
          </p:nvSpPr>
          <p:spPr>
            <a:xfrm flipV="1">
              <a:off x="6005502" y="3876361"/>
              <a:ext cx="45870" cy="4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4" name="円/楕円 533"/>
            <p:cNvSpPr/>
            <p:nvPr/>
          </p:nvSpPr>
          <p:spPr>
            <a:xfrm flipV="1">
              <a:off x="6071935" y="3900299"/>
              <a:ext cx="45870"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5" name="円/楕円 534"/>
            <p:cNvSpPr/>
            <p:nvPr/>
          </p:nvSpPr>
          <p:spPr>
            <a:xfrm>
              <a:off x="6011829" y="3890724"/>
              <a:ext cx="45870" cy="4627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6" name="円/楕円 535"/>
            <p:cNvSpPr/>
            <p:nvPr/>
          </p:nvSpPr>
          <p:spPr>
            <a:xfrm>
              <a:off x="6100406" y="3885936"/>
              <a:ext cx="45870" cy="4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7" name="円/楕円 536"/>
            <p:cNvSpPr/>
            <p:nvPr/>
          </p:nvSpPr>
          <p:spPr>
            <a:xfrm>
              <a:off x="6040300" y="3895511"/>
              <a:ext cx="45870" cy="4628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81"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17</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pic>
        <p:nvPicPr>
          <p:cNvPr id="379" name="図 28" descr="oikawa2_ページ_05.tif"/>
          <p:cNvPicPr>
            <a:picLocks noChangeAspect="1"/>
          </p:cNvPicPr>
          <p:nvPr/>
        </p:nvPicPr>
        <p:blipFill>
          <a:blip r:embed="rId4" cstate="print">
            <a:extLst>
              <a:ext uri="{28A0092B-C50C-407E-A947-70E740481C1C}">
                <a14:useLocalDpi xmlns:a14="http://schemas.microsoft.com/office/drawing/2010/main" val="0"/>
              </a:ext>
            </a:extLst>
          </a:blip>
          <a:srcRect l="38120" t="32652" r="14186" b="11151"/>
          <a:stretch>
            <a:fillRect/>
          </a:stretch>
        </p:blipFill>
        <p:spPr bwMode="auto">
          <a:xfrm>
            <a:off x="6706663" y="5055394"/>
            <a:ext cx="2074593" cy="17315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0" name="正方形/長方形 379"/>
          <p:cNvSpPr/>
          <p:nvPr/>
        </p:nvSpPr>
        <p:spPr>
          <a:xfrm>
            <a:off x="8071735" y="6110682"/>
            <a:ext cx="392159" cy="56373"/>
          </a:xfrm>
          <a:prstGeom prst="rect">
            <a:avLst/>
          </a:prstGeom>
          <a:solidFill>
            <a:srgbClr val="FFFF99"/>
          </a:solidFill>
          <a:ln w="25400" cap="flat" cmpd="sng" algn="ctr">
            <a:noFill/>
            <a:prstDash val="solid"/>
          </a:ln>
          <a:effectLst/>
        </p:spPr>
        <p:txBody>
          <a:bodyPr anchor="ctr"/>
          <a:lstStyle/>
          <a:p>
            <a:pPr algn="ctr">
              <a:defRPr/>
            </a:pPr>
            <a:endParaRPr kumimoji="0" lang="ja-JP" altLang="en-US" sz="2000" kern="0">
              <a:solidFill>
                <a:srgbClr val="FFFF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82" name="テキスト ボックス 36"/>
          <p:cNvSpPr txBox="1">
            <a:spLocks noChangeArrowheads="1"/>
          </p:cNvSpPr>
          <p:nvPr/>
        </p:nvSpPr>
        <p:spPr bwMode="auto">
          <a:xfrm>
            <a:off x="7932321" y="6466527"/>
            <a:ext cx="952125" cy="24622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sz="1000">
                <a:solidFill>
                  <a:srgbClr val="3333CC"/>
                </a:solidFill>
                <a:latin typeface="Arial Unicode MS" pitchFamily="50" charset="-128"/>
                <a:ea typeface="Arial Unicode MS" pitchFamily="50" charset="-128"/>
                <a:cs typeface="Arial Unicode MS" pitchFamily="50" charset="-128"/>
              </a:rPr>
              <a:t>Synchrotron</a:t>
            </a:r>
            <a:endParaRPr lang="ja-JP" altLang="en-US" sz="1000">
              <a:solidFill>
                <a:srgbClr val="3333CC"/>
              </a:solidFill>
              <a:latin typeface="Arial Unicode MS" pitchFamily="50" charset="-128"/>
              <a:ea typeface="Arial Unicode MS" pitchFamily="50" charset="-128"/>
              <a:cs typeface="Arial Unicode MS" pitchFamily="50" charset="-128"/>
            </a:endParaRPr>
          </a:p>
        </p:txBody>
      </p:sp>
      <p:sp>
        <p:nvSpPr>
          <p:cNvPr id="383" name="テキスト ボックス 38"/>
          <p:cNvSpPr txBox="1">
            <a:spLocks noChangeArrowheads="1"/>
          </p:cNvSpPr>
          <p:nvPr/>
        </p:nvSpPr>
        <p:spPr bwMode="auto">
          <a:xfrm>
            <a:off x="7790621" y="5982685"/>
            <a:ext cx="1112636" cy="24622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sz="1000">
                <a:solidFill>
                  <a:srgbClr val="3333CC"/>
                </a:solidFill>
                <a:latin typeface="Arial Unicode MS" pitchFamily="50" charset="-128"/>
                <a:ea typeface="Arial Unicode MS" pitchFamily="50" charset="-128"/>
                <a:cs typeface="Arial Unicode MS" pitchFamily="50" charset="-128"/>
              </a:rPr>
              <a:t>Neutrino Target</a:t>
            </a:r>
            <a:endParaRPr lang="ja-JP" altLang="en-US" sz="1000">
              <a:solidFill>
                <a:srgbClr val="3333CC"/>
              </a:solidFill>
              <a:latin typeface="Arial Unicode MS" pitchFamily="50" charset="-128"/>
              <a:ea typeface="Arial Unicode MS" pitchFamily="50" charset="-128"/>
              <a:cs typeface="Arial Unicode MS" pitchFamily="50" charset="-128"/>
            </a:endParaRPr>
          </a:p>
        </p:txBody>
      </p:sp>
      <p:sp>
        <p:nvSpPr>
          <p:cNvPr id="384" name="テキスト ボックス 385"/>
          <p:cNvSpPr txBox="1">
            <a:spLocks noChangeArrowheads="1"/>
          </p:cNvSpPr>
          <p:nvPr/>
        </p:nvSpPr>
        <p:spPr bwMode="auto">
          <a:xfrm>
            <a:off x="6882981" y="6470650"/>
            <a:ext cx="952125" cy="24622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sz="1000" dirty="0">
                <a:solidFill>
                  <a:srgbClr val="3333CC"/>
                </a:solidFill>
                <a:latin typeface="Arial Unicode MS" pitchFamily="50" charset="-128"/>
                <a:ea typeface="Arial Unicode MS" pitchFamily="50" charset="-128"/>
                <a:cs typeface="Arial Unicode MS" pitchFamily="50" charset="-128"/>
              </a:rPr>
              <a:t>Synchrotron</a:t>
            </a:r>
            <a:endParaRPr lang="ja-JP" altLang="en-US" sz="1000" dirty="0">
              <a:solidFill>
                <a:srgbClr val="3333CC"/>
              </a:solidFill>
              <a:latin typeface="Arial Unicode MS" pitchFamily="50" charset="-128"/>
              <a:ea typeface="Arial Unicode MS" pitchFamily="50" charset="-128"/>
              <a:cs typeface="Arial Unicode MS" pitchFamily="50" charset="-128"/>
            </a:endParaRPr>
          </a:p>
        </p:txBody>
      </p:sp>
      <p:pic>
        <p:nvPicPr>
          <p:cNvPr id="385" name="図 3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766716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Shape 1450"/>
          <p:cNvSpPr>
            <a:spLocks noGrp="1"/>
          </p:cNvSpPr>
          <p:nvPr>
            <p:ph type="title" idx="4294967295"/>
          </p:nvPr>
        </p:nvSpPr>
        <p:spPr>
          <a:xfrm>
            <a:off x="313493" y="67700"/>
            <a:ext cx="6758187" cy="433387"/>
          </a:xfrm>
          <a:prstGeom prst="rect">
            <a:avLst/>
          </a:prstGeom>
        </p:spPr>
        <p:txBody>
          <a:bodyPr lIns="0" tIns="0" rIns="0" bIns="0">
            <a:noAutofit/>
          </a:bodyPr>
          <a:lstStyle/>
          <a:p>
            <a:pPr lvl="0">
              <a:defRPr sz="1800"/>
            </a:pPr>
            <a:r>
              <a:rPr lang="en-US" altLang="ja-JP" sz="3200" b="1" dirty="0">
                <a:cs typeface="Meiryo UI"/>
                <a:sym typeface="Meiryo UI"/>
              </a:rPr>
              <a:t>Project </a:t>
            </a:r>
            <a:r>
              <a:rPr sz="3200" b="1" dirty="0">
                <a:cs typeface="Meiryo UI"/>
                <a:sym typeface="Meiryo UI"/>
              </a:rPr>
              <a:t>2</a:t>
            </a:r>
            <a:r>
              <a:rPr lang="ja-JP" altLang="en-US" sz="3200" b="1" dirty="0">
                <a:cs typeface="Meiryo UI"/>
                <a:sym typeface="Meiryo UI"/>
              </a:rPr>
              <a:t>　</a:t>
            </a:r>
            <a:r>
              <a:rPr lang="en-US" altLang="ja-JP" sz="3200" b="1" dirty="0">
                <a:cs typeface="Meiryo UI"/>
                <a:sym typeface="Meiryo UI"/>
              </a:rPr>
              <a:t>Current Progress </a:t>
            </a:r>
            <a:endParaRPr sz="3200" b="1" dirty="0">
              <a:cs typeface="Meiryo UI"/>
              <a:sym typeface="Meiryo UI"/>
            </a:endParaRPr>
          </a:p>
        </p:txBody>
      </p:sp>
      <p:pic>
        <p:nvPicPr>
          <p:cNvPr id="1452" name="image8.png"/>
          <p:cNvPicPr/>
          <p:nvPr/>
        </p:nvPicPr>
        <p:blipFill>
          <a:blip r:embed="rId3">
            <a:extLst/>
          </a:blip>
          <a:stretch>
            <a:fillRect/>
          </a:stretch>
        </p:blipFill>
        <p:spPr>
          <a:xfrm>
            <a:off x="0" y="1762217"/>
            <a:ext cx="9144000" cy="4921806"/>
          </a:xfrm>
          <a:prstGeom prst="rect">
            <a:avLst/>
          </a:prstGeom>
          <a:ln w="12700">
            <a:miter lim="400000"/>
          </a:ln>
        </p:spPr>
      </p:pic>
      <p:sp>
        <p:nvSpPr>
          <p:cNvPr id="1453" name="Shape 1453"/>
          <p:cNvSpPr/>
          <p:nvPr/>
        </p:nvSpPr>
        <p:spPr>
          <a:xfrm>
            <a:off x="79670" y="1195296"/>
            <a:ext cx="6225880" cy="276999"/>
          </a:xfrm>
          <a:prstGeom prst="rect">
            <a:avLst/>
          </a:prstGeom>
          <a:solidFill>
            <a:srgbClr val="FF7E79"/>
          </a:solidFill>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r>
              <a:rPr dirty="0">
                <a:solidFill>
                  <a:srgbClr val="0433FF"/>
                </a:solidFill>
                <a:latin typeface="Meiryo UI"/>
                <a:ea typeface="Meiryo UI"/>
                <a:cs typeface="Meiryo UI"/>
                <a:sym typeface="Meiryo UI"/>
              </a:rPr>
              <a:t>LLFP : Pd</a:t>
            </a:r>
            <a:r>
              <a:rPr lang="en-US" dirty="0">
                <a:solidFill>
                  <a:srgbClr val="0433FF"/>
                </a:solidFill>
                <a:latin typeface="Meiryo UI"/>
                <a:ea typeface="Meiryo UI"/>
                <a:cs typeface="Meiryo UI"/>
                <a:sym typeface="Meiryo UI"/>
              </a:rPr>
              <a:t>-107</a:t>
            </a:r>
            <a:r>
              <a:rPr dirty="0">
                <a:solidFill>
                  <a:srgbClr val="0433FF"/>
                </a:solidFill>
                <a:latin typeface="Meiryo UI"/>
                <a:ea typeface="Meiryo UI"/>
                <a:cs typeface="Meiryo UI"/>
                <a:sym typeface="Meiryo UI"/>
              </a:rPr>
              <a:t>, Zr</a:t>
            </a:r>
            <a:r>
              <a:rPr lang="en-US" dirty="0">
                <a:solidFill>
                  <a:srgbClr val="0433FF"/>
                </a:solidFill>
                <a:latin typeface="Meiryo UI"/>
                <a:ea typeface="Meiryo UI"/>
                <a:cs typeface="Meiryo UI"/>
                <a:sym typeface="Meiryo UI"/>
              </a:rPr>
              <a:t>-93</a:t>
            </a:r>
            <a:r>
              <a:rPr dirty="0">
                <a:solidFill>
                  <a:srgbClr val="0433FF"/>
                </a:solidFill>
                <a:latin typeface="Meiryo UI"/>
                <a:ea typeface="Meiryo UI"/>
                <a:cs typeface="Meiryo UI"/>
                <a:sym typeface="Meiryo UI"/>
              </a:rPr>
              <a:t>(+Sr</a:t>
            </a:r>
            <a:r>
              <a:rPr lang="en-US" dirty="0">
                <a:solidFill>
                  <a:srgbClr val="0433FF"/>
                </a:solidFill>
                <a:latin typeface="Meiryo UI"/>
                <a:ea typeface="Meiryo UI"/>
                <a:cs typeface="Meiryo UI"/>
                <a:sym typeface="Meiryo UI"/>
              </a:rPr>
              <a:t>-90</a:t>
            </a:r>
            <a:r>
              <a:rPr dirty="0">
                <a:solidFill>
                  <a:srgbClr val="0433FF"/>
                </a:solidFill>
                <a:latin typeface="Meiryo UI"/>
                <a:ea typeface="Meiryo UI"/>
                <a:cs typeface="Meiryo UI"/>
                <a:sym typeface="Meiryo UI"/>
              </a:rPr>
              <a:t>), Cs</a:t>
            </a:r>
            <a:r>
              <a:rPr lang="en-US" dirty="0">
                <a:solidFill>
                  <a:srgbClr val="0433FF"/>
                </a:solidFill>
                <a:latin typeface="Meiryo UI"/>
                <a:ea typeface="Meiryo UI"/>
                <a:cs typeface="Meiryo UI"/>
                <a:sym typeface="Meiryo UI"/>
              </a:rPr>
              <a:t>-135(+137)</a:t>
            </a:r>
            <a:r>
              <a:rPr dirty="0">
                <a:solidFill>
                  <a:srgbClr val="0433FF"/>
                </a:solidFill>
                <a:latin typeface="Meiryo UI"/>
                <a:ea typeface="Meiryo UI"/>
                <a:cs typeface="Meiryo UI"/>
                <a:sym typeface="Meiryo UI"/>
              </a:rPr>
              <a:t>, </a:t>
            </a:r>
            <a:r>
              <a:rPr lang="en-US" altLang="ja-JP" dirty="0">
                <a:solidFill>
                  <a:srgbClr val="0433FF"/>
                </a:solidFill>
                <a:latin typeface="Meiryo UI"/>
                <a:ea typeface="Meiryo UI"/>
                <a:cs typeface="Meiryo UI"/>
                <a:sym typeface="Meiryo UI"/>
              </a:rPr>
              <a:t>(</a:t>
            </a:r>
            <a:r>
              <a:rPr dirty="0">
                <a:solidFill>
                  <a:srgbClr val="0433FF"/>
                </a:solidFill>
                <a:latin typeface="Meiryo UI"/>
                <a:ea typeface="Meiryo UI"/>
                <a:cs typeface="Meiryo UI"/>
                <a:sym typeface="Meiryo UI"/>
              </a:rPr>
              <a:t>Se</a:t>
            </a:r>
            <a:r>
              <a:rPr lang="en-US" dirty="0">
                <a:solidFill>
                  <a:srgbClr val="0433FF"/>
                </a:solidFill>
                <a:latin typeface="Meiryo UI"/>
                <a:ea typeface="Meiryo UI"/>
                <a:cs typeface="Meiryo UI"/>
                <a:sym typeface="Meiryo UI"/>
              </a:rPr>
              <a:t>-79</a:t>
            </a:r>
            <a:r>
              <a:rPr lang="en-US" altLang="ja-JP" dirty="0">
                <a:solidFill>
                  <a:srgbClr val="0433FF"/>
                </a:solidFill>
                <a:latin typeface="Meiryo UI"/>
                <a:ea typeface="Meiryo UI"/>
                <a:cs typeface="Meiryo UI"/>
                <a:sym typeface="Meiryo UI"/>
              </a:rPr>
              <a:t>)</a:t>
            </a:r>
            <a:r>
              <a:rPr dirty="0">
                <a:solidFill>
                  <a:srgbClr val="0433FF"/>
                </a:solidFill>
                <a:latin typeface="Meiryo UI"/>
                <a:ea typeface="Meiryo UI"/>
                <a:cs typeface="Meiryo UI"/>
                <a:sym typeface="Meiryo UI"/>
              </a:rPr>
              <a:t> </a:t>
            </a:r>
            <a:r>
              <a:rPr lang="en-US" dirty="0" smtClean="0">
                <a:solidFill>
                  <a:srgbClr val="0433FF"/>
                </a:solidFill>
                <a:latin typeface="Meiryo UI"/>
                <a:ea typeface="Meiryo UI"/>
                <a:cs typeface="Meiryo UI"/>
                <a:sym typeface="Meiryo UI"/>
              </a:rPr>
              <a:t>production</a:t>
            </a:r>
            <a:endParaRPr b="1" dirty="0">
              <a:solidFill>
                <a:srgbClr val="3333CC"/>
              </a:solidFill>
              <a:latin typeface="Meiryo UI"/>
              <a:ea typeface="Meiryo UI"/>
              <a:cs typeface="Meiryo UI"/>
              <a:sym typeface="Meiryo UI"/>
            </a:endParaRPr>
          </a:p>
        </p:txBody>
      </p:sp>
      <p:sp>
        <p:nvSpPr>
          <p:cNvPr id="1454" name="Shape 1454"/>
          <p:cNvSpPr/>
          <p:nvPr/>
        </p:nvSpPr>
        <p:spPr>
          <a:xfrm flipH="1">
            <a:off x="662183" y="1472295"/>
            <a:ext cx="1582851" cy="2458555"/>
          </a:xfrm>
          <a:prstGeom prst="line">
            <a:avLst/>
          </a:prstGeom>
          <a:ln w="25400">
            <a:solidFill>
              <a:srgbClr val="FF0000"/>
            </a:solidFill>
            <a:prstDash val="dash"/>
            <a:tailEnd type="triangle"/>
          </a:ln>
          <a:effectLst>
            <a:outerShdw blurRad="38100" dist="20000" dir="5400000" rotWithShape="0">
              <a:srgbClr val="000000">
                <a:alpha val="38000"/>
              </a:srgbClr>
            </a:outerShdw>
          </a:effectLst>
        </p:spPr>
        <p:txBody>
          <a:bodyPr lIns="0" tIns="0" rIns="0" bIns="0"/>
          <a:lstStyle/>
          <a:p>
            <a:pPr lvl="0" defTabSz="457200">
              <a:defRPr sz="1200">
                <a:latin typeface="+mn-lt"/>
                <a:ea typeface="+mn-ea"/>
                <a:cs typeface="+mn-cs"/>
                <a:sym typeface="Helvetica"/>
              </a:defRPr>
            </a:pPr>
            <a:endParaRPr/>
          </a:p>
        </p:txBody>
      </p:sp>
      <p:sp>
        <p:nvSpPr>
          <p:cNvPr id="1455" name="Shape 1455"/>
          <p:cNvSpPr/>
          <p:nvPr/>
        </p:nvSpPr>
        <p:spPr>
          <a:xfrm>
            <a:off x="3875549" y="1622438"/>
            <a:ext cx="3118161" cy="553998"/>
          </a:xfrm>
          <a:prstGeom prst="rect">
            <a:avLst/>
          </a:prstGeom>
          <a:solidFill>
            <a:srgbClr val="FFFC79"/>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dirty="0">
                <a:solidFill>
                  <a:srgbClr val="0433FF"/>
                </a:solidFill>
                <a:latin typeface="Meiryo UI"/>
                <a:ea typeface="Meiryo UI"/>
                <a:cs typeface="Meiryo UI"/>
                <a:sym typeface="Meiryo UI"/>
              </a:rPr>
              <a:t>event by event</a:t>
            </a:r>
            <a:r>
              <a:rPr lang="en-US" dirty="0">
                <a:solidFill>
                  <a:srgbClr val="0433FF"/>
                </a:solidFill>
                <a:latin typeface="Meiryo UI"/>
                <a:ea typeface="Meiryo UI"/>
                <a:cs typeface="Meiryo UI"/>
                <a:sym typeface="Meiryo UI"/>
              </a:rPr>
              <a:t> was tagging</a:t>
            </a:r>
            <a:r>
              <a:rPr dirty="0">
                <a:solidFill>
                  <a:srgbClr val="0433FF"/>
                </a:solidFill>
                <a:latin typeface="Meiryo UI"/>
                <a:ea typeface="Meiryo UI"/>
                <a:cs typeface="Meiryo UI"/>
                <a:sym typeface="Meiryo UI"/>
              </a:rPr>
              <a:t/>
            </a:r>
            <a:br>
              <a:rPr dirty="0">
                <a:solidFill>
                  <a:srgbClr val="0433FF"/>
                </a:solidFill>
                <a:latin typeface="Meiryo UI"/>
                <a:ea typeface="Meiryo UI"/>
                <a:cs typeface="Meiryo UI"/>
                <a:sym typeface="Meiryo UI"/>
              </a:rPr>
            </a:br>
            <a:r>
              <a:rPr lang="en-US" dirty="0">
                <a:solidFill>
                  <a:srgbClr val="0433FF"/>
                </a:solidFill>
                <a:latin typeface="Meiryo UI"/>
                <a:ea typeface="Meiryo UI"/>
                <a:cs typeface="Meiryo UI"/>
                <a:sym typeface="Meiryo UI"/>
              </a:rPr>
              <a:t>and irradiated.</a:t>
            </a:r>
            <a:endParaRPr dirty="0">
              <a:solidFill>
                <a:srgbClr val="FF2600"/>
              </a:solidFill>
              <a:latin typeface="Meiryo UI"/>
              <a:ea typeface="Meiryo UI"/>
              <a:cs typeface="Meiryo UI"/>
              <a:sym typeface="Meiryo UI"/>
            </a:endParaRPr>
          </a:p>
        </p:txBody>
      </p:sp>
      <p:sp>
        <p:nvSpPr>
          <p:cNvPr id="1456" name="Shape 1456"/>
          <p:cNvSpPr/>
          <p:nvPr/>
        </p:nvSpPr>
        <p:spPr>
          <a:xfrm flipH="1">
            <a:off x="4348012" y="2248161"/>
            <a:ext cx="2" cy="2132695"/>
          </a:xfrm>
          <a:prstGeom prst="line">
            <a:avLst/>
          </a:prstGeom>
          <a:ln w="25400">
            <a:solidFill>
              <a:srgbClr val="FF0000"/>
            </a:solidFill>
            <a:prstDash val="dash"/>
            <a:tailEnd type="triangle"/>
          </a:ln>
          <a:effectLst>
            <a:outerShdw blurRad="38100" dist="20000" dir="5400000" rotWithShape="0">
              <a:srgbClr val="000000">
                <a:alpha val="38000"/>
              </a:srgbClr>
            </a:outerShdw>
          </a:effectLst>
        </p:spPr>
        <p:txBody>
          <a:bodyPr lIns="0" tIns="0" rIns="0" bIns="0"/>
          <a:lstStyle/>
          <a:p>
            <a:pPr lvl="0" defTabSz="457200">
              <a:defRPr sz="1200">
                <a:latin typeface="+mn-lt"/>
                <a:ea typeface="+mn-ea"/>
                <a:cs typeface="+mn-cs"/>
                <a:sym typeface="Helvetica"/>
              </a:defRPr>
            </a:pPr>
            <a:endParaRPr/>
          </a:p>
        </p:txBody>
      </p:sp>
      <p:sp>
        <p:nvSpPr>
          <p:cNvPr id="1457" name="Shape 1457"/>
          <p:cNvSpPr/>
          <p:nvPr/>
        </p:nvSpPr>
        <p:spPr>
          <a:xfrm>
            <a:off x="5889682" y="2319144"/>
            <a:ext cx="2809874" cy="553998"/>
          </a:xfrm>
          <a:prstGeom prst="rect">
            <a:avLst/>
          </a:prstGeom>
          <a:solidFill>
            <a:srgbClr val="D4FB79"/>
          </a:solidFill>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r>
              <a:rPr lang="en-US" dirty="0">
                <a:solidFill>
                  <a:srgbClr val="0433FF"/>
                </a:solidFill>
                <a:latin typeface="Meiryo UI"/>
                <a:ea typeface="Meiryo UI"/>
                <a:cs typeface="Meiryo UI"/>
                <a:sym typeface="Meiryo UI"/>
              </a:rPr>
              <a:t>Nuclear reaction </a:t>
            </a:r>
            <a:r>
              <a:rPr lang="en-US">
                <a:solidFill>
                  <a:srgbClr val="0433FF"/>
                </a:solidFill>
                <a:latin typeface="Meiryo UI"/>
                <a:ea typeface="Meiryo UI"/>
                <a:cs typeface="Meiryo UI"/>
                <a:sym typeface="Meiryo UI"/>
              </a:rPr>
              <a:t>products </a:t>
            </a:r>
            <a:r>
              <a:rPr lang="en-US" smtClean="0">
                <a:solidFill>
                  <a:srgbClr val="0433FF"/>
                </a:solidFill>
                <a:latin typeface="Meiryo UI"/>
                <a:ea typeface="Meiryo UI"/>
                <a:cs typeface="Meiryo UI"/>
                <a:sym typeface="Meiryo UI"/>
              </a:rPr>
              <a:t>are identified.</a:t>
            </a:r>
            <a:endParaRPr dirty="0">
              <a:solidFill>
                <a:srgbClr val="0433FF"/>
              </a:solidFill>
              <a:latin typeface="Meiryo UI"/>
              <a:ea typeface="Meiryo UI"/>
              <a:cs typeface="Meiryo UI"/>
              <a:sym typeface="Meiryo UI"/>
            </a:endParaRPr>
          </a:p>
        </p:txBody>
      </p:sp>
      <p:sp>
        <p:nvSpPr>
          <p:cNvPr id="1458" name="Shape 1458"/>
          <p:cNvSpPr/>
          <p:nvPr/>
        </p:nvSpPr>
        <p:spPr>
          <a:xfrm>
            <a:off x="6998585" y="2873142"/>
            <a:ext cx="497263" cy="1349899"/>
          </a:xfrm>
          <a:prstGeom prst="line">
            <a:avLst/>
          </a:prstGeom>
          <a:ln w="25400">
            <a:solidFill>
              <a:srgbClr val="FF0000"/>
            </a:solidFill>
            <a:prstDash val="dash"/>
            <a:tailEnd type="triangle"/>
          </a:ln>
          <a:effectLst>
            <a:outerShdw blurRad="38100" dist="20000" dir="5400000" rotWithShape="0">
              <a:srgbClr val="000000">
                <a:alpha val="38000"/>
              </a:srgbClr>
            </a:outerShdw>
          </a:effectLst>
        </p:spPr>
        <p:txBody>
          <a:bodyPr lIns="0" tIns="0" rIns="0" bIns="0"/>
          <a:lstStyle/>
          <a:p>
            <a:pPr lvl="0" defTabSz="457200">
              <a:defRPr sz="1200">
                <a:latin typeface="+mn-lt"/>
                <a:ea typeface="+mn-ea"/>
                <a:cs typeface="+mn-cs"/>
                <a:sym typeface="Helvetica"/>
              </a:defRPr>
            </a:pPr>
            <a:endParaRPr/>
          </a:p>
        </p:txBody>
      </p:sp>
      <p:sp>
        <p:nvSpPr>
          <p:cNvPr id="1459" name="Shape 1459"/>
          <p:cNvSpPr/>
          <p:nvPr/>
        </p:nvSpPr>
        <p:spPr>
          <a:xfrm>
            <a:off x="213373" y="5445223"/>
            <a:ext cx="2164308" cy="646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l"/>
            <a:r>
              <a:rPr lang="en-US" dirty="0">
                <a:solidFill>
                  <a:srgbClr val="0433FF"/>
                </a:solidFill>
                <a:latin typeface="Meiryo UI"/>
                <a:ea typeface="Meiryo UI"/>
                <a:cs typeface="Meiryo UI"/>
                <a:sym typeface="Meiryo UI"/>
              </a:rPr>
              <a:t>RIKEN</a:t>
            </a:r>
            <a:r>
              <a:rPr dirty="0">
                <a:solidFill>
                  <a:srgbClr val="0433FF"/>
                </a:solidFill>
                <a:latin typeface="Meiryo UI"/>
                <a:ea typeface="Meiryo UI"/>
                <a:cs typeface="Meiryo UI"/>
                <a:sym typeface="Meiryo UI"/>
              </a:rPr>
              <a:t> </a:t>
            </a:r>
          </a:p>
          <a:p>
            <a:pPr lvl="0" algn="ctr"/>
            <a:r>
              <a:rPr dirty="0">
                <a:solidFill>
                  <a:srgbClr val="0433FF"/>
                </a:solidFill>
                <a:latin typeface="Meiryo UI"/>
                <a:ea typeface="Meiryo UI"/>
                <a:cs typeface="Meiryo UI"/>
                <a:sym typeface="Meiryo UI"/>
              </a:rPr>
              <a:t>RI</a:t>
            </a:r>
            <a:r>
              <a:rPr lang="en-US" dirty="0">
                <a:solidFill>
                  <a:srgbClr val="0433FF"/>
                </a:solidFill>
                <a:latin typeface="Meiryo UI"/>
                <a:ea typeface="Meiryo UI"/>
                <a:cs typeface="Meiryo UI"/>
                <a:sym typeface="Meiryo UI"/>
              </a:rPr>
              <a:t> Beam Factory</a:t>
            </a:r>
            <a:endParaRPr dirty="0">
              <a:solidFill>
                <a:srgbClr val="0433FF"/>
              </a:solidFill>
              <a:latin typeface="Meiryo UI"/>
              <a:ea typeface="Meiryo UI"/>
              <a:cs typeface="Meiryo UI"/>
              <a:sym typeface="Meiryo UI"/>
            </a:endParaRPr>
          </a:p>
        </p:txBody>
      </p:sp>
      <p:sp>
        <p:nvSpPr>
          <p:cNvPr id="2" name="テキスト ボックス 1"/>
          <p:cNvSpPr txBox="1"/>
          <p:nvPr/>
        </p:nvSpPr>
        <p:spPr>
          <a:xfrm>
            <a:off x="7424728" y="3007522"/>
            <a:ext cx="1681494" cy="923328"/>
          </a:xfrm>
          <a:prstGeom prst="rect">
            <a:avLst/>
          </a:prstGeom>
          <a:solidFill>
            <a:schemeClr val="accent6">
              <a:lumMod val="40000"/>
              <a:lumOff val="6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altLang="ja-JP" sz="1800" b="0" i="0" u="none" strike="noStrike" cap="none" spc="0" normalizeH="0" baseline="0" dirty="0" err="1">
                <a:ln>
                  <a:noFill/>
                </a:ln>
                <a:solidFill>
                  <a:srgbClr val="000000"/>
                </a:solidFill>
                <a:effectLst/>
                <a:uFillTx/>
                <a:latin typeface="Arial"/>
                <a:ea typeface="Arial"/>
                <a:cs typeface="Arial"/>
                <a:sym typeface="Arial"/>
              </a:rPr>
              <a:t>Bρ+TOF+ΔE</a:t>
            </a:r>
            <a:endParaRPr kumimoji="0" lang="en-US" altLang="ja-JP" sz="1800" b="0" i="0" u="none" strike="noStrike" cap="none" spc="0" normalizeH="0" baseline="0" dirty="0">
              <a:ln>
                <a:noFill/>
              </a:ln>
              <a:solidFill>
                <a:srgbClr val="000000"/>
              </a:solidFill>
              <a:effectLst/>
              <a:uFillTx/>
              <a:latin typeface="Arial"/>
              <a:ea typeface="Arial"/>
              <a:cs typeface="Arial"/>
              <a:sym typeface="Arial"/>
            </a:endParaRPr>
          </a:p>
          <a:p>
            <a:pPr marL="0" marR="0" indent="0" algn="l" defTabSz="914400" rtl="0" fontAlgn="auto" latinLnBrk="1" hangingPunct="0">
              <a:lnSpc>
                <a:spcPct val="100000"/>
              </a:lnSpc>
              <a:spcBef>
                <a:spcPts val="0"/>
              </a:spcBef>
              <a:spcAft>
                <a:spcPts val="0"/>
              </a:spcAft>
              <a:buClrTx/>
              <a:buSzTx/>
              <a:buFontTx/>
              <a:buNone/>
              <a:tabLst/>
            </a:pPr>
            <a:r>
              <a:rPr lang="en-US" altLang="ja-JP" dirty="0">
                <a:solidFill>
                  <a:srgbClr val="000000"/>
                </a:solidFill>
              </a:rPr>
              <a:t>+</a:t>
            </a:r>
            <a:r>
              <a:rPr kumimoji="0" lang="en-US" altLang="ja-JP" sz="1800" b="0" i="0" u="none" strike="noStrike" cap="none" spc="0" normalizeH="0" baseline="0" dirty="0">
                <a:ln>
                  <a:noFill/>
                </a:ln>
                <a:solidFill>
                  <a:srgbClr val="000000"/>
                </a:solidFill>
                <a:effectLst/>
                <a:uFillTx/>
                <a:latin typeface="Arial"/>
                <a:ea typeface="Arial"/>
                <a:cs typeface="Arial"/>
                <a:sym typeface="Arial"/>
              </a:rPr>
              <a:t>Total</a:t>
            </a:r>
            <a:r>
              <a:rPr kumimoji="0" lang="ja-JP" altLang="en-US" sz="1800" b="0" i="0" u="none" strike="noStrike" cap="none" spc="0" normalizeH="0" baseline="0" dirty="0">
                <a:ln>
                  <a:noFill/>
                </a:ln>
                <a:solidFill>
                  <a:srgbClr val="000000"/>
                </a:solidFill>
                <a:effectLst/>
                <a:uFillTx/>
                <a:latin typeface="Arial"/>
                <a:ea typeface="Arial"/>
                <a:cs typeface="Arial"/>
                <a:sym typeface="Arial"/>
              </a:rPr>
              <a:t> </a:t>
            </a:r>
            <a:r>
              <a:rPr kumimoji="0" lang="en-US" altLang="ja-JP" sz="1800" b="0" i="0" u="none" strike="noStrike" cap="none" spc="0" normalizeH="0" baseline="0" dirty="0">
                <a:ln>
                  <a:noFill/>
                </a:ln>
                <a:solidFill>
                  <a:srgbClr val="000000"/>
                </a:solidFill>
                <a:effectLst/>
                <a:uFillTx/>
                <a:latin typeface="Arial"/>
                <a:ea typeface="Arial"/>
                <a:cs typeface="Arial"/>
                <a:sym typeface="Arial"/>
              </a:rPr>
              <a:t>Energy</a:t>
            </a:r>
          </a:p>
          <a:p>
            <a:pPr marL="0" marR="0" indent="0" algn="l" defTabSz="914400" rtl="0" fontAlgn="auto" latinLnBrk="1"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Arial"/>
                <a:ea typeface="Arial"/>
                <a:cs typeface="Arial"/>
                <a:sym typeface="Arial"/>
              </a:rPr>
              <a:t> </a:t>
            </a:r>
            <a:r>
              <a:rPr kumimoji="0" lang="en-US" altLang="ja-JP" sz="1800" b="0" i="0" u="none" strike="noStrike" cap="none" spc="0" normalizeH="0" baseline="0" dirty="0">
                <a:ln>
                  <a:noFill/>
                </a:ln>
                <a:solidFill>
                  <a:srgbClr val="000000"/>
                </a:solidFill>
                <a:effectLst/>
                <a:uFillTx/>
                <a:latin typeface="Arial"/>
                <a:ea typeface="Arial"/>
                <a:cs typeface="Arial"/>
                <a:sym typeface="Arial"/>
              </a:rPr>
              <a:t>Detector</a:t>
            </a:r>
            <a:endParaRPr kumimoji="0" lang="ja-JP"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4" name="テキスト ボックス 13"/>
          <p:cNvSpPr txBox="1"/>
          <p:nvPr/>
        </p:nvSpPr>
        <p:spPr>
          <a:xfrm>
            <a:off x="0" y="683404"/>
            <a:ext cx="8983550" cy="369332"/>
          </a:xfrm>
          <a:prstGeom prst="rect">
            <a:avLst/>
          </a:prstGeom>
          <a:solidFill>
            <a:srgbClr val="FFFF00"/>
          </a:solidFill>
          <a:ln>
            <a:solidFill>
              <a:srgbClr val="FF0000"/>
            </a:solidFill>
          </a:ln>
        </p:spPr>
        <p:txBody>
          <a:bodyPr wrap="none" rtlCol="0">
            <a:spAutoFit/>
          </a:bodyPr>
          <a:lstStyle/>
          <a:p>
            <a:r>
              <a:rPr lang="en-US" altLang="ja-JP" b="1" dirty="0" smtClean="0">
                <a:latin typeface="+mj-ea"/>
                <a:ea typeface="+mj-ea"/>
              </a:rPr>
              <a:t>Four experiment</a:t>
            </a:r>
            <a:r>
              <a:rPr kumimoji="1" lang="en-US" altLang="ja-JP" b="1" dirty="0" smtClean="0">
                <a:latin typeface="+mj-ea"/>
                <a:ea typeface="+mj-ea"/>
              </a:rPr>
              <a:t>s </a:t>
            </a:r>
            <a:r>
              <a:rPr kumimoji="1" lang="en-US" altLang="ja-JP" b="1" dirty="0">
                <a:latin typeface="+mj-ea"/>
                <a:ea typeface="+mj-ea"/>
              </a:rPr>
              <a:t>have been carried out to obtain new nuclear reaction data </a:t>
            </a:r>
            <a:r>
              <a:rPr lang="en-US" altLang="ja-JP" b="1" dirty="0" smtClean="0">
                <a:latin typeface="+mj-ea"/>
                <a:ea typeface="+mj-ea"/>
              </a:rPr>
              <a:t>at</a:t>
            </a:r>
            <a:r>
              <a:rPr kumimoji="1" lang="en-US" altLang="ja-JP" b="1" dirty="0" smtClean="0">
                <a:latin typeface="+mj-ea"/>
                <a:ea typeface="+mj-ea"/>
              </a:rPr>
              <a:t> RIKEN RIBF</a:t>
            </a:r>
            <a:r>
              <a:rPr kumimoji="1" lang="en-US" altLang="ja-JP" b="1" dirty="0">
                <a:latin typeface="+mj-ea"/>
                <a:ea typeface="+mj-ea"/>
              </a:rPr>
              <a:t>.</a:t>
            </a:r>
            <a:endParaRPr lang="en-US" altLang="ja-JP" b="1" dirty="0">
              <a:latin typeface="+mj-ea"/>
              <a:ea typeface="+mj-ea"/>
              <a:cs typeface="Meiryo UI" panose="020B0604030504040204" pitchFamily="50" charset="-128"/>
            </a:endParaRPr>
          </a:p>
        </p:txBody>
      </p:sp>
      <p:sp>
        <p:nvSpPr>
          <p:cNvPr id="15"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18</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3" name="テキスト ボックス 2"/>
          <p:cNvSpPr txBox="1"/>
          <p:nvPr/>
        </p:nvSpPr>
        <p:spPr>
          <a:xfrm>
            <a:off x="1573891" y="3584022"/>
            <a:ext cx="1232453" cy="369332"/>
          </a:xfrm>
          <a:prstGeom prst="rect">
            <a:avLst/>
          </a:prstGeom>
          <a:noFill/>
        </p:spPr>
        <p:txBody>
          <a:bodyPr wrap="none" rtlCol="0">
            <a:spAutoFit/>
          </a:bodyPr>
          <a:lstStyle/>
          <a:p>
            <a:r>
              <a:rPr kumimoji="1" lang="en-US" altLang="ja-JP" smtClean="0"/>
              <a:t>345 MeV/u</a:t>
            </a:r>
            <a:endParaRPr kumimoji="1" lang="ja-JP" altLang="en-US" dirty="0"/>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2946546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endParaRPr lang="en-US" altLang="ja-JP" smtClean="0"/>
          </a:p>
          <a:p>
            <a:pPr>
              <a:defRPr/>
            </a:pPr>
            <a:fld id="{D26B6B4A-9F61-48FD-84DA-CA52CDD447D2}" type="slidenum">
              <a:rPr lang="en-US" altLang="ja-JP" smtClean="0"/>
              <a:pPr>
                <a:defRPr/>
              </a:pPr>
              <a:t>19</a:t>
            </a:fld>
            <a:endParaRPr lang="en-US" altLang="ja-JP" dirty="0"/>
          </a:p>
        </p:txBody>
      </p:sp>
      <p:grpSp>
        <p:nvGrpSpPr>
          <p:cNvPr id="3" name="グループ化 27"/>
          <p:cNvGrpSpPr/>
          <p:nvPr/>
        </p:nvGrpSpPr>
        <p:grpSpPr>
          <a:xfrm>
            <a:off x="1381202" y="646915"/>
            <a:ext cx="6048085" cy="5356931"/>
            <a:chOff x="2056022" y="886264"/>
            <a:chExt cx="4319606" cy="3825976"/>
          </a:xfrm>
        </p:grpSpPr>
        <p:sp>
          <p:nvSpPr>
            <p:cNvPr id="4" name="テキスト ボックス 3"/>
            <p:cNvSpPr txBox="1"/>
            <p:nvPr/>
          </p:nvSpPr>
          <p:spPr>
            <a:xfrm>
              <a:off x="4288302" y="1221545"/>
              <a:ext cx="1122423" cy="369332"/>
            </a:xfrm>
            <a:prstGeom prst="rect">
              <a:avLst/>
            </a:prstGeom>
            <a:noFill/>
          </p:spPr>
          <p:txBody>
            <a:bodyPr wrap="none" rtlCol="0">
              <a:spAutoFit/>
            </a:bodyPr>
            <a:lstStyle/>
            <a:p>
              <a:r>
                <a:rPr kumimoji="1" lang="ja-JP" altLang="en-US" dirty="0"/>
                <a:t>ターゲット</a:t>
              </a:r>
            </a:p>
          </p:txBody>
        </p:sp>
        <p:grpSp>
          <p:nvGrpSpPr>
            <p:cNvPr id="6" name="Group 1484"/>
            <p:cNvGrpSpPr/>
            <p:nvPr/>
          </p:nvGrpSpPr>
          <p:grpSpPr>
            <a:xfrm>
              <a:off x="2056022" y="1119102"/>
              <a:ext cx="4319606" cy="3593138"/>
              <a:chOff x="-260641" y="25400"/>
              <a:chExt cx="4589723" cy="3893142"/>
            </a:xfrm>
          </p:grpSpPr>
          <p:sp>
            <p:nvSpPr>
              <p:cNvPr id="21" name="Shape 1479"/>
              <p:cNvSpPr/>
              <p:nvPr/>
            </p:nvSpPr>
            <p:spPr>
              <a:xfrm>
                <a:off x="25400" y="25400"/>
                <a:ext cx="4303682" cy="3808050"/>
              </a:xfrm>
              <a:prstGeom prst="rect">
                <a:avLst/>
              </a:prstGeom>
              <a:solidFill>
                <a:srgbClr val="D4FB79">
                  <a:alpha val="50000"/>
                </a:srgbClr>
              </a:solidFill>
              <a:ln w="50800" cap="flat">
                <a:solidFill>
                  <a:srgbClr val="D4FB79"/>
                </a:solidFill>
                <a:prstDash val="solid"/>
                <a:miter lim="400000"/>
              </a:ln>
              <a:effectLst/>
            </p:spPr>
            <p:txBody>
              <a:bodyPr wrap="square" lIns="0" tIns="0" rIns="0" bIns="0" numCol="1" anchor="ctr">
                <a:noAutofit/>
              </a:bodyPr>
              <a:lstStyle/>
              <a:p>
                <a:pPr lvl="0"/>
                <a:endParaRPr dirty="0"/>
              </a:p>
            </p:txBody>
          </p:sp>
          <p:grpSp>
            <p:nvGrpSpPr>
              <p:cNvPr id="22" name="Group 1483"/>
              <p:cNvGrpSpPr/>
              <p:nvPr/>
            </p:nvGrpSpPr>
            <p:grpSpPr>
              <a:xfrm>
                <a:off x="-260641" y="72171"/>
                <a:ext cx="4475424" cy="3846371"/>
                <a:chOff x="-260641" y="72172"/>
                <a:chExt cx="4475423" cy="3846369"/>
              </a:xfrm>
            </p:grpSpPr>
            <p:sp>
              <p:nvSpPr>
                <p:cNvPr id="23" name="Shape 1480"/>
                <p:cNvSpPr/>
                <p:nvPr/>
              </p:nvSpPr>
              <p:spPr>
                <a:xfrm>
                  <a:off x="3325781" y="3458800"/>
                  <a:ext cx="626085" cy="45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2400" i="1">
                      <a:latin typeface="Calibri"/>
                      <a:ea typeface="Calibri"/>
                      <a:cs typeface="Calibri"/>
                      <a:sym typeface="Calibri"/>
                    </a:defRPr>
                  </a:lvl1pPr>
                </a:lstStyle>
                <a:p>
                  <a:pPr lvl="0">
                    <a:defRPr sz="1800" i="0"/>
                  </a:pPr>
                  <a:r>
                    <a:rPr sz="2400" i="1" dirty="0"/>
                    <a:t>A/Q</a:t>
                  </a:r>
                </a:p>
              </p:txBody>
            </p:sp>
            <p:pic>
              <p:nvPicPr>
                <p:cNvPr id="24" name="image6.png"/>
                <p:cNvPicPr/>
                <p:nvPr/>
              </p:nvPicPr>
              <p:blipFill>
                <a:blip r:embed="rId3">
                  <a:extLst/>
                </a:blip>
                <a:stretch>
                  <a:fillRect/>
                </a:stretch>
              </p:blipFill>
              <p:spPr>
                <a:xfrm>
                  <a:off x="254781" y="101600"/>
                  <a:ext cx="3960001" cy="3422874"/>
                </a:xfrm>
                <a:prstGeom prst="rect">
                  <a:avLst/>
                </a:prstGeom>
                <a:ln w="12700" cap="flat">
                  <a:noFill/>
                  <a:miter lim="400000"/>
                </a:ln>
                <a:effectLst/>
              </p:spPr>
            </p:pic>
            <p:sp>
              <p:nvSpPr>
                <p:cNvPr id="25" name="Shape 1481"/>
                <p:cNvSpPr/>
                <p:nvPr/>
              </p:nvSpPr>
              <p:spPr>
                <a:xfrm>
                  <a:off x="-260641" y="72172"/>
                  <a:ext cx="770203" cy="476341"/>
                </a:xfrm>
                <a:prstGeom prst="rect">
                  <a:avLst/>
                </a:prstGeom>
                <a:solidFill>
                  <a:schemeClr val="bg1"/>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2400" i="1">
                      <a:latin typeface="Calibri"/>
                      <a:ea typeface="Calibri"/>
                      <a:cs typeface="Calibri"/>
                      <a:sym typeface="Calibri"/>
                    </a:defRPr>
                  </a:lvl1pPr>
                </a:lstStyle>
                <a:p>
                  <a:pPr lvl="0">
                    <a:defRPr sz="1800" i="0"/>
                  </a:pPr>
                  <a:r>
                    <a:rPr lang="en-US" altLang="ja-JP" sz="2000" i="0" dirty="0">
                      <a:latin typeface="+mj-ea"/>
                      <a:ea typeface="+mj-ea"/>
                    </a:rPr>
                    <a:t>Atomic number</a:t>
                  </a:r>
                  <a:endParaRPr sz="2000" i="0" dirty="0">
                    <a:latin typeface="+mj-ea"/>
                    <a:ea typeface="+mj-ea"/>
                  </a:endParaRPr>
                </a:p>
              </p:txBody>
            </p:sp>
          </p:grpSp>
        </p:grpSp>
        <p:sp>
          <p:nvSpPr>
            <p:cNvPr id="7" name="Shape 1486"/>
            <p:cNvSpPr/>
            <p:nvPr/>
          </p:nvSpPr>
          <p:spPr>
            <a:xfrm>
              <a:off x="3075893" y="1227720"/>
              <a:ext cx="2340109" cy="215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70000"/>
                </a:lnSpc>
                <a:defRPr baseline="-3999">
                  <a:latin typeface="Calibri"/>
                  <a:ea typeface="Calibri"/>
                  <a:cs typeface="Calibri"/>
                  <a:sym typeface="Calibri"/>
                </a:defRPr>
              </a:lvl1pPr>
            </a:lstStyle>
            <a:p>
              <a:pPr lvl="0" algn="ctr">
                <a:lnSpc>
                  <a:spcPct val="100000"/>
                </a:lnSpc>
                <a:defRPr baseline="0"/>
              </a:pPr>
              <a:r>
                <a:rPr lang="en-US" altLang="ja-JP" sz="1400" b="1" baseline="0" dirty="0">
                  <a:solidFill>
                    <a:srgbClr val="3333CC"/>
                  </a:solidFill>
                  <a:latin typeface="+mj-ea"/>
                  <a:ea typeface="+mj-ea"/>
                </a:rPr>
                <a:t>Pd-103</a:t>
              </a:r>
              <a:r>
                <a:rPr lang="ja-JP" altLang="en-US" sz="1400" b="1" baseline="0" dirty="0">
                  <a:solidFill>
                    <a:srgbClr val="3333CC"/>
                  </a:solidFill>
                  <a:latin typeface="+mj-ea"/>
                  <a:ea typeface="+mj-ea"/>
                </a:rPr>
                <a:t>（</a:t>
              </a:r>
              <a:r>
                <a:rPr lang="en-US" altLang="ja-JP" sz="1400" b="1" baseline="0" dirty="0">
                  <a:solidFill>
                    <a:srgbClr val="3333CC"/>
                  </a:solidFill>
                  <a:latin typeface="+mj-ea"/>
                  <a:ea typeface="+mj-ea"/>
                </a:rPr>
                <a:t>17 days of half life</a:t>
              </a:r>
              <a:r>
                <a:rPr lang="ja-JP" altLang="en-US" sz="1400" b="1" baseline="0" dirty="0">
                  <a:solidFill>
                    <a:srgbClr val="3333CC"/>
                  </a:solidFill>
                  <a:latin typeface="+mj-ea"/>
                  <a:ea typeface="+mj-ea"/>
                </a:rPr>
                <a:t>）</a:t>
              </a:r>
              <a:endParaRPr sz="1400" b="1" baseline="0" dirty="0">
                <a:solidFill>
                  <a:srgbClr val="3333CC"/>
                </a:solidFill>
                <a:latin typeface="+mj-ea"/>
                <a:ea typeface="+mj-ea"/>
              </a:endParaRPr>
            </a:p>
          </p:txBody>
        </p:sp>
        <p:sp>
          <p:nvSpPr>
            <p:cNvPr id="8" name="Shape 1487"/>
            <p:cNvSpPr/>
            <p:nvPr/>
          </p:nvSpPr>
          <p:spPr>
            <a:xfrm>
              <a:off x="3813491" y="1519971"/>
              <a:ext cx="242083" cy="848317"/>
            </a:xfrm>
            <a:prstGeom prst="line">
              <a:avLst/>
            </a:prstGeom>
            <a:noFill/>
            <a:ln w="25400" cap="flat">
              <a:solidFill>
                <a:srgbClr val="3333CC"/>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dirty="0"/>
            </a:p>
          </p:txBody>
        </p:sp>
        <p:sp>
          <p:nvSpPr>
            <p:cNvPr id="9" name="Shape 1488"/>
            <p:cNvSpPr/>
            <p:nvPr/>
          </p:nvSpPr>
          <p:spPr>
            <a:xfrm>
              <a:off x="3641267" y="1774808"/>
              <a:ext cx="163334" cy="593480"/>
            </a:xfrm>
            <a:prstGeom prst="line">
              <a:avLst/>
            </a:prstGeom>
            <a:noFill/>
            <a:ln w="25400" cap="flat">
              <a:solidFill>
                <a:srgbClr val="3333CC"/>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0" name="Shape 1490"/>
            <p:cNvSpPr/>
            <p:nvPr/>
          </p:nvSpPr>
          <p:spPr>
            <a:xfrm>
              <a:off x="2757211" y="1471880"/>
              <a:ext cx="1056282" cy="430887"/>
            </a:xfrm>
            <a:prstGeom prst="rect">
              <a:avLst/>
            </a:prstGeom>
            <a:noFill/>
            <a:ln w="12700">
              <a:noFill/>
              <a:miter lim="400000"/>
            </a:ln>
            <a:extLst>
              <a:ext uri="{C572A759-6A51-4108-AA02-DFA0A04FC94B}">
                <ma14:wrappingTextBoxFlag xmlns:ma14="http://schemas.microsoft.com/office/mac/drawingml/2011/main" val="1"/>
              </a:ext>
            </a:extLst>
          </p:spPr>
          <p:txBody>
            <a:bodyPr wrap="square" lIns="0" tIns="0" rIns="0" bIns="0">
              <a:spAutoFit/>
            </a:bodyPr>
            <a:lstStyle>
              <a:lvl1pPr>
                <a:lnSpc>
                  <a:spcPct val="70000"/>
                </a:lnSpc>
                <a:defRPr baseline="-3999">
                  <a:latin typeface="Calibri"/>
                  <a:ea typeface="Calibri"/>
                  <a:cs typeface="Calibri"/>
                  <a:sym typeface="Calibri"/>
                </a:defRPr>
              </a:lvl1pPr>
            </a:lstStyle>
            <a:p>
              <a:pPr lvl="0" algn="ctr">
                <a:lnSpc>
                  <a:spcPct val="100000"/>
                </a:lnSpc>
                <a:defRPr baseline="0"/>
              </a:pPr>
              <a:r>
                <a:rPr lang="en-US" altLang="ja-JP" sz="1400" b="1" baseline="0" dirty="0">
                  <a:solidFill>
                    <a:srgbClr val="3333CC"/>
                  </a:solidFill>
                  <a:latin typeface="+mj-ea"/>
                  <a:ea typeface="+mj-ea"/>
                </a:rPr>
                <a:t>Pd-102</a:t>
              </a:r>
            </a:p>
            <a:p>
              <a:pPr lvl="0" algn="ctr">
                <a:lnSpc>
                  <a:spcPct val="100000"/>
                </a:lnSpc>
                <a:defRPr baseline="0"/>
              </a:pPr>
              <a:r>
                <a:rPr lang="ja-JP" altLang="en-US" sz="1400" b="1" baseline="0" dirty="0">
                  <a:solidFill>
                    <a:srgbClr val="3333CC"/>
                  </a:solidFill>
                  <a:latin typeface="+mj-ea"/>
                  <a:ea typeface="+mj-ea"/>
                </a:rPr>
                <a:t>（</a:t>
              </a:r>
              <a:r>
                <a:rPr lang="en-US" altLang="ja-JP" sz="1400" b="1" baseline="0" dirty="0">
                  <a:solidFill>
                    <a:srgbClr val="3333CC"/>
                  </a:solidFill>
                  <a:latin typeface="+mj-ea"/>
                  <a:ea typeface="+mj-ea"/>
                </a:rPr>
                <a:t>Stable</a:t>
              </a:r>
              <a:r>
                <a:rPr lang="ja-JP" altLang="en-US" sz="1400" b="1" baseline="0" dirty="0">
                  <a:solidFill>
                    <a:srgbClr val="3333CC"/>
                  </a:solidFill>
                  <a:latin typeface="+mj-ea"/>
                  <a:ea typeface="+mj-ea"/>
                </a:rPr>
                <a:t>）</a:t>
              </a:r>
              <a:endParaRPr sz="1400" b="1" baseline="0" dirty="0">
                <a:solidFill>
                  <a:srgbClr val="3333CC"/>
                </a:solidFill>
                <a:latin typeface="+mj-ea"/>
                <a:ea typeface="+mj-ea"/>
              </a:endParaRPr>
            </a:p>
          </p:txBody>
        </p:sp>
        <p:sp>
          <p:nvSpPr>
            <p:cNvPr id="11" name="Shape 1492"/>
            <p:cNvSpPr/>
            <p:nvPr/>
          </p:nvSpPr>
          <p:spPr>
            <a:xfrm>
              <a:off x="4815621" y="1810643"/>
              <a:ext cx="1116489" cy="492443"/>
            </a:xfrm>
            <a:prstGeom prst="rect">
              <a:avLst/>
            </a:prstGeom>
            <a:noFill/>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ctr"/>
              <a:r>
                <a:rPr lang="en-US" sz="1600" b="1" baseline="-2999" dirty="0">
                  <a:solidFill>
                    <a:srgbClr val="FF0000"/>
                  </a:solidFill>
                  <a:latin typeface="+mj-ea"/>
                  <a:ea typeface="+mj-ea"/>
                  <a:cs typeface="Calibri"/>
                  <a:sym typeface="Calibri"/>
                </a:rPr>
                <a:t>Residual nuclides by </a:t>
              </a:r>
              <a:r>
                <a:rPr lang="en-US" sz="1600" b="1" baseline="-2999" dirty="0" smtClean="0">
                  <a:solidFill>
                    <a:srgbClr val="FF0000"/>
                  </a:solidFill>
                  <a:latin typeface="+mj-ea"/>
                  <a:ea typeface="+mj-ea"/>
                  <a:cs typeface="Calibri"/>
                  <a:sym typeface="Calibri"/>
                </a:rPr>
                <a:t>reaction </a:t>
              </a:r>
              <a:r>
                <a:rPr lang="en-US" sz="1600" b="1" baseline="-2999" dirty="0">
                  <a:solidFill>
                    <a:srgbClr val="FF0000"/>
                  </a:solidFill>
                  <a:latin typeface="+mj-ea"/>
                  <a:ea typeface="+mj-ea"/>
                  <a:cs typeface="Calibri"/>
                  <a:sym typeface="Calibri"/>
                </a:rPr>
                <a:t>of </a:t>
              </a:r>
              <a:r>
                <a:rPr sz="1600" b="1" baseline="-2999" dirty="0">
                  <a:solidFill>
                    <a:srgbClr val="FF0000"/>
                  </a:solidFill>
                  <a:latin typeface="+mj-ea"/>
                  <a:ea typeface="+mj-ea"/>
                  <a:cs typeface="Calibri"/>
                  <a:sym typeface="Calibri"/>
                </a:rPr>
                <a:t>Pd</a:t>
              </a:r>
              <a:r>
                <a:rPr lang="en-US" altLang="ja-JP" sz="1600" b="1" baseline="-2999" dirty="0">
                  <a:solidFill>
                    <a:srgbClr val="FF0000"/>
                  </a:solidFill>
                  <a:latin typeface="+mj-ea"/>
                  <a:ea typeface="+mj-ea"/>
                  <a:cs typeface="Calibri"/>
                  <a:sym typeface="Calibri"/>
                </a:rPr>
                <a:t>-107</a:t>
              </a:r>
              <a:endParaRPr sz="1600" b="1" baseline="-2999" dirty="0">
                <a:solidFill>
                  <a:srgbClr val="FF0000"/>
                </a:solidFill>
                <a:latin typeface="+mj-ea"/>
                <a:ea typeface="+mj-ea"/>
                <a:cs typeface="Calibri"/>
                <a:sym typeface="Calibri"/>
              </a:endParaRPr>
            </a:p>
          </p:txBody>
        </p:sp>
        <p:sp>
          <p:nvSpPr>
            <p:cNvPr id="12" name="Shape 1493"/>
            <p:cNvSpPr/>
            <p:nvPr/>
          </p:nvSpPr>
          <p:spPr>
            <a:xfrm flipH="1">
              <a:off x="2783027" y="2441863"/>
              <a:ext cx="2727948" cy="1"/>
            </a:xfrm>
            <a:prstGeom prst="line">
              <a:avLst/>
            </a:prstGeom>
            <a:ln w="25400">
              <a:solidFill>
                <a:srgbClr val="FF0000"/>
              </a:solidFill>
              <a:prstDash val="sysDot"/>
              <a:miter lim="400000"/>
              <a:tailEnd type="triangle"/>
            </a:ln>
          </p:spPr>
          <p:txBody>
            <a:bodyPr lIns="0" tIns="0" rIns="0" bIns="0"/>
            <a:lstStyle/>
            <a:p>
              <a:pPr lvl="0" defTabSz="457200">
                <a:defRPr sz="1200">
                  <a:latin typeface="+mn-lt"/>
                  <a:ea typeface="+mn-ea"/>
                  <a:cs typeface="+mn-cs"/>
                  <a:sym typeface="Helvetica"/>
                </a:defRPr>
              </a:pPr>
              <a:endParaRPr dirty="0"/>
            </a:p>
          </p:txBody>
        </p:sp>
        <p:sp>
          <p:nvSpPr>
            <p:cNvPr id="13" name="Shape 1486"/>
            <p:cNvSpPr/>
            <p:nvPr/>
          </p:nvSpPr>
          <p:spPr>
            <a:xfrm>
              <a:off x="3914736" y="1688991"/>
              <a:ext cx="1065168" cy="184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70000"/>
                </a:lnSpc>
                <a:defRPr baseline="-3999">
                  <a:latin typeface="Calibri"/>
                  <a:ea typeface="Calibri"/>
                  <a:cs typeface="Calibri"/>
                  <a:sym typeface="Calibri"/>
                </a:defRPr>
              </a:lvl1pPr>
            </a:lstStyle>
            <a:p>
              <a:pPr lvl="0">
                <a:lnSpc>
                  <a:spcPct val="100000"/>
                </a:lnSpc>
                <a:defRPr baseline="0"/>
              </a:pPr>
              <a:r>
                <a:rPr lang="en-US" altLang="ja-JP" sz="1200" b="1" baseline="0" dirty="0">
                  <a:solidFill>
                    <a:srgbClr val="3333CC"/>
                  </a:solidFill>
                  <a:latin typeface="+mj-ea"/>
                  <a:ea typeface="+mj-ea"/>
                </a:rPr>
                <a:t>104</a:t>
              </a:r>
              <a:r>
                <a:rPr lang="ja-JP" altLang="en-US" sz="1200" b="1" baseline="0" dirty="0">
                  <a:solidFill>
                    <a:srgbClr val="3333CC"/>
                  </a:solidFill>
                  <a:latin typeface="+mj-ea"/>
                  <a:ea typeface="+mj-ea"/>
                </a:rPr>
                <a:t>（</a:t>
              </a:r>
              <a:r>
                <a:rPr lang="en-US" altLang="ja-JP" sz="1200" b="1" baseline="0" dirty="0">
                  <a:solidFill>
                    <a:srgbClr val="3333CC"/>
                  </a:solidFill>
                  <a:latin typeface="+mj-ea"/>
                  <a:ea typeface="+mj-ea"/>
                </a:rPr>
                <a:t>Stable</a:t>
              </a:r>
              <a:r>
                <a:rPr lang="ja-JP" altLang="en-US" sz="1200" b="1" baseline="0" dirty="0">
                  <a:solidFill>
                    <a:srgbClr val="3333CC"/>
                  </a:solidFill>
                  <a:latin typeface="+mj-ea"/>
                  <a:ea typeface="+mj-ea"/>
                </a:rPr>
                <a:t>）</a:t>
              </a:r>
              <a:endParaRPr sz="1200" b="1" baseline="0" dirty="0">
                <a:solidFill>
                  <a:srgbClr val="3333CC"/>
                </a:solidFill>
                <a:latin typeface="+mj-ea"/>
                <a:ea typeface="+mj-ea"/>
              </a:endParaRPr>
            </a:p>
          </p:txBody>
        </p:sp>
        <p:sp>
          <p:nvSpPr>
            <p:cNvPr id="14" name="Shape 1487"/>
            <p:cNvSpPr/>
            <p:nvPr/>
          </p:nvSpPr>
          <p:spPr>
            <a:xfrm>
              <a:off x="4173726" y="1896285"/>
              <a:ext cx="132823" cy="484829"/>
            </a:xfrm>
            <a:prstGeom prst="line">
              <a:avLst/>
            </a:prstGeom>
            <a:noFill/>
            <a:ln w="25400" cap="flat">
              <a:solidFill>
                <a:srgbClr val="3333CC"/>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dirty="0"/>
            </a:p>
          </p:txBody>
        </p:sp>
        <p:sp>
          <p:nvSpPr>
            <p:cNvPr id="15" name="Shape 1486"/>
            <p:cNvSpPr/>
            <p:nvPr/>
          </p:nvSpPr>
          <p:spPr>
            <a:xfrm>
              <a:off x="4496017" y="2876404"/>
              <a:ext cx="1672850" cy="27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70000"/>
                </a:lnSpc>
                <a:defRPr baseline="-3999">
                  <a:latin typeface="Calibri"/>
                  <a:ea typeface="Calibri"/>
                  <a:cs typeface="Calibri"/>
                  <a:sym typeface="Calibri"/>
                </a:defRPr>
              </a:lvl1pPr>
            </a:lstStyle>
            <a:p>
              <a:pPr lvl="0">
                <a:lnSpc>
                  <a:spcPct val="100000"/>
                </a:lnSpc>
                <a:defRPr baseline="0"/>
              </a:pPr>
              <a:r>
                <a:rPr lang="en-US" altLang="ja-JP" b="1" dirty="0">
                  <a:solidFill>
                    <a:srgbClr val="3333CC"/>
                  </a:solidFill>
                  <a:latin typeface="+mj-ea"/>
                  <a:ea typeface="+mj-ea"/>
                </a:rPr>
                <a:t>Pd-105</a:t>
              </a:r>
              <a:r>
                <a:rPr lang="ja-JP" altLang="en-US" b="1" dirty="0">
                  <a:solidFill>
                    <a:srgbClr val="3333CC"/>
                  </a:solidFill>
                  <a:latin typeface="+mj-ea"/>
                  <a:ea typeface="+mj-ea"/>
                </a:rPr>
                <a:t>（</a:t>
              </a:r>
              <a:r>
                <a:rPr lang="en-US" altLang="ja-JP" b="1" dirty="0">
                  <a:solidFill>
                    <a:srgbClr val="3333CC"/>
                  </a:solidFill>
                  <a:latin typeface="+mj-ea"/>
                  <a:ea typeface="+mj-ea"/>
                </a:rPr>
                <a:t>Stable</a:t>
              </a:r>
              <a:r>
                <a:rPr lang="ja-JP" altLang="en-US" b="1" dirty="0">
                  <a:solidFill>
                    <a:srgbClr val="3333CC"/>
                  </a:solidFill>
                  <a:latin typeface="+mj-ea"/>
                  <a:ea typeface="+mj-ea"/>
                </a:rPr>
                <a:t>）</a:t>
              </a:r>
              <a:endParaRPr lang="en-US" altLang="ja-JP" b="1" dirty="0">
                <a:solidFill>
                  <a:srgbClr val="3333CC"/>
                </a:solidFill>
                <a:latin typeface="+mj-ea"/>
                <a:ea typeface="+mj-ea"/>
              </a:endParaRPr>
            </a:p>
          </p:txBody>
        </p:sp>
        <p:sp>
          <p:nvSpPr>
            <p:cNvPr id="16" name="Shape 1487"/>
            <p:cNvSpPr/>
            <p:nvPr/>
          </p:nvSpPr>
          <p:spPr>
            <a:xfrm flipH="1" flipV="1">
              <a:off x="4560465" y="2441861"/>
              <a:ext cx="84469" cy="434542"/>
            </a:xfrm>
            <a:prstGeom prst="line">
              <a:avLst/>
            </a:prstGeom>
            <a:noFill/>
            <a:ln w="25400" cap="flat">
              <a:solidFill>
                <a:srgbClr val="3333CC"/>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dirty="0"/>
            </a:p>
          </p:txBody>
        </p:sp>
        <p:sp>
          <p:nvSpPr>
            <p:cNvPr id="17" name="Shape 1486"/>
            <p:cNvSpPr/>
            <p:nvPr/>
          </p:nvSpPr>
          <p:spPr>
            <a:xfrm>
              <a:off x="4350428" y="1395343"/>
              <a:ext cx="1818439" cy="27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70000"/>
                </a:lnSpc>
                <a:defRPr baseline="-3999">
                  <a:latin typeface="Calibri"/>
                  <a:ea typeface="Calibri"/>
                  <a:cs typeface="Calibri"/>
                  <a:sym typeface="Calibri"/>
                </a:defRPr>
              </a:lvl1pPr>
            </a:lstStyle>
            <a:p>
              <a:pPr>
                <a:lnSpc>
                  <a:spcPct val="100000"/>
                </a:lnSpc>
                <a:defRPr baseline="0"/>
              </a:pPr>
              <a:r>
                <a:rPr lang="en-US" altLang="ja-JP" b="1" dirty="0">
                  <a:solidFill>
                    <a:srgbClr val="3333CC"/>
                  </a:solidFill>
                </a:rPr>
                <a:t>Pd-106</a:t>
              </a:r>
              <a:r>
                <a:rPr lang="ja-JP" altLang="en-US" b="1" dirty="0">
                  <a:solidFill>
                    <a:srgbClr val="3333CC"/>
                  </a:solidFill>
                </a:rPr>
                <a:t>（</a:t>
              </a:r>
              <a:r>
                <a:rPr lang="en-US" altLang="ja-JP" b="1" dirty="0">
                  <a:solidFill>
                    <a:srgbClr val="3333CC"/>
                  </a:solidFill>
                </a:rPr>
                <a:t>Stable</a:t>
              </a:r>
              <a:r>
                <a:rPr lang="ja-JP" altLang="en-US" b="1" dirty="0">
                  <a:solidFill>
                    <a:srgbClr val="3333CC"/>
                  </a:solidFill>
                </a:rPr>
                <a:t>）</a:t>
              </a:r>
              <a:endParaRPr lang="en-US" altLang="ja-JP" b="1" dirty="0">
                <a:solidFill>
                  <a:srgbClr val="3333CC"/>
                </a:solidFill>
              </a:endParaRPr>
            </a:p>
          </p:txBody>
        </p:sp>
        <p:sp>
          <p:nvSpPr>
            <p:cNvPr id="18" name="Shape 1487"/>
            <p:cNvSpPr/>
            <p:nvPr/>
          </p:nvSpPr>
          <p:spPr>
            <a:xfrm>
              <a:off x="4670415" y="1674063"/>
              <a:ext cx="138083" cy="767801"/>
            </a:xfrm>
            <a:prstGeom prst="line">
              <a:avLst/>
            </a:prstGeom>
            <a:noFill/>
            <a:ln w="25400" cap="flat">
              <a:solidFill>
                <a:srgbClr val="3333CC"/>
              </a:solidFill>
              <a:prstDash val="solid"/>
              <a:bevel/>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dirty="0"/>
            </a:p>
          </p:txBody>
        </p:sp>
        <p:sp>
          <p:nvSpPr>
            <p:cNvPr id="19" name="Shape 1481"/>
            <p:cNvSpPr/>
            <p:nvPr/>
          </p:nvSpPr>
          <p:spPr>
            <a:xfrm>
              <a:off x="4147001" y="4357018"/>
              <a:ext cx="2134106" cy="197836"/>
            </a:xfrm>
            <a:prstGeom prst="rect">
              <a:avLst/>
            </a:prstGeom>
            <a:solidFill>
              <a:schemeClr val="bg1"/>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2400" i="1">
                  <a:latin typeface="Calibri"/>
                  <a:ea typeface="Calibri"/>
                  <a:cs typeface="Calibri"/>
                  <a:sym typeface="Calibri"/>
                </a:defRPr>
              </a:lvl1pPr>
            </a:lstStyle>
            <a:p>
              <a:pPr lvl="0">
                <a:defRPr sz="1800" i="0"/>
              </a:pPr>
              <a:r>
                <a:rPr lang="en-US" altLang="ja-JP" i="0" dirty="0">
                  <a:latin typeface="+mj-ea"/>
                  <a:ea typeface="+mj-ea"/>
                </a:rPr>
                <a:t>Mass number/Charge</a:t>
              </a:r>
              <a:endParaRPr i="0" dirty="0">
                <a:latin typeface="+mj-ea"/>
                <a:ea typeface="+mj-ea"/>
              </a:endParaRPr>
            </a:p>
          </p:txBody>
        </p:sp>
        <p:sp>
          <p:nvSpPr>
            <p:cNvPr id="20" name="テキスト ボックス 19"/>
            <p:cNvSpPr txBox="1"/>
            <p:nvPr/>
          </p:nvSpPr>
          <p:spPr>
            <a:xfrm>
              <a:off x="3798277" y="886264"/>
              <a:ext cx="2036195" cy="329726"/>
            </a:xfrm>
            <a:prstGeom prst="rect">
              <a:avLst/>
            </a:prstGeom>
            <a:solidFill>
              <a:srgbClr val="FFFF00"/>
            </a:solidFill>
          </p:spPr>
          <p:txBody>
            <a:bodyPr wrap="none" rtlCol="0">
              <a:spAutoFit/>
            </a:bodyPr>
            <a:lstStyle/>
            <a:p>
              <a:r>
                <a:rPr kumimoji="1" lang="en-US" altLang="ja-JP" sz="2400" dirty="0"/>
                <a:t>Measurement results</a:t>
              </a:r>
              <a:endParaRPr kumimoji="1" lang="ja-JP" altLang="en-US" sz="2400" dirty="0"/>
            </a:p>
          </p:txBody>
        </p:sp>
      </p:grpSp>
      <p:sp>
        <p:nvSpPr>
          <p:cNvPr id="26" name="Shape 1450"/>
          <p:cNvSpPr txBox="1">
            <a:spLocks/>
          </p:cNvSpPr>
          <p:nvPr/>
        </p:nvSpPr>
        <p:spPr bwMode="auto">
          <a:xfrm>
            <a:off x="313493" y="67700"/>
            <a:ext cx="67581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a:defRPr sz="1800"/>
            </a:pPr>
            <a:r>
              <a:rPr lang="en-US" altLang="ja-JP" sz="3200" b="1" kern="0" smtClean="0">
                <a:cs typeface="Meiryo UI"/>
                <a:sym typeface="Meiryo UI"/>
              </a:rPr>
              <a:t>Project </a:t>
            </a:r>
            <a:r>
              <a:rPr lang="en-US" sz="3200" b="1" kern="0" smtClean="0">
                <a:cs typeface="Meiryo UI"/>
                <a:sym typeface="Meiryo UI"/>
              </a:rPr>
              <a:t>2</a:t>
            </a:r>
            <a:r>
              <a:rPr lang="ja-JP" altLang="en-US" sz="3200" b="1" kern="0" smtClean="0">
                <a:cs typeface="Meiryo UI"/>
                <a:sym typeface="Meiryo UI"/>
              </a:rPr>
              <a:t>　</a:t>
            </a:r>
            <a:r>
              <a:rPr lang="en-US" altLang="ja-JP" sz="3200" b="1" kern="0" smtClean="0">
                <a:cs typeface="Meiryo UI"/>
                <a:sym typeface="Meiryo UI"/>
              </a:rPr>
              <a:t>Current Progress </a:t>
            </a:r>
            <a:endParaRPr lang="en-US" sz="3200" b="1" kern="0" dirty="0">
              <a:cs typeface="Meiryo UI"/>
              <a:sym typeface="Meiryo UI"/>
            </a:endParaRPr>
          </a:p>
        </p:txBody>
      </p:sp>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graphicFrame>
        <p:nvGraphicFramePr>
          <p:cNvPr id="28" name="表 27"/>
          <p:cNvGraphicFramePr>
            <a:graphicFrameLocks noGrp="1"/>
          </p:cNvGraphicFramePr>
          <p:nvPr>
            <p:extLst/>
          </p:nvPr>
        </p:nvGraphicFramePr>
        <p:xfrm>
          <a:off x="611560" y="6080436"/>
          <a:ext cx="7920883" cy="741680"/>
        </p:xfrm>
        <a:graphic>
          <a:graphicData uri="http://schemas.openxmlformats.org/drawingml/2006/table">
            <a:tbl>
              <a:tblPr firstRow="1" bandRow="1">
                <a:tableStyleId>{5C22544A-7EE6-4342-B048-85BDC9FD1C3A}</a:tableStyleId>
              </a:tblPr>
              <a:tblGrid>
                <a:gridCol w="970289">
                  <a:extLst>
                    <a:ext uri="{9D8B030D-6E8A-4147-A177-3AD203B41FA5}">
                      <a16:colId xmlns:a16="http://schemas.microsoft.com/office/drawing/2014/main" xmlns="" val="20000"/>
                    </a:ext>
                  </a:extLst>
                </a:gridCol>
                <a:gridCol w="970289">
                  <a:extLst>
                    <a:ext uri="{9D8B030D-6E8A-4147-A177-3AD203B41FA5}">
                      <a16:colId xmlns:a16="http://schemas.microsoft.com/office/drawing/2014/main" xmlns="" val="20001"/>
                    </a:ext>
                  </a:extLst>
                </a:gridCol>
                <a:gridCol w="970289">
                  <a:extLst>
                    <a:ext uri="{9D8B030D-6E8A-4147-A177-3AD203B41FA5}">
                      <a16:colId xmlns:a16="http://schemas.microsoft.com/office/drawing/2014/main" xmlns="" val="20002"/>
                    </a:ext>
                  </a:extLst>
                </a:gridCol>
                <a:gridCol w="1045702">
                  <a:extLst>
                    <a:ext uri="{9D8B030D-6E8A-4147-A177-3AD203B41FA5}">
                      <a16:colId xmlns:a16="http://schemas.microsoft.com/office/drawing/2014/main" xmlns="" val="20003"/>
                    </a:ext>
                  </a:extLst>
                </a:gridCol>
                <a:gridCol w="1030722">
                  <a:extLst>
                    <a:ext uri="{9D8B030D-6E8A-4147-A177-3AD203B41FA5}">
                      <a16:colId xmlns:a16="http://schemas.microsoft.com/office/drawing/2014/main" xmlns="" val="20004"/>
                    </a:ext>
                  </a:extLst>
                </a:gridCol>
                <a:gridCol w="951435">
                  <a:extLst>
                    <a:ext uri="{9D8B030D-6E8A-4147-A177-3AD203B41FA5}">
                      <a16:colId xmlns:a16="http://schemas.microsoft.com/office/drawing/2014/main" xmlns="" val="20005"/>
                    </a:ext>
                  </a:extLst>
                </a:gridCol>
                <a:gridCol w="951435">
                  <a:extLst>
                    <a:ext uri="{9D8B030D-6E8A-4147-A177-3AD203B41FA5}">
                      <a16:colId xmlns:a16="http://schemas.microsoft.com/office/drawing/2014/main" xmlns="" val="20006"/>
                    </a:ext>
                  </a:extLst>
                </a:gridCol>
                <a:gridCol w="1030722">
                  <a:extLst>
                    <a:ext uri="{9D8B030D-6E8A-4147-A177-3AD203B41FA5}">
                      <a16:colId xmlns:a16="http://schemas.microsoft.com/office/drawing/2014/main" xmlns="" val="20007"/>
                    </a:ext>
                  </a:extLst>
                </a:gridCol>
              </a:tblGrid>
              <a:tr h="370840">
                <a:tc>
                  <a:txBody>
                    <a:bodyPr/>
                    <a:lstStyle/>
                    <a:p>
                      <a:pPr algn="ctr"/>
                      <a:r>
                        <a:rPr kumimoji="1" lang="en-US" altLang="ja-JP" sz="1600" b="0" dirty="0">
                          <a:solidFill>
                            <a:schemeClr val="tx1"/>
                          </a:solidFill>
                        </a:rPr>
                        <a:t>Nuclides</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Pd-101</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Pd-102</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Pd-103</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Pd-104</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Pd-105</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Pd-106</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Pd-107</a:t>
                      </a:r>
                      <a:endParaRPr kumimoji="1" lang="ja-JP" altLang="en-US" sz="1600" b="0" dirty="0">
                        <a:solidFill>
                          <a:schemeClr val="tx1"/>
                        </a:solidFill>
                      </a:endParaRPr>
                    </a:p>
                  </a:txBody>
                  <a:tcPr/>
                </a:tc>
                <a:extLst>
                  <a:ext uri="{0D108BD9-81ED-4DB2-BD59-A6C34878D82A}">
                    <a16:rowId xmlns:a16="http://schemas.microsoft.com/office/drawing/2014/main" xmlns="" val="10000"/>
                  </a:ext>
                </a:extLst>
              </a:tr>
              <a:tr h="370840">
                <a:tc>
                  <a:txBody>
                    <a:bodyPr/>
                    <a:lstStyle/>
                    <a:p>
                      <a:pPr algn="ctr"/>
                      <a:r>
                        <a:rPr kumimoji="1" lang="en-US" altLang="ja-JP" sz="1600" dirty="0"/>
                        <a:t>Half life</a:t>
                      </a:r>
                      <a:endParaRPr kumimoji="1" lang="ja-JP" altLang="en-US" sz="1600" dirty="0"/>
                    </a:p>
                  </a:txBody>
                  <a:tcPr/>
                </a:tc>
                <a:tc>
                  <a:txBody>
                    <a:bodyPr/>
                    <a:lstStyle/>
                    <a:p>
                      <a:pPr algn="ctr"/>
                      <a:r>
                        <a:rPr kumimoji="1" lang="en-US" altLang="ja-JP" sz="1600" dirty="0"/>
                        <a:t>8.47h</a:t>
                      </a:r>
                      <a:endParaRPr kumimoji="1" lang="ja-JP" altLang="en-US" sz="1600" dirty="0"/>
                    </a:p>
                  </a:txBody>
                  <a:tcPr/>
                </a:tc>
                <a:tc>
                  <a:txBody>
                    <a:bodyPr/>
                    <a:lstStyle/>
                    <a:p>
                      <a:pPr algn="ctr"/>
                      <a:r>
                        <a:rPr kumimoji="1" lang="en-US" altLang="ja-JP" sz="1600" dirty="0"/>
                        <a:t>Stable</a:t>
                      </a:r>
                      <a:endParaRPr kumimoji="1" lang="ja-JP" altLang="en-US" sz="1600" dirty="0"/>
                    </a:p>
                  </a:txBody>
                  <a:tcPr/>
                </a:tc>
                <a:tc>
                  <a:txBody>
                    <a:bodyPr/>
                    <a:lstStyle/>
                    <a:p>
                      <a:pPr algn="ctr"/>
                      <a:r>
                        <a:rPr kumimoji="1" lang="en-US" altLang="ja-JP" sz="1600" dirty="0"/>
                        <a:t>16.991d</a:t>
                      </a:r>
                      <a:endParaRPr kumimoji="1" lang="ja-JP" altLang="en-US" sz="1600" dirty="0"/>
                    </a:p>
                  </a:txBody>
                  <a:tcPr/>
                </a:tc>
                <a:tc>
                  <a:txBody>
                    <a:bodyPr/>
                    <a:lstStyle/>
                    <a:p>
                      <a:pPr algn="ctr"/>
                      <a:r>
                        <a:rPr kumimoji="1" lang="en-US" altLang="ja-JP" sz="1600" dirty="0"/>
                        <a:t>Stable</a:t>
                      </a:r>
                      <a:endParaRPr kumimoji="1" lang="ja-JP" altLang="en-US" sz="1600" dirty="0"/>
                    </a:p>
                  </a:txBody>
                  <a:tcPr/>
                </a:tc>
                <a:tc>
                  <a:txBody>
                    <a:bodyPr/>
                    <a:lstStyle/>
                    <a:p>
                      <a:pPr algn="ctr"/>
                      <a:r>
                        <a:rPr kumimoji="1" lang="en-US" altLang="ja-JP" sz="1600" dirty="0"/>
                        <a:t>Stable</a:t>
                      </a:r>
                      <a:endParaRPr kumimoji="1" lang="ja-JP" altLang="en-US" sz="1600" dirty="0"/>
                    </a:p>
                  </a:txBody>
                  <a:tcPr/>
                </a:tc>
                <a:tc>
                  <a:txBody>
                    <a:bodyPr/>
                    <a:lstStyle/>
                    <a:p>
                      <a:pPr algn="ctr"/>
                      <a:r>
                        <a:rPr kumimoji="1" lang="en-US" altLang="ja-JP" sz="1600" dirty="0"/>
                        <a:t>Stable</a:t>
                      </a:r>
                      <a:endParaRPr kumimoji="1" lang="ja-JP" altLang="en-US" sz="1600" dirty="0"/>
                    </a:p>
                  </a:txBody>
                  <a:tcPr/>
                </a:tc>
                <a:tc>
                  <a:txBody>
                    <a:bodyPr/>
                    <a:lstStyle/>
                    <a:p>
                      <a:pPr algn="ctr"/>
                      <a:r>
                        <a:rPr kumimoji="1" lang="en-US" altLang="ja-JP" sz="1600" dirty="0"/>
                        <a:t>6.5x10</a:t>
                      </a:r>
                      <a:r>
                        <a:rPr kumimoji="1" lang="en-US" altLang="ja-JP" sz="1600" baseline="30000" dirty="0"/>
                        <a:t>6</a:t>
                      </a:r>
                      <a:r>
                        <a:rPr kumimoji="1" lang="ja-JP" altLang="en-US" sz="1600" baseline="0" dirty="0"/>
                        <a:t>ｙ</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347552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3657" y="0"/>
            <a:ext cx="8229600" cy="610733"/>
          </a:xfrm>
        </p:spPr>
        <p:txBody>
          <a:bodyPr/>
          <a:lstStyle/>
          <a:p>
            <a:r>
              <a:rPr kumimoji="1" lang="en-US" altLang="ja-JP" sz="3200" dirty="0"/>
              <a:t>Contents</a:t>
            </a:r>
            <a:endParaRPr kumimoji="1" lang="ja-JP" altLang="en-US" sz="3200" dirty="0"/>
          </a:p>
        </p:txBody>
      </p:sp>
      <p:sp>
        <p:nvSpPr>
          <p:cNvPr id="3" name="コンテンツ プレースホルダー 2"/>
          <p:cNvSpPr>
            <a:spLocks noGrp="1"/>
          </p:cNvSpPr>
          <p:nvPr>
            <p:ph idx="1"/>
          </p:nvPr>
        </p:nvSpPr>
        <p:spPr>
          <a:xfrm>
            <a:off x="0" y="841830"/>
            <a:ext cx="9144000" cy="5539920"/>
          </a:xfrm>
        </p:spPr>
        <p:txBody>
          <a:bodyPr/>
          <a:lstStyle/>
          <a:p>
            <a:r>
              <a:rPr lang="en-US" altLang="ja-JP" sz="2400" dirty="0"/>
              <a:t>Introduction to </a:t>
            </a:r>
            <a:r>
              <a:rPr lang="en-US" altLang="ja-JP" sz="2400" dirty="0" err="1"/>
              <a:t>ImPACT</a:t>
            </a:r>
            <a:r>
              <a:rPr lang="en-US" altLang="ja-JP" sz="2400" dirty="0"/>
              <a:t> </a:t>
            </a:r>
            <a:r>
              <a:rPr lang="en-US" altLang="ja-JP" sz="2400" dirty="0" smtClean="0"/>
              <a:t>program</a:t>
            </a:r>
            <a:r>
              <a:rPr lang="en-US" altLang="ja-JP" sz="2400" dirty="0"/>
              <a:t> </a:t>
            </a:r>
            <a:r>
              <a:rPr lang="en-US" altLang="ja-JP" sz="2400" dirty="0" smtClean="0"/>
              <a:t>(PJ 1,2,3,4,5)</a:t>
            </a:r>
            <a:endParaRPr lang="en-US" altLang="ja-JP" sz="2400" dirty="0"/>
          </a:p>
          <a:p>
            <a:r>
              <a:rPr lang="en-US" altLang="ja-JP" sz="2400" dirty="0" smtClean="0"/>
              <a:t>Project 1-3,5 Outline and current progresses</a:t>
            </a:r>
          </a:p>
          <a:p>
            <a:pPr lvl="1"/>
            <a:r>
              <a:rPr lang="en-US" altLang="ja-JP" sz="2000" dirty="0" smtClean="0"/>
              <a:t>PJ1: (Separation </a:t>
            </a:r>
            <a:r>
              <a:rPr lang="en-US" altLang="ja-JP" sz="2000" dirty="0"/>
              <a:t>and Recovery technique namely </a:t>
            </a:r>
            <a:r>
              <a:rPr lang="en-US" altLang="ja-JP" sz="2000" dirty="0" smtClean="0"/>
              <a:t>Partitioning</a:t>
            </a:r>
            <a:r>
              <a:rPr lang="en-US" altLang="ja-JP" sz="2000" dirty="0"/>
              <a:t>)</a:t>
            </a:r>
          </a:p>
          <a:p>
            <a:pPr lvl="1"/>
            <a:r>
              <a:rPr lang="en-US" altLang="ja-JP" sz="2000" dirty="0" smtClean="0"/>
              <a:t>PJ2: (Nuclear </a:t>
            </a:r>
            <a:r>
              <a:rPr lang="en-US" altLang="ja-JP" sz="2000" dirty="0"/>
              <a:t>data measurement for transmutation and new control system of Nuclear </a:t>
            </a:r>
            <a:r>
              <a:rPr lang="en-US" altLang="ja-JP" sz="2000" dirty="0" smtClean="0"/>
              <a:t>reactions</a:t>
            </a:r>
            <a:r>
              <a:rPr lang="en-US" altLang="ja-JP" sz="2000" dirty="0"/>
              <a:t>)</a:t>
            </a:r>
          </a:p>
          <a:p>
            <a:pPr lvl="1"/>
            <a:r>
              <a:rPr lang="en-US" altLang="ja-JP" sz="2000" dirty="0" smtClean="0"/>
              <a:t>PJ3: (development </a:t>
            </a:r>
            <a:r>
              <a:rPr lang="en-US" altLang="ja-JP" sz="2000" dirty="0"/>
              <a:t>of nuclear reaction model and improvement of PHITS reaction </a:t>
            </a:r>
            <a:r>
              <a:rPr lang="en-US" altLang="ja-JP" sz="2000" dirty="0" smtClean="0"/>
              <a:t>model)</a:t>
            </a:r>
            <a:endParaRPr lang="en-US" altLang="ja-JP" sz="2000" dirty="0"/>
          </a:p>
          <a:p>
            <a:pPr lvl="1"/>
            <a:r>
              <a:rPr lang="en-US" altLang="ja-JP" sz="2000" dirty="0" smtClean="0"/>
              <a:t>PJ5: (scenario </a:t>
            </a:r>
            <a:r>
              <a:rPr lang="en-US" altLang="ja-JP" sz="2000" dirty="0"/>
              <a:t>of resource recycling and reduction of HLW, conceptual design of Partitioning and Transmutation (P&amp;T) </a:t>
            </a:r>
            <a:r>
              <a:rPr lang="en-US" altLang="ja-JP" sz="2000" dirty="0" smtClean="0"/>
              <a:t>system)</a:t>
            </a:r>
          </a:p>
          <a:p>
            <a:r>
              <a:rPr lang="en-US" altLang="ja-JP" sz="2400" dirty="0"/>
              <a:t>Project </a:t>
            </a:r>
            <a:r>
              <a:rPr lang="en-US" altLang="ja-JP" sz="2400" dirty="0" smtClean="0"/>
              <a:t>4: Transmutation </a:t>
            </a:r>
            <a:r>
              <a:rPr lang="en-US" altLang="ja-JP" sz="2400" dirty="0"/>
              <a:t>system and elemental technologies  </a:t>
            </a:r>
            <a:r>
              <a:rPr lang="en-US" altLang="ja-JP" sz="2400" dirty="0" smtClean="0"/>
              <a:t>development (Accelerators and targets for high power beams)</a:t>
            </a:r>
            <a:endParaRPr lang="en-US" altLang="ja-JP" sz="2400" dirty="0"/>
          </a:p>
          <a:p>
            <a:pPr marL="0" indent="0">
              <a:buNone/>
            </a:pPr>
            <a:r>
              <a:rPr lang="en-US" altLang="ja-JP" sz="2400" dirty="0" smtClean="0"/>
              <a:t> </a:t>
            </a:r>
            <a:endParaRPr lang="ja-JP" altLang="en-US" sz="2400" dirty="0"/>
          </a:p>
        </p:txBody>
      </p:sp>
      <p:sp>
        <p:nvSpPr>
          <p:cNvPr id="4" name="スライド番号プレースホルダー 3"/>
          <p:cNvSpPr>
            <a:spLocks noGrp="1"/>
          </p:cNvSpPr>
          <p:nvPr>
            <p:ph type="sldNum" sz="quarter" idx="12"/>
          </p:nvPr>
        </p:nvSpPr>
        <p:spPr/>
        <p:txBody>
          <a:bodyPr/>
          <a:lstStyle/>
          <a:p>
            <a:pPr>
              <a:defRPr/>
            </a:pPr>
            <a:endParaRPr lang="en-US" altLang="ja-JP"/>
          </a:p>
          <a:p>
            <a:pPr>
              <a:defRPr/>
            </a:pPr>
            <a:fld id="{B080A65D-CDCA-48EB-AEC5-C130BED6BF1C}" type="slidenum">
              <a:rPr lang="en-US" altLang="ja-JP" sz="1200" smtClean="0">
                <a:latin typeface="+mj-ea"/>
                <a:ea typeface="+mj-ea"/>
              </a:rPr>
              <a:pPr>
                <a:defRPr/>
              </a:pPr>
              <a:t>2</a:t>
            </a:fld>
            <a:endParaRPr lang="en-US" altLang="ja-JP" sz="1200" dirty="0">
              <a:latin typeface="+mj-ea"/>
              <a:ea typeface="+mj-ea"/>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2030228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c1ROI.png"/>
          <p:cNvPicPr>
            <a:picLocks noChangeAspect="1"/>
          </p:cNvPicPr>
          <p:nvPr/>
        </p:nvPicPr>
        <p:blipFill>
          <a:blip r:embed="rId3">
            <a:extLst/>
          </a:blip>
          <a:stretch>
            <a:fillRect/>
          </a:stretch>
        </p:blipFill>
        <p:spPr>
          <a:xfrm>
            <a:off x="98070" y="1730621"/>
            <a:ext cx="4320000" cy="1530001"/>
          </a:xfrm>
          <a:prstGeom prst="rect">
            <a:avLst/>
          </a:prstGeom>
          <a:ln w="12700">
            <a:miter lim="400000"/>
          </a:ln>
        </p:spPr>
      </p:pic>
      <p:pic>
        <p:nvPicPr>
          <p:cNvPr id="342" name="pasted-image.pdf"/>
          <p:cNvPicPr>
            <a:picLocks noChangeAspect="1"/>
          </p:cNvPicPr>
          <p:nvPr/>
        </p:nvPicPr>
        <p:blipFill>
          <a:blip r:embed="rId4">
            <a:extLst/>
          </a:blip>
          <a:stretch>
            <a:fillRect/>
          </a:stretch>
        </p:blipFill>
        <p:spPr>
          <a:xfrm>
            <a:off x="1616281" y="1472825"/>
            <a:ext cx="3319547" cy="2700001"/>
          </a:xfrm>
          <a:prstGeom prst="rect">
            <a:avLst/>
          </a:prstGeom>
          <a:ln w="12700">
            <a:miter lim="400000"/>
          </a:ln>
        </p:spPr>
      </p:pic>
      <p:pic>
        <p:nvPicPr>
          <p:cNvPr id="343" name="screen 2015-09-24 10.10.34.png"/>
          <p:cNvPicPr>
            <a:picLocks noChangeAspect="1"/>
          </p:cNvPicPr>
          <p:nvPr/>
        </p:nvPicPr>
        <p:blipFill>
          <a:blip r:embed="rId5">
            <a:extLst/>
          </a:blip>
          <a:stretch>
            <a:fillRect/>
          </a:stretch>
        </p:blipFill>
        <p:spPr>
          <a:xfrm>
            <a:off x="1331640" y="4066269"/>
            <a:ext cx="2630791" cy="1992460"/>
          </a:xfrm>
          <a:prstGeom prst="rect">
            <a:avLst/>
          </a:prstGeom>
          <a:ln w="12700">
            <a:miter lim="400000"/>
          </a:ln>
        </p:spPr>
      </p:pic>
      <p:sp>
        <p:nvSpPr>
          <p:cNvPr id="344" name="Shape 344"/>
          <p:cNvSpPr/>
          <p:nvPr/>
        </p:nvSpPr>
        <p:spPr>
          <a:xfrm flipH="1">
            <a:off x="3188133" y="2253101"/>
            <a:ext cx="1105040" cy="1919725"/>
          </a:xfrm>
          <a:prstGeom prst="line">
            <a:avLst/>
          </a:prstGeom>
          <a:ln w="25400">
            <a:solidFill>
              <a:srgbClr val="0433FF"/>
            </a:solidFill>
            <a:miter lim="400000"/>
            <a:tailEnd type="triangle"/>
          </a:ln>
        </p:spPr>
        <p:txBody>
          <a:bodyPr lIns="0" tIns="0" rIns="0" bIns="0"/>
          <a:lstStyle/>
          <a:p>
            <a:pPr algn="ctr" defTabSz="457184">
              <a:defRPr sz="5800">
                <a:effectLst>
                  <a:outerShdw blurRad="63500" dist="25400" dir="2700000" rotWithShape="0">
                    <a:srgbClr val="000000">
                      <a:alpha val="70000"/>
                    </a:srgbClr>
                  </a:outerShdw>
                </a:effectLst>
                <a:latin typeface="ヒラギノ丸ゴ Pro"/>
                <a:ea typeface="ヒラギノ丸ゴ Pro"/>
                <a:cs typeface="ヒラギノ丸ゴ Pro"/>
                <a:sym typeface="ヒラギノ丸ゴ Pro"/>
              </a:defRPr>
            </a:pPr>
            <a:endParaRPr/>
          </a:p>
        </p:txBody>
      </p:sp>
      <p:sp>
        <p:nvSpPr>
          <p:cNvPr id="347" name="Shape 347"/>
          <p:cNvSpPr/>
          <p:nvPr/>
        </p:nvSpPr>
        <p:spPr>
          <a:xfrm>
            <a:off x="9899511" y="2495621"/>
            <a:ext cx="1323760" cy="461665"/>
          </a:xfrm>
          <a:prstGeom prst="rect">
            <a:avLst/>
          </a:prstGeom>
          <a:solidFill>
            <a:srgbClr val="D4FB79"/>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800"/>
            </a:lvl1pPr>
          </a:lstStyle>
          <a:p>
            <a:pPr>
              <a:lnSpc>
                <a:spcPts val="1800"/>
              </a:lnSpc>
            </a:pPr>
            <a:r>
              <a:rPr lang="en-US" dirty="0"/>
              <a:t>Measurement</a:t>
            </a:r>
          </a:p>
          <a:p>
            <a:pPr algn="ctr">
              <a:lnSpc>
                <a:spcPts val="1800"/>
              </a:lnSpc>
            </a:pPr>
            <a:r>
              <a:rPr lang="en-US" dirty="0"/>
              <a:t> region </a:t>
            </a:r>
            <a:r>
              <a:rPr dirty="0"/>
              <a:t>(C)</a:t>
            </a:r>
          </a:p>
        </p:txBody>
      </p:sp>
      <p:sp>
        <p:nvSpPr>
          <p:cNvPr id="348" name="Shape 348"/>
          <p:cNvSpPr/>
          <p:nvPr/>
        </p:nvSpPr>
        <p:spPr>
          <a:xfrm>
            <a:off x="1831623" y="1780927"/>
            <a:ext cx="415178"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184">
              <a:defRPr sz="1600"/>
            </a:pPr>
            <a:r>
              <a:t>＋</a:t>
            </a:r>
            <a:r>
              <a:rPr i="1"/>
              <a:t>1p</a:t>
            </a:r>
          </a:p>
        </p:txBody>
      </p:sp>
      <p:sp>
        <p:nvSpPr>
          <p:cNvPr id="349" name="Shape 349"/>
          <p:cNvSpPr/>
          <p:nvPr/>
        </p:nvSpPr>
        <p:spPr>
          <a:xfrm>
            <a:off x="1831622" y="2021457"/>
            <a:ext cx="919611"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184">
              <a:defRPr sz="1600"/>
            </a:pPr>
            <a:r>
              <a:rPr i="1"/>
              <a:t>n</a:t>
            </a:r>
            <a:r>
              <a:t> knockout</a:t>
            </a:r>
          </a:p>
        </p:txBody>
      </p:sp>
      <p:sp>
        <p:nvSpPr>
          <p:cNvPr id="350" name="Shape 350"/>
          <p:cNvSpPr/>
          <p:nvPr/>
        </p:nvSpPr>
        <p:spPr>
          <a:xfrm>
            <a:off x="1885267" y="2284405"/>
            <a:ext cx="318998"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184">
              <a:defRPr sz="1600"/>
            </a:pPr>
            <a:r>
              <a:t>- </a:t>
            </a:r>
            <a:r>
              <a:rPr i="1"/>
              <a:t>1p</a:t>
            </a:r>
          </a:p>
        </p:txBody>
      </p:sp>
      <p:sp>
        <p:nvSpPr>
          <p:cNvPr id="351" name="Shape 351"/>
          <p:cNvSpPr/>
          <p:nvPr/>
        </p:nvSpPr>
        <p:spPr>
          <a:xfrm>
            <a:off x="1885267" y="2521954"/>
            <a:ext cx="318998"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184">
              <a:defRPr sz="1600"/>
            </a:pPr>
            <a:r>
              <a:t>- 2</a:t>
            </a:r>
            <a:r>
              <a:rPr i="1"/>
              <a:t>p</a:t>
            </a:r>
          </a:p>
        </p:txBody>
      </p:sp>
      <p:sp>
        <p:nvSpPr>
          <p:cNvPr id="352" name="Shape 352"/>
          <p:cNvSpPr/>
          <p:nvPr/>
        </p:nvSpPr>
        <p:spPr>
          <a:xfrm>
            <a:off x="1885267" y="2770892"/>
            <a:ext cx="318998"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184">
              <a:defRPr sz="1600"/>
            </a:pPr>
            <a:r>
              <a:t>- 3</a:t>
            </a:r>
            <a:r>
              <a:rPr i="1"/>
              <a:t>p</a:t>
            </a:r>
          </a:p>
        </p:txBody>
      </p:sp>
      <p:sp>
        <p:nvSpPr>
          <p:cNvPr id="353" name="Shape 353"/>
          <p:cNvSpPr/>
          <p:nvPr/>
        </p:nvSpPr>
        <p:spPr>
          <a:xfrm>
            <a:off x="1885267" y="3023966"/>
            <a:ext cx="318998"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184">
              <a:defRPr sz="1600"/>
            </a:pPr>
            <a:r>
              <a:t>- 4</a:t>
            </a:r>
            <a:r>
              <a:rPr i="1"/>
              <a:t>p</a:t>
            </a:r>
          </a:p>
        </p:txBody>
      </p:sp>
      <p:sp>
        <p:nvSpPr>
          <p:cNvPr id="354" name="Shape 354"/>
          <p:cNvSpPr/>
          <p:nvPr/>
        </p:nvSpPr>
        <p:spPr>
          <a:xfrm>
            <a:off x="4211960" y="1052736"/>
            <a:ext cx="827150" cy="553998"/>
          </a:xfrm>
          <a:prstGeom prst="rect">
            <a:avLst/>
          </a:prstGeom>
          <a:solidFill>
            <a:srgbClr val="D4FB79"/>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800"/>
            </a:lvl1pPr>
          </a:lstStyle>
          <a:p>
            <a:r>
              <a:rPr lang="en-US" dirty="0" smtClean="0"/>
              <a:t>Primary</a:t>
            </a:r>
            <a:endParaRPr lang="en-US" dirty="0"/>
          </a:p>
          <a:p>
            <a:r>
              <a:rPr lang="en-US" dirty="0"/>
              <a:t> nuclides</a:t>
            </a:r>
            <a:endParaRPr dirty="0"/>
          </a:p>
        </p:txBody>
      </p:sp>
      <p:sp>
        <p:nvSpPr>
          <p:cNvPr id="355" name="Shape 355"/>
          <p:cNvSpPr/>
          <p:nvPr/>
        </p:nvSpPr>
        <p:spPr>
          <a:xfrm flipH="1">
            <a:off x="4519822" y="1567627"/>
            <a:ext cx="226351" cy="383467"/>
          </a:xfrm>
          <a:prstGeom prst="line">
            <a:avLst/>
          </a:prstGeom>
          <a:ln w="25400">
            <a:solidFill>
              <a:srgbClr val="00F900"/>
            </a:solidFill>
            <a:miter lim="400000"/>
            <a:tailEnd type="triangle"/>
          </a:ln>
        </p:spPr>
        <p:txBody>
          <a:bodyPr lIns="0" tIns="0" rIns="0" bIns="0"/>
          <a:lstStyle/>
          <a:p>
            <a:pPr algn="ctr" defTabSz="457184">
              <a:defRPr sz="5800">
                <a:effectLst>
                  <a:outerShdw blurRad="63500" dist="25400" dir="2700000" rotWithShape="0">
                    <a:srgbClr val="000000">
                      <a:alpha val="70000"/>
                    </a:srgbClr>
                  </a:outerShdw>
                </a:effectLst>
                <a:latin typeface="ヒラギノ丸ゴ Pro"/>
                <a:ea typeface="ヒラギノ丸ゴ Pro"/>
                <a:cs typeface="ヒラギノ丸ゴ Pro"/>
                <a:sym typeface="ヒラギノ丸ゴ Pro"/>
              </a:defRPr>
            </a:pPr>
            <a:endParaRPr/>
          </a:p>
        </p:txBody>
      </p:sp>
      <p:sp>
        <p:nvSpPr>
          <p:cNvPr id="356" name="Shape 356"/>
          <p:cNvSpPr/>
          <p:nvPr/>
        </p:nvSpPr>
        <p:spPr>
          <a:xfrm>
            <a:off x="200481" y="1981367"/>
            <a:ext cx="209801"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rPr dirty="0" err="1"/>
              <a:t>Pd</a:t>
            </a:r>
            <a:endParaRPr dirty="0"/>
          </a:p>
        </p:txBody>
      </p:sp>
      <p:sp>
        <p:nvSpPr>
          <p:cNvPr id="357" name="Shape 357"/>
          <p:cNvSpPr/>
          <p:nvPr/>
        </p:nvSpPr>
        <p:spPr>
          <a:xfrm>
            <a:off x="203224" y="1715437"/>
            <a:ext cx="214802"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Ag</a:t>
            </a:r>
          </a:p>
        </p:txBody>
      </p:sp>
      <p:sp>
        <p:nvSpPr>
          <p:cNvPr id="358" name="Shape 358"/>
          <p:cNvSpPr/>
          <p:nvPr/>
        </p:nvSpPr>
        <p:spPr>
          <a:xfrm>
            <a:off x="200481" y="2231615"/>
            <a:ext cx="219612"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Rh</a:t>
            </a:r>
          </a:p>
        </p:txBody>
      </p:sp>
      <p:sp>
        <p:nvSpPr>
          <p:cNvPr id="359" name="Shape 359"/>
          <p:cNvSpPr/>
          <p:nvPr/>
        </p:nvSpPr>
        <p:spPr>
          <a:xfrm>
            <a:off x="201852" y="2487048"/>
            <a:ext cx="219612"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Ru</a:t>
            </a:r>
          </a:p>
        </p:txBody>
      </p:sp>
      <p:sp>
        <p:nvSpPr>
          <p:cNvPr id="360" name="Shape 360"/>
          <p:cNvSpPr/>
          <p:nvPr/>
        </p:nvSpPr>
        <p:spPr>
          <a:xfrm>
            <a:off x="251611" y="2740124"/>
            <a:ext cx="168188"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Tc</a:t>
            </a:r>
          </a:p>
        </p:txBody>
      </p:sp>
      <p:sp>
        <p:nvSpPr>
          <p:cNvPr id="361" name="Shape 361"/>
          <p:cNvSpPr/>
          <p:nvPr/>
        </p:nvSpPr>
        <p:spPr>
          <a:xfrm>
            <a:off x="188670" y="2987545"/>
            <a:ext cx="283732" cy="24622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Mo</a:t>
            </a:r>
          </a:p>
        </p:txBody>
      </p:sp>
      <p:sp>
        <p:nvSpPr>
          <p:cNvPr id="362" name="Shape 362"/>
          <p:cNvSpPr/>
          <p:nvPr/>
        </p:nvSpPr>
        <p:spPr>
          <a:xfrm>
            <a:off x="200481" y="3240620"/>
            <a:ext cx="240450"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Nb</a:t>
            </a:r>
          </a:p>
        </p:txBody>
      </p:sp>
      <p:sp>
        <p:nvSpPr>
          <p:cNvPr id="363" name="Shape 363"/>
          <p:cNvSpPr/>
          <p:nvPr/>
        </p:nvSpPr>
        <p:spPr>
          <a:xfrm>
            <a:off x="224484" y="3498881"/>
            <a:ext cx="168316"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Zr</a:t>
            </a:r>
          </a:p>
        </p:txBody>
      </p:sp>
      <p:sp>
        <p:nvSpPr>
          <p:cNvPr id="364" name="Shape 364"/>
          <p:cNvSpPr/>
          <p:nvPr/>
        </p:nvSpPr>
        <p:spPr>
          <a:xfrm>
            <a:off x="4456797" y="3793216"/>
            <a:ext cx="208390"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61</a:t>
            </a:r>
          </a:p>
        </p:txBody>
      </p:sp>
      <p:sp>
        <p:nvSpPr>
          <p:cNvPr id="365" name="Shape 365"/>
          <p:cNvSpPr/>
          <p:nvPr/>
        </p:nvSpPr>
        <p:spPr>
          <a:xfrm>
            <a:off x="4201952" y="3793216"/>
            <a:ext cx="208390"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60</a:t>
            </a:r>
          </a:p>
        </p:txBody>
      </p:sp>
      <p:sp>
        <p:nvSpPr>
          <p:cNvPr id="366" name="Shape 366"/>
          <p:cNvSpPr/>
          <p:nvPr/>
        </p:nvSpPr>
        <p:spPr>
          <a:xfrm>
            <a:off x="2929323" y="3793216"/>
            <a:ext cx="208390"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55</a:t>
            </a:r>
          </a:p>
        </p:txBody>
      </p:sp>
      <p:sp>
        <p:nvSpPr>
          <p:cNvPr id="367" name="Shape 367"/>
          <p:cNvSpPr/>
          <p:nvPr/>
        </p:nvSpPr>
        <p:spPr>
          <a:xfrm>
            <a:off x="1656693" y="3793216"/>
            <a:ext cx="208390"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600"/>
            </a:lvl1pPr>
          </a:lstStyle>
          <a:p>
            <a:r>
              <a:t>50</a:t>
            </a:r>
          </a:p>
        </p:txBody>
      </p:sp>
      <p:sp>
        <p:nvSpPr>
          <p:cNvPr id="368" name="Shape 368"/>
          <p:cNvSpPr/>
          <p:nvPr/>
        </p:nvSpPr>
        <p:spPr>
          <a:xfrm>
            <a:off x="127070" y="1290628"/>
            <a:ext cx="3756926" cy="246221"/>
          </a:xfrm>
          <a:prstGeom prst="rect">
            <a:avLst/>
          </a:prstGeom>
          <a:solidFill>
            <a:srgbClr val="D4FB79"/>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650240">
              <a:defRPr sz="1800"/>
            </a:lvl1pPr>
          </a:lstStyle>
          <a:p>
            <a:r>
              <a:rPr lang="en-US" sz="1600" dirty="0"/>
              <a:t>Distribution after nuclear reaction</a:t>
            </a:r>
            <a:r>
              <a:rPr sz="1600" dirty="0"/>
              <a:t> ; H</a:t>
            </a:r>
            <a:r>
              <a:rPr lang="en-US" sz="1600" baseline="30000" dirty="0"/>
              <a:t>+</a:t>
            </a:r>
            <a:r>
              <a:rPr lang="en-US" sz="1600" dirty="0"/>
              <a:t> target</a:t>
            </a:r>
            <a:endParaRPr sz="1600" dirty="0"/>
          </a:p>
        </p:txBody>
      </p:sp>
      <p:pic>
        <p:nvPicPr>
          <p:cNvPr id="369" name="c1Gauge.png"/>
          <p:cNvPicPr>
            <a:picLocks noChangeAspect="1"/>
          </p:cNvPicPr>
          <p:nvPr/>
        </p:nvPicPr>
        <p:blipFill>
          <a:blip r:embed="rId6">
            <a:extLst/>
          </a:blip>
          <a:stretch>
            <a:fillRect/>
          </a:stretch>
        </p:blipFill>
        <p:spPr>
          <a:xfrm>
            <a:off x="4854344" y="1709185"/>
            <a:ext cx="271159" cy="1548001"/>
          </a:xfrm>
          <a:prstGeom prst="rect">
            <a:avLst/>
          </a:prstGeom>
          <a:ln w="12700">
            <a:miter lim="400000"/>
          </a:ln>
        </p:spPr>
      </p:pic>
      <p:sp>
        <p:nvSpPr>
          <p:cNvPr id="372" name="Shape 372"/>
          <p:cNvSpPr/>
          <p:nvPr/>
        </p:nvSpPr>
        <p:spPr>
          <a:xfrm>
            <a:off x="4418696" y="1998414"/>
            <a:ext cx="416589"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184">
              <a:defRPr sz="1600"/>
            </a:pPr>
            <a:r>
              <a:rPr baseline="31999"/>
              <a:t>107</a:t>
            </a:r>
            <a:r>
              <a:t>Pd</a:t>
            </a:r>
          </a:p>
        </p:txBody>
      </p:sp>
      <p:sp>
        <p:nvSpPr>
          <p:cNvPr id="373" name="Shape 373"/>
          <p:cNvSpPr>
            <a:spLocks noGrp="1"/>
          </p:cNvSpPr>
          <p:nvPr>
            <p:ph type="body" sz="quarter" idx="1"/>
          </p:nvPr>
        </p:nvSpPr>
        <p:spPr>
          <a:xfrm>
            <a:off x="5425922" y="1329310"/>
            <a:ext cx="3596945" cy="1127575"/>
          </a:xfrm>
          <a:prstGeom prst="rect">
            <a:avLst/>
          </a:prstGeom>
          <a:ln w="3175">
            <a:solidFill>
              <a:srgbClr val="0433FF"/>
            </a:solidFill>
          </a:ln>
        </p:spPr>
        <p:txBody>
          <a:bodyPr lIns="0" tIns="0" rIns="0" bIns="0"/>
          <a:lstStyle/>
          <a:p>
            <a:pPr marL="174017" indent="-174017" defTabSz="457184">
              <a:spcBef>
                <a:spcPts val="0"/>
              </a:spcBef>
              <a:defRPr sz="2200">
                <a:latin typeface="+mn-lt"/>
                <a:ea typeface="+mn-ea"/>
                <a:cs typeface="+mn-cs"/>
                <a:sym typeface="Helvetica Neue Light"/>
              </a:defRPr>
            </a:pPr>
            <a:r>
              <a:rPr lang="en-US" sz="1800" dirty="0" smtClean="0"/>
              <a:t>Main channel for transmutation: Neutron knockout  from </a:t>
            </a:r>
            <a:r>
              <a:rPr sz="1800" baseline="31999" dirty="0" smtClean="0"/>
              <a:t>107</a:t>
            </a:r>
            <a:r>
              <a:rPr sz="1800" dirty="0" smtClean="0"/>
              <a:t>Pd </a:t>
            </a:r>
            <a:r>
              <a:rPr lang="en-US" sz="1800" dirty="0"/>
              <a:t>was transmuted by </a:t>
            </a:r>
            <a:r>
              <a:rPr lang="en-US" altLang="ja-JP" sz="1800" dirty="0"/>
              <a:t>Neutron knockout reaction</a:t>
            </a:r>
            <a:r>
              <a:rPr lang="ja-JP" altLang="en-US" sz="1800" dirty="0"/>
              <a:t>　</a:t>
            </a:r>
            <a:endParaRPr lang="en-US" altLang="ja-JP" sz="1800" dirty="0"/>
          </a:p>
          <a:p>
            <a:pPr marL="0" indent="0" defTabSz="457184">
              <a:spcBef>
                <a:spcPts val="0"/>
              </a:spcBef>
              <a:buNone/>
              <a:defRPr sz="2200">
                <a:latin typeface="+mn-lt"/>
                <a:ea typeface="+mn-ea"/>
                <a:cs typeface="+mn-cs"/>
                <a:sym typeface="Helvetica Neue Light"/>
              </a:defRPr>
            </a:pPr>
            <a:r>
              <a:rPr dirty="0"/>
              <a:t>   </a:t>
            </a:r>
          </a:p>
        </p:txBody>
      </p:sp>
      <p:sp>
        <p:nvSpPr>
          <p:cNvPr id="378" name="Shape 378"/>
          <p:cNvSpPr/>
          <p:nvPr/>
        </p:nvSpPr>
        <p:spPr>
          <a:xfrm>
            <a:off x="4746173" y="4298866"/>
            <a:ext cx="3596945" cy="1074350"/>
          </a:xfrm>
          <a:prstGeom prst="rect">
            <a:avLst/>
          </a:prstGeom>
          <a:ln w="3175">
            <a:solidFill>
              <a:srgbClr val="0433FF"/>
            </a:solidFill>
            <a:miter lim="400000"/>
          </a:ln>
          <a:extLst>
            <a:ext uri="{C572A759-6A51-4108-AA02-DFA0A04FC94B}">
              <ma14:wrappingTextBoxFlag xmlns:ma14="http://schemas.microsoft.com/office/mac/drawingml/2011/main" val="1"/>
            </a:ext>
          </a:extLst>
        </p:spPr>
        <p:txBody>
          <a:bodyPr lIns="0" tIns="0" rIns="0" bIns="0"/>
          <a:lstStyle/>
          <a:p>
            <a:pPr marL="348035" indent="-348035" defTabSz="457184">
              <a:buSzPct val="100000"/>
              <a:buChar char="•"/>
              <a:defRPr sz="2200"/>
            </a:pPr>
            <a:endParaRPr dirty="0"/>
          </a:p>
          <a:p>
            <a:pPr marL="174017" indent="-174017" defTabSz="457184">
              <a:buSzPct val="100000"/>
              <a:buChar char="•"/>
              <a:defRPr sz="2200"/>
            </a:pPr>
            <a:r>
              <a:rPr lang="en-US" sz="1600" dirty="0" smtClean="0"/>
              <a:t>No. of </a:t>
            </a:r>
            <a:r>
              <a:rPr sz="1600" dirty="0" smtClean="0"/>
              <a:t>107Pd</a:t>
            </a:r>
            <a:r>
              <a:rPr lang="en-US" sz="1600" dirty="0"/>
              <a:t> </a:t>
            </a:r>
            <a:r>
              <a:rPr lang="en-US" sz="1600" dirty="0" smtClean="0"/>
              <a:t>= 1 million/hour</a:t>
            </a:r>
            <a:endParaRPr lang="en-US" sz="1600" dirty="0"/>
          </a:p>
          <a:p>
            <a:pPr marL="174017" indent="-174017" defTabSz="457184">
              <a:buSzPct val="100000"/>
              <a:buChar char="•"/>
              <a:defRPr sz="2200"/>
            </a:pPr>
            <a:r>
              <a:rPr lang="en-US" sz="1600" dirty="0" smtClean="0"/>
              <a:t>Total No. of transmutation </a:t>
            </a:r>
            <a:r>
              <a:rPr lang="en-US" sz="1600" dirty="0"/>
              <a:t> </a:t>
            </a:r>
            <a:r>
              <a:rPr lang="en-US" sz="1600" dirty="0" smtClean="0"/>
              <a:t>=</a:t>
            </a:r>
            <a:r>
              <a:rPr lang="en-US" altLang="ja-JP" sz="1600" dirty="0" smtClean="0"/>
              <a:t>10 k/hour (about 1%)</a:t>
            </a:r>
            <a:endParaRPr sz="1600" dirty="0"/>
          </a:p>
          <a:p>
            <a:pPr defTabSz="457184">
              <a:buSzPct val="100000"/>
              <a:defRPr sz="2200"/>
            </a:pPr>
            <a:r>
              <a:rPr lang="ja-JP" altLang="en-US" sz="1600" dirty="0"/>
              <a:t>　</a:t>
            </a:r>
            <a:endParaRPr sz="1600" dirty="0"/>
          </a:p>
        </p:txBody>
      </p:sp>
      <p:sp>
        <p:nvSpPr>
          <p:cNvPr id="379" name="Shape 379"/>
          <p:cNvSpPr/>
          <p:nvPr/>
        </p:nvSpPr>
        <p:spPr>
          <a:xfrm>
            <a:off x="4764600" y="4318356"/>
            <a:ext cx="3578517" cy="307777"/>
          </a:xfrm>
          <a:prstGeom prst="rect">
            <a:avLst/>
          </a:prstGeom>
          <a:solidFill>
            <a:srgbClr val="D4FB79"/>
          </a:solidFill>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650240">
              <a:defRPr sz="2200"/>
            </a:lvl1pPr>
          </a:lstStyle>
          <a:p>
            <a:r>
              <a:rPr lang="en-US" sz="2000" dirty="0"/>
              <a:t> Index of transmutation  volume</a:t>
            </a:r>
            <a:endParaRPr sz="2000" dirty="0"/>
          </a:p>
        </p:txBody>
      </p:sp>
      <p:sp>
        <p:nvSpPr>
          <p:cNvPr id="380" name="Shape 380"/>
          <p:cNvSpPr/>
          <p:nvPr/>
        </p:nvSpPr>
        <p:spPr>
          <a:xfrm>
            <a:off x="3929534" y="3280388"/>
            <a:ext cx="1136017" cy="553998"/>
          </a:xfrm>
          <a:prstGeom prst="rect">
            <a:avLst/>
          </a:prstGeom>
          <a:solidFill>
            <a:srgbClr val="D4FB79"/>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184">
              <a:defRPr sz="1800"/>
            </a:pPr>
            <a:r>
              <a:rPr lang="en-US" dirty="0"/>
              <a:t>Isotope</a:t>
            </a:r>
            <a:r>
              <a:rPr dirty="0"/>
              <a:t/>
            </a:r>
            <a:br>
              <a:rPr dirty="0"/>
            </a:br>
            <a:r>
              <a:rPr lang="en-US" dirty="0"/>
              <a:t>neutrons</a:t>
            </a:r>
            <a:r>
              <a:rPr dirty="0"/>
              <a:t>(N)</a:t>
            </a:r>
          </a:p>
        </p:txBody>
      </p:sp>
      <p:sp>
        <p:nvSpPr>
          <p:cNvPr id="381" name="Shape 381"/>
          <p:cNvSpPr/>
          <p:nvPr/>
        </p:nvSpPr>
        <p:spPr>
          <a:xfrm>
            <a:off x="372096" y="952081"/>
            <a:ext cx="3528461" cy="36932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defTabSz="457184"/>
            <a:r>
              <a:rPr lang="en-US" dirty="0"/>
              <a:t>The  </a:t>
            </a:r>
            <a:r>
              <a:rPr lang="en-US" dirty="0" smtClean="0"/>
              <a:t>estimation for</a:t>
            </a:r>
            <a:r>
              <a:rPr lang="en-US" u="sng" baseline="31999" dirty="0" smtClean="0"/>
              <a:t> </a:t>
            </a:r>
            <a:r>
              <a:rPr u="sng" baseline="31999" dirty="0"/>
              <a:t>107</a:t>
            </a:r>
            <a:r>
              <a:rPr u="sng" dirty="0"/>
              <a:t>Pd 100 MeV/u</a:t>
            </a:r>
            <a:r>
              <a:rPr dirty="0"/>
              <a:t> </a:t>
            </a:r>
          </a:p>
        </p:txBody>
      </p:sp>
      <p:sp>
        <p:nvSpPr>
          <p:cNvPr id="3" name="テキスト ボックス 2"/>
          <p:cNvSpPr txBox="1"/>
          <p:nvPr/>
        </p:nvSpPr>
        <p:spPr>
          <a:xfrm>
            <a:off x="2806298" y="1983645"/>
            <a:ext cx="381836" cy="246221"/>
          </a:xfrm>
          <a:prstGeom prst="rect">
            <a:avLst/>
          </a:prstGeom>
          <a:noFill/>
        </p:spPr>
        <p:txBody>
          <a:bodyPr wrap="none" rtlCol="0">
            <a:spAutoFit/>
          </a:bodyPr>
          <a:lstStyle/>
          <a:p>
            <a:r>
              <a:rPr kumimoji="1" lang="en-US" altLang="ja-JP" sz="1000" dirty="0"/>
              <a:t>101</a:t>
            </a:r>
            <a:endParaRPr kumimoji="1" lang="ja-JP" altLang="en-US" sz="1000" dirty="0"/>
          </a:p>
        </p:txBody>
      </p:sp>
      <p:sp>
        <p:nvSpPr>
          <p:cNvPr id="47" name="テキスト ボックス 46"/>
          <p:cNvSpPr txBox="1"/>
          <p:nvPr/>
        </p:nvSpPr>
        <p:spPr>
          <a:xfrm>
            <a:off x="3074812" y="1990902"/>
            <a:ext cx="381836" cy="246221"/>
          </a:xfrm>
          <a:prstGeom prst="rect">
            <a:avLst/>
          </a:prstGeom>
          <a:noFill/>
        </p:spPr>
        <p:txBody>
          <a:bodyPr wrap="none" rtlCol="0">
            <a:spAutoFit/>
          </a:bodyPr>
          <a:lstStyle/>
          <a:p>
            <a:r>
              <a:rPr kumimoji="1" lang="en-US" altLang="ja-JP" sz="1000" dirty="0"/>
              <a:t>102</a:t>
            </a:r>
            <a:endParaRPr kumimoji="1" lang="ja-JP" altLang="en-US" sz="1000" dirty="0"/>
          </a:p>
        </p:txBody>
      </p:sp>
      <p:sp>
        <p:nvSpPr>
          <p:cNvPr id="48" name="テキスト ボックス 47"/>
          <p:cNvSpPr txBox="1"/>
          <p:nvPr/>
        </p:nvSpPr>
        <p:spPr>
          <a:xfrm>
            <a:off x="3321555" y="1990902"/>
            <a:ext cx="381836" cy="246221"/>
          </a:xfrm>
          <a:prstGeom prst="rect">
            <a:avLst/>
          </a:prstGeom>
          <a:noFill/>
        </p:spPr>
        <p:txBody>
          <a:bodyPr wrap="none" rtlCol="0">
            <a:spAutoFit/>
          </a:bodyPr>
          <a:lstStyle/>
          <a:p>
            <a:r>
              <a:rPr kumimoji="1" lang="en-US" altLang="ja-JP" sz="1000"/>
              <a:t>103</a:t>
            </a:r>
            <a:endParaRPr kumimoji="1" lang="ja-JP" altLang="en-US" sz="1000" dirty="0"/>
          </a:p>
        </p:txBody>
      </p:sp>
      <p:sp>
        <p:nvSpPr>
          <p:cNvPr id="49" name="テキスト ボックス 48"/>
          <p:cNvSpPr txBox="1"/>
          <p:nvPr/>
        </p:nvSpPr>
        <p:spPr>
          <a:xfrm>
            <a:off x="3597326" y="1990902"/>
            <a:ext cx="381836" cy="246221"/>
          </a:xfrm>
          <a:prstGeom prst="rect">
            <a:avLst/>
          </a:prstGeom>
          <a:noFill/>
        </p:spPr>
        <p:txBody>
          <a:bodyPr wrap="none" rtlCol="0">
            <a:spAutoFit/>
          </a:bodyPr>
          <a:lstStyle/>
          <a:p>
            <a:r>
              <a:rPr kumimoji="1" lang="en-US" altLang="ja-JP" sz="1000" dirty="0"/>
              <a:t>104</a:t>
            </a:r>
            <a:endParaRPr kumimoji="1" lang="ja-JP" altLang="en-US" sz="1000" dirty="0"/>
          </a:p>
        </p:txBody>
      </p:sp>
      <p:sp>
        <p:nvSpPr>
          <p:cNvPr id="50" name="テキスト ボックス 49"/>
          <p:cNvSpPr txBox="1"/>
          <p:nvPr/>
        </p:nvSpPr>
        <p:spPr>
          <a:xfrm>
            <a:off x="3829556" y="1990902"/>
            <a:ext cx="381836" cy="246221"/>
          </a:xfrm>
          <a:prstGeom prst="rect">
            <a:avLst/>
          </a:prstGeom>
          <a:noFill/>
        </p:spPr>
        <p:txBody>
          <a:bodyPr wrap="none" rtlCol="0">
            <a:spAutoFit/>
          </a:bodyPr>
          <a:lstStyle/>
          <a:p>
            <a:r>
              <a:rPr kumimoji="1" lang="en-US" altLang="ja-JP" sz="1000" dirty="0"/>
              <a:t>105</a:t>
            </a:r>
            <a:endParaRPr kumimoji="1" lang="ja-JP" altLang="en-US" sz="1000" dirty="0"/>
          </a:p>
        </p:txBody>
      </p:sp>
      <p:sp>
        <p:nvSpPr>
          <p:cNvPr id="51" name="テキスト ボックス 50"/>
          <p:cNvSpPr txBox="1"/>
          <p:nvPr/>
        </p:nvSpPr>
        <p:spPr>
          <a:xfrm>
            <a:off x="4090812" y="1990902"/>
            <a:ext cx="381836" cy="246221"/>
          </a:xfrm>
          <a:prstGeom prst="rect">
            <a:avLst/>
          </a:prstGeom>
          <a:noFill/>
        </p:spPr>
        <p:txBody>
          <a:bodyPr wrap="none" rtlCol="0">
            <a:spAutoFit/>
          </a:bodyPr>
          <a:lstStyle/>
          <a:p>
            <a:r>
              <a:rPr kumimoji="1" lang="en-US" altLang="ja-JP" sz="1000" dirty="0"/>
              <a:t>106</a:t>
            </a:r>
            <a:endParaRPr kumimoji="1" lang="ja-JP" altLang="en-US" sz="1000" dirty="0"/>
          </a:p>
        </p:txBody>
      </p:sp>
      <p:graphicFrame>
        <p:nvGraphicFramePr>
          <p:cNvPr id="52" name="表 51"/>
          <p:cNvGraphicFramePr>
            <a:graphicFrameLocks noGrp="1"/>
          </p:cNvGraphicFramePr>
          <p:nvPr>
            <p:extLst/>
          </p:nvPr>
        </p:nvGraphicFramePr>
        <p:xfrm>
          <a:off x="611560" y="6080436"/>
          <a:ext cx="7920883" cy="741680"/>
        </p:xfrm>
        <a:graphic>
          <a:graphicData uri="http://schemas.openxmlformats.org/drawingml/2006/table">
            <a:tbl>
              <a:tblPr firstRow="1" bandRow="1">
                <a:tableStyleId>{5C22544A-7EE6-4342-B048-85BDC9FD1C3A}</a:tableStyleId>
              </a:tblPr>
              <a:tblGrid>
                <a:gridCol w="970289">
                  <a:extLst>
                    <a:ext uri="{9D8B030D-6E8A-4147-A177-3AD203B41FA5}">
                      <a16:colId xmlns:a16="http://schemas.microsoft.com/office/drawing/2014/main" xmlns="" val="20000"/>
                    </a:ext>
                  </a:extLst>
                </a:gridCol>
                <a:gridCol w="970289">
                  <a:extLst>
                    <a:ext uri="{9D8B030D-6E8A-4147-A177-3AD203B41FA5}">
                      <a16:colId xmlns:a16="http://schemas.microsoft.com/office/drawing/2014/main" xmlns="" val="20001"/>
                    </a:ext>
                  </a:extLst>
                </a:gridCol>
                <a:gridCol w="970289">
                  <a:extLst>
                    <a:ext uri="{9D8B030D-6E8A-4147-A177-3AD203B41FA5}">
                      <a16:colId xmlns:a16="http://schemas.microsoft.com/office/drawing/2014/main" xmlns="" val="20002"/>
                    </a:ext>
                  </a:extLst>
                </a:gridCol>
                <a:gridCol w="1045702">
                  <a:extLst>
                    <a:ext uri="{9D8B030D-6E8A-4147-A177-3AD203B41FA5}">
                      <a16:colId xmlns:a16="http://schemas.microsoft.com/office/drawing/2014/main" xmlns="" val="20003"/>
                    </a:ext>
                  </a:extLst>
                </a:gridCol>
                <a:gridCol w="1030722">
                  <a:extLst>
                    <a:ext uri="{9D8B030D-6E8A-4147-A177-3AD203B41FA5}">
                      <a16:colId xmlns:a16="http://schemas.microsoft.com/office/drawing/2014/main" xmlns="" val="20004"/>
                    </a:ext>
                  </a:extLst>
                </a:gridCol>
                <a:gridCol w="951435">
                  <a:extLst>
                    <a:ext uri="{9D8B030D-6E8A-4147-A177-3AD203B41FA5}">
                      <a16:colId xmlns:a16="http://schemas.microsoft.com/office/drawing/2014/main" xmlns="" val="20005"/>
                    </a:ext>
                  </a:extLst>
                </a:gridCol>
                <a:gridCol w="951435">
                  <a:extLst>
                    <a:ext uri="{9D8B030D-6E8A-4147-A177-3AD203B41FA5}">
                      <a16:colId xmlns:a16="http://schemas.microsoft.com/office/drawing/2014/main" xmlns="" val="20006"/>
                    </a:ext>
                  </a:extLst>
                </a:gridCol>
                <a:gridCol w="1030722">
                  <a:extLst>
                    <a:ext uri="{9D8B030D-6E8A-4147-A177-3AD203B41FA5}">
                      <a16:colId xmlns:a16="http://schemas.microsoft.com/office/drawing/2014/main" xmlns="" val="20007"/>
                    </a:ext>
                  </a:extLst>
                </a:gridCol>
              </a:tblGrid>
              <a:tr h="370840">
                <a:tc>
                  <a:txBody>
                    <a:bodyPr/>
                    <a:lstStyle/>
                    <a:p>
                      <a:pPr algn="ctr"/>
                      <a:r>
                        <a:rPr kumimoji="1" lang="en-US" altLang="ja-JP" sz="1600" b="0" dirty="0">
                          <a:solidFill>
                            <a:schemeClr val="tx1"/>
                          </a:solidFill>
                        </a:rPr>
                        <a:t>Nuclides</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Pd-101</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Pd-102</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Pd-103</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Pd-104</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Pd-105</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Pd-106</a:t>
                      </a:r>
                      <a:endParaRPr kumimoji="1" lang="ja-JP" altLang="en-US" sz="1600" b="0" dirty="0">
                        <a:solidFill>
                          <a:schemeClr val="tx1"/>
                        </a:solidFill>
                      </a:endParaRPr>
                    </a:p>
                  </a:txBody>
                  <a:tcPr/>
                </a:tc>
                <a:tc>
                  <a:txBody>
                    <a:bodyPr/>
                    <a:lstStyle/>
                    <a:p>
                      <a:pPr algn="ctr"/>
                      <a:r>
                        <a:rPr kumimoji="1" lang="en-US" altLang="ja-JP" sz="1600" b="0" dirty="0">
                          <a:solidFill>
                            <a:schemeClr val="tx1"/>
                          </a:solidFill>
                        </a:rPr>
                        <a:t>Pd-107</a:t>
                      </a:r>
                      <a:endParaRPr kumimoji="1" lang="ja-JP" altLang="en-US" sz="1600" b="0" dirty="0">
                        <a:solidFill>
                          <a:schemeClr val="tx1"/>
                        </a:solidFill>
                      </a:endParaRPr>
                    </a:p>
                  </a:txBody>
                  <a:tcPr/>
                </a:tc>
                <a:extLst>
                  <a:ext uri="{0D108BD9-81ED-4DB2-BD59-A6C34878D82A}">
                    <a16:rowId xmlns:a16="http://schemas.microsoft.com/office/drawing/2014/main" xmlns="" val="10000"/>
                  </a:ext>
                </a:extLst>
              </a:tr>
              <a:tr h="370840">
                <a:tc>
                  <a:txBody>
                    <a:bodyPr/>
                    <a:lstStyle/>
                    <a:p>
                      <a:pPr algn="ctr"/>
                      <a:r>
                        <a:rPr kumimoji="1" lang="en-US" altLang="ja-JP" sz="1600" dirty="0"/>
                        <a:t>Half life</a:t>
                      </a:r>
                      <a:endParaRPr kumimoji="1" lang="ja-JP" altLang="en-US" sz="1600" dirty="0"/>
                    </a:p>
                  </a:txBody>
                  <a:tcPr/>
                </a:tc>
                <a:tc>
                  <a:txBody>
                    <a:bodyPr/>
                    <a:lstStyle/>
                    <a:p>
                      <a:pPr algn="ctr"/>
                      <a:r>
                        <a:rPr kumimoji="1" lang="en-US" altLang="ja-JP" sz="1600" dirty="0"/>
                        <a:t>8.47h</a:t>
                      </a:r>
                      <a:endParaRPr kumimoji="1" lang="ja-JP" altLang="en-US" sz="1600" dirty="0"/>
                    </a:p>
                  </a:txBody>
                  <a:tcPr/>
                </a:tc>
                <a:tc>
                  <a:txBody>
                    <a:bodyPr/>
                    <a:lstStyle/>
                    <a:p>
                      <a:pPr algn="ctr"/>
                      <a:r>
                        <a:rPr kumimoji="1" lang="en-US" altLang="ja-JP" sz="1600" dirty="0"/>
                        <a:t>Stable</a:t>
                      </a:r>
                      <a:endParaRPr kumimoji="1" lang="ja-JP" altLang="en-US" sz="1600" dirty="0"/>
                    </a:p>
                  </a:txBody>
                  <a:tcPr/>
                </a:tc>
                <a:tc>
                  <a:txBody>
                    <a:bodyPr/>
                    <a:lstStyle/>
                    <a:p>
                      <a:pPr algn="ctr"/>
                      <a:r>
                        <a:rPr kumimoji="1" lang="en-US" altLang="ja-JP" sz="1600" dirty="0"/>
                        <a:t>16.991d</a:t>
                      </a:r>
                      <a:endParaRPr kumimoji="1" lang="ja-JP" altLang="en-US" sz="1600" dirty="0"/>
                    </a:p>
                  </a:txBody>
                  <a:tcPr/>
                </a:tc>
                <a:tc>
                  <a:txBody>
                    <a:bodyPr/>
                    <a:lstStyle/>
                    <a:p>
                      <a:pPr algn="ctr"/>
                      <a:r>
                        <a:rPr kumimoji="1" lang="en-US" altLang="ja-JP" sz="1600" dirty="0"/>
                        <a:t>Stable</a:t>
                      </a:r>
                      <a:endParaRPr kumimoji="1" lang="ja-JP" altLang="en-US" sz="1600" dirty="0"/>
                    </a:p>
                  </a:txBody>
                  <a:tcPr/>
                </a:tc>
                <a:tc>
                  <a:txBody>
                    <a:bodyPr/>
                    <a:lstStyle/>
                    <a:p>
                      <a:pPr algn="ctr"/>
                      <a:r>
                        <a:rPr kumimoji="1" lang="en-US" altLang="ja-JP" sz="1600" dirty="0"/>
                        <a:t>Stable</a:t>
                      </a:r>
                      <a:endParaRPr kumimoji="1" lang="ja-JP" altLang="en-US" sz="1600" dirty="0"/>
                    </a:p>
                  </a:txBody>
                  <a:tcPr/>
                </a:tc>
                <a:tc>
                  <a:txBody>
                    <a:bodyPr/>
                    <a:lstStyle/>
                    <a:p>
                      <a:pPr algn="ctr"/>
                      <a:r>
                        <a:rPr kumimoji="1" lang="en-US" altLang="ja-JP" sz="1600" dirty="0"/>
                        <a:t>Stable</a:t>
                      </a:r>
                      <a:endParaRPr kumimoji="1" lang="ja-JP" altLang="en-US" sz="1600" dirty="0"/>
                    </a:p>
                  </a:txBody>
                  <a:tcPr/>
                </a:tc>
                <a:tc>
                  <a:txBody>
                    <a:bodyPr/>
                    <a:lstStyle/>
                    <a:p>
                      <a:pPr algn="ctr"/>
                      <a:r>
                        <a:rPr kumimoji="1" lang="en-US" altLang="ja-JP" sz="1600" dirty="0"/>
                        <a:t>6.5x10</a:t>
                      </a:r>
                      <a:r>
                        <a:rPr kumimoji="1" lang="en-US" altLang="ja-JP" sz="1600" baseline="30000" dirty="0"/>
                        <a:t>6</a:t>
                      </a:r>
                      <a:r>
                        <a:rPr kumimoji="1" lang="ja-JP" altLang="en-US" sz="1600" baseline="0" dirty="0"/>
                        <a:t>ｙ</a:t>
                      </a:r>
                    </a:p>
                  </a:txBody>
                  <a:tcPr/>
                </a:tc>
                <a:extLst>
                  <a:ext uri="{0D108BD9-81ED-4DB2-BD59-A6C34878D82A}">
                    <a16:rowId xmlns:a16="http://schemas.microsoft.com/office/drawing/2014/main" xmlns="" val="10001"/>
                  </a:ext>
                </a:extLst>
              </a:tr>
            </a:tbl>
          </a:graphicData>
        </a:graphic>
      </p:graphicFrame>
      <p:sp>
        <p:nvSpPr>
          <p:cNvPr id="53" name="Shape 109"/>
          <p:cNvSpPr txBox="1">
            <a:spLocks/>
          </p:cNvSpPr>
          <p:nvPr/>
        </p:nvSpPr>
        <p:spPr bwMode="auto">
          <a:xfrm>
            <a:off x="1831622" y="671313"/>
            <a:ext cx="5040603" cy="315259"/>
          </a:xfrm>
          <a:prstGeom prst="rect">
            <a:avLst/>
          </a:prstGeom>
          <a:solidFill>
            <a:srgbClr val="FFFF00"/>
          </a:solidFill>
          <a:ln w="6350">
            <a:solidFill>
              <a:srgbClr val="FF0000"/>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defRPr sz="1800"/>
            </a:pPr>
            <a:r>
              <a:rPr lang="en-US" altLang="ja-JP" sz="1800" kern="0" dirty="0">
                <a:latin typeface="+mj-ea"/>
                <a:ea typeface="+mj-ea"/>
              </a:rPr>
              <a:t>Pd-107 is transmuted by nuclear reaction with H</a:t>
            </a:r>
            <a:r>
              <a:rPr lang="en-US" altLang="ja-JP" sz="1800" kern="0" baseline="30000">
                <a:latin typeface="+mj-ea"/>
                <a:ea typeface="+mj-ea"/>
              </a:rPr>
              <a:t>+</a:t>
            </a:r>
            <a:r>
              <a:rPr lang="en-US" altLang="ja-JP" sz="1800" kern="0">
                <a:latin typeface="+mj-ea"/>
                <a:ea typeface="+mj-ea"/>
              </a:rPr>
              <a:t> </a:t>
            </a:r>
            <a:r>
              <a:rPr lang="en-US" altLang="ja-JP" sz="1800" kern="0" smtClean="0">
                <a:latin typeface="+mj-ea"/>
                <a:ea typeface="+mj-ea"/>
              </a:rPr>
              <a:t>.</a:t>
            </a:r>
            <a:endParaRPr lang="ja-JP" altLang="en-US" sz="2400" kern="0" dirty="0">
              <a:latin typeface="+mj-ea"/>
              <a:ea typeface="+mj-ea"/>
            </a:endParaRPr>
          </a:p>
        </p:txBody>
      </p:sp>
      <p:sp>
        <p:nvSpPr>
          <p:cNvPr id="5" name="テキスト ボックス 4"/>
          <p:cNvSpPr txBox="1"/>
          <p:nvPr/>
        </p:nvSpPr>
        <p:spPr>
          <a:xfrm>
            <a:off x="1547664" y="4149080"/>
            <a:ext cx="1542474" cy="646331"/>
          </a:xfrm>
          <a:prstGeom prst="rect">
            <a:avLst/>
          </a:prstGeom>
          <a:noFill/>
        </p:spPr>
        <p:txBody>
          <a:bodyPr wrap="none" rtlCol="0">
            <a:spAutoFit/>
          </a:bodyPr>
          <a:lstStyle/>
          <a:p>
            <a:r>
              <a:rPr kumimoji="1" lang="en-US" altLang="ja-JP" dirty="0"/>
              <a:t>Transmutation</a:t>
            </a:r>
          </a:p>
          <a:p>
            <a:r>
              <a:rPr lang="en-US" altLang="ja-JP" dirty="0"/>
              <a:t>number</a:t>
            </a:r>
            <a:endParaRPr kumimoji="1" lang="ja-JP" altLang="en-US" dirty="0"/>
          </a:p>
        </p:txBody>
      </p:sp>
      <p:sp>
        <p:nvSpPr>
          <p:cNvPr id="56" name="テキスト ボックス 55"/>
          <p:cNvSpPr txBox="1"/>
          <p:nvPr/>
        </p:nvSpPr>
        <p:spPr>
          <a:xfrm>
            <a:off x="4263222" y="5647180"/>
            <a:ext cx="1766317" cy="369332"/>
          </a:xfrm>
          <a:prstGeom prst="rect">
            <a:avLst/>
          </a:prstGeom>
          <a:noFill/>
        </p:spPr>
        <p:txBody>
          <a:bodyPr wrap="none" rtlCol="0">
            <a:spAutoFit/>
          </a:bodyPr>
          <a:lstStyle/>
          <a:p>
            <a:r>
              <a:rPr kumimoji="1" lang="en-US" altLang="ja-JP" dirty="0"/>
              <a:t>Neutron number</a:t>
            </a:r>
            <a:endParaRPr kumimoji="1" lang="ja-JP" altLang="en-US" dirty="0"/>
          </a:p>
        </p:txBody>
      </p:sp>
      <p:sp>
        <p:nvSpPr>
          <p:cNvPr id="57" name="テキスト ボックス 56"/>
          <p:cNvSpPr txBox="1"/>
          <p:nvPr/>
        </p:nvSpPr>
        <p:spPr>
          <a:xfrm>
            <a:off x="251520" y="5373216"/>
            <a:ext cx="930063" cy="646331"/>
          </a:xfrm>
          <a:prstGeom prst="rect">
            <a:avLst/>
          </a:prstGeom>
          <a:noFill/>
        </p:spPr>
        <p:txBody>
          <a:bodyPr wrap="none" rtlCol="0">
            <a:spAutoFit/>
          </a:bodyPr>
          <a:lstStyle/>
          <a:p>
            <a:r>
              <a:rPr kumimoji="1" lang="en-US" altLang="ja-JP" dirty="0"/>
              <a:t>Proton</a:t>
            </a:r>
          </a:p>
          <a:p>
            <a:r>
              <a:rPr kumimoji="1" lang="en-US" altLang="ja-JP" dirty="0"/>
              <a:t>number</a:t>
            </a:r>
            <a:endParaRPr kumimoji="1" lang="ja-JP" altLang="en-US" dirty="0"/>
          </a:p>
        </p:txBody>
      </p:sp>
      <p:cxnSp>
        <p:nvCxnSpPr>
          <p:cNvPr id="6" name="直線矢印コネクタ 5"/>
          <p:cNvCxnSpPr/>
          <p:nvPr/>
        </p:nvCxnSpPr>
        <p:spPr>
          <a:xfrm flipV="1">
            <a:off x="1461588" y="4078740"/>
            <a:ext cx="0"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flipV="1">
            <a:off x="1308296" y="5641145"/>
            <a:ext cx="281353" cy="3094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3358383" y="5866228"/>
            <a:ext cx="707181" cy="647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20</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59" name="Shape 1465"/>
          <p:cNvSpPr txBox="1">
            <a:spLocks/>
          </p:cNvSpPr>
          <p:nvPr/>
        </p:nvSpPr>
        <p:spPr bwMode="auto">
          <a:xfrm>
            <a:off x="1012825" y="0"/>
            <a:ext cx="7086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a:defRPr sz="1800"/>
            </a:pPr>
            <a:r>
              <a:rPr lang="en-US" altLang="ja-JP" sz="3200" b="1" kern="0" dirty="0">
                <a:latin typeface="Calibri" charset="0"/>
                <a:ea typeface="Calibri" charset="0"/>
                <a:cs typeface="Calibri" charset="0"/>
                <a:sym typeface="Meiryo UI"/>
              </a:rPr>
              <a:t>Project</a:t>
            </a:r>
            <a:r>
              <a:rPr lang="ja-JP" altLang="en-US" sz="3200" b="1" kern="0" dirty="0">
                <a:latin typeface="Calibri" charset="0"/>
                <a:ea typeface="Calibri" charset="0"/>
                <a:cs typeface="Calibri" charset="0"/>
                <a:sym typeface="Meiryo UI"/>
              </a:rPr>
              <a:t> </a:t>
            </a:r>
            <a:r>
              <a:rPr lang="en-US" altLang="ja-JP" sz="3200" b="1" kern="0" dirty="0">
                <a:latin typeface="Calibri" charset="0"/>
                <a:ea typeface="Calibri" charset="0"/>
                <a:cs typeface="Calibri" charset="0"/>
                <a:sym typeface="Meiryo UI"/>
              </a:rPr>
              <a:t>2 Current Progress</a:t>
            </a:r>
            <a:endParaRPr lang="ja-JP" altLang="en-US" sz="3200" b="1" kern="0" dirty="0">
              <a:latin typeface="Calibri" charset="0"/>
              <a:ea typeface="Calibri" charset="0"/>
              <a:cs typeface="Calibri" charset="0"/>
              <a:sym typeface="Meiryo UI"/>
            </a:endParaRPr>
          </a:p>
        </p:txBody>
      </p:sp>
      <p:pic>
        <p:nvPicPr>
          <p:cNvPr id="60" name="図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359716492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1048"/>
            <a:ext cx="1914792" cy="1829055"/>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8936" y="3573016"/>
            <a:ext cx="2039288" cy="152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p:cNvGrpSpPr/>
          <p:nvPr/>
        </p:nvGrpSpPr>
        <p:grpSpPr>
          <a:xfrm>
            <a:off x="6542013" y="2483604"/>
            <a:ext cx="1001189" cy="1001189"/>
            <a:chOff x="6248399" y="4045527"/>
            <a:chExt cx="1627919" cy="1627919"/>
          </a:xfrm>
        </p:grpSpPr>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338" y="4674621"/>
              <a:ext cx="476250" cy="466725"/>
            </a:xfrm>
            <a:prstGeom prst="rect">
              <a:avLst/>
            </a:prstGeom>
          </p:spPr>
        </p:pic>
        <p:sp>
          <p:nvSpPr>
            <p:cNvPr id="12" name="円/楕円 11"/>
            <p:cNvSpPr/>
            <p:nvPr/>
          </p:nvSpPr>
          <p:spPr>
            <a:xfrm>
              <a:off x="6248399" y="4045527"/>
              <a:ext cx="1627919" cy="1627919"/>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flipH="1">
            <a:off x="107504" y="3717032"/>
            <a:ext cx="1368151" cy="369332"/>
          </a:xfrm>
          <a:prstGeom prst="rect">
            <a:avLst/>
          </a:prstGeom>
          <a:noFill/>
        </p:spPr>
        <p:txBody>
          <a:bodyPr wrap="square" rtlCol="0">
            <a:spAutoFit/>
          </a:bodyPr>
          <a:lstStyle/>
          <a:p>
            <a:pPr algn="ctr"/>
            <a:r>
              <a:rPr kumimoji="1" lang="en-US" altLang="ja-JP" dirty="0"/>
              <a:t>Accelerator</a:t>
            </a:r>
            <a:endParaRPr kumimoji="1" lang="ja-JP" altLang="en-US" dirty="0"/>
          </a:p>
        </p:txBody>
      </p:sp>
      <p:sp>
        <p:nvSpPr>
          <p:cNvPr id="20" name="右矢印 19"/>
          <p:cNvSpPr/>
          <p:nvPr/>
        </p:nvSpPr>
        <p:spPr>
          <a:xfrm>
            <a:off x="4620590" y="4149080"/>
            <a:ext cx="383458" cy="235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230956" y="3391148"/>
            <a:ext cx="604653" cy="369332"/>
          </a:xfrm>
          <a:prstGeom prst="rect">
            <a:avLst/>
          </a:prstGeom>
          <a:noFill/>
        </p:spPr>
        <p:txBody>
          <a:bodyPr wrap="none" rtlCol="0">
            <a:spAutoFit/>
          </a:bodyPr>
          <a:lstStyle/>
          <a:p>
            <a:r>
              <a:rPr kumimoji="1" lang="en-US" altLang="ja-JP" dirty="0"/>
              <a:t>LLFP</a:t>
            </a:r>
            <a:endParaRPr kumimoji="1" lang="ja-JP" altLang="en-US" dirty="0"/>
          </a:p>
        </p:txBody>
      </p:sp>
      <p:sp>
        <p:nvSpPr>
          <p:cNvPr id="24" name="テキスト ボックス 23"/>
          <p:cNvSpPr txBox="1"/>
          <p:nvPr/>
        </p:nvSpPr>
        <p:spPr>
          <a:xfrm>
            <a:off x="-141894" y="0"/>
            <a:ext cx="7346731" cy="584775"/>
          </a:xfrm>
          <a:prstGeom prst="rect">
            <a:avLst/>
          </a:prstGeom>
          <a:noFill/>
        </p:spPr>
        <p:txBody>
          <a:bodyPr wrap="square" rtlCol="0">
            <a:spAutoFit/>
          </a:bodyPr>
          <a:lstStyle/>
          <a:p>
            <a:pPr algn="ctr"/>
            <a:r>
              <a:rPr lang="en-US" altLang="ja-JP" sz="3200" b="1" dirty="0">
                <a:latin typeface="Calibri" charset="0"/>
                <a:ea typeface="Calibri" charset="0"/>
                <a:cs typeface="Calibri" charset="0"/>
              </a:rPr>
              <a:t>Current estimation of transmutation rate </a:t>
            </a:r>
            <a:endParaRPr kumimoji="1" lang="ja-JP" altLang="en-US" sz="3200" b="1" dirty="0">
              <a:latin typeface="Calibri" charset="0"/>
              <a:ea typeface="Calibri" charset="0"/>
              <a:cs typeface="Calibri" charset="0"/>
            </a:endParaRPr>
          </a:p>
        </p:txBody>
      </p:sp>
      <p:sp>
        <p:nvSpPr>
          <p:cNvPr id="28" name="円/楕円 27"/>
          <p:cNvSpPr/>
          <p:nvPr/>
        </p:nvSpPr>
        <p:spPr>
          <a:xfrm>
            <a:off x="4014786" y="5157788"/>
            <a:ext cx="557783" cy="533176"/>
          </a:xfrm>
          <a:prstGeom prst="ellipse">
            <a:avLst/>
          </a:prstGeom>
          <a:pattFill prst="sphere">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爆発 1 29"/>
          <p:cNvSpPr/>
          <p:nvPr/>
        </p:nvSpPr>
        <p:spPr>
          <a:xfrm>
            <a:off x="2987824" y="3861048"/>
            <a:ext cx="792088" cy="936104"/>
          </a:xfrm>
          <a:prstGeom prst="irregularSeal1">
            <a:avLst/>
          </a:prstGeom>
          <a:solidFill>
            <a:srgbClr val="FF006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rot="5400000">
            <a:off x="1583668" y="3897052"/>
            <a:ext cx="1008112" cy="648072"/>
          </a:xfrm>
          <a:prstGeom prst="ellipse">
            <a:avLst/>
          </a:prstGeom>
          <a:pattFill prst="sphere">
            <a:fgClr>
              <a:schemeClr val="tx2"/>
            </a:fgClr>
            <a:bgClr>
              <a:srgbClr val="FF006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583159" y="3344522"/>
            <a:ext cx="999056" cy="369332"/>
          </a:xfrm>
          <a:prstGeom prst="rect">
            <a:avLst/>
          </a:prstGeom>
          <a:noFill/>
        </p:spPr>
        <p:txBody>
          <a:bodyPr wrap="none" rtlCol="0">
            <a:spAutoFit/>
          </a:bodyPr>
          <a:lstStyle/>
          <a:p>
            <a:r>
              <a:rPr kumimoji="1" lang="en-US" altLang="ja-JP" dirty="0"/>
              <a:t>Uranium</a:t>
            </a:r>
            <a:endParaRPr kumimoji="1" lang="ja-JP" altLang="en-US" dirty="0"/>
          </a:p>
        </p:txBody>
      </p:sp>
      <p:sp>
        <p:nvSpPr>
          <p:cNvPr id="37" name="テキスト ボックス 36"/>
          <p:cNvSpPr txBox="1"/>
          <p:nvPr/>
        </p:nvSpPr>
        <p:spPr>
          <a:xfrm>
            <a:off x="2737790" y="3356992"/>
            <a:ext cx="1564852" cy="369332"/>
          </a:xfrm>
          <a:prstGeom prst="rect">
            <a:avLst/>
          </a:prstGeom>
          <a:noFill/>
        </p:spPr>
        <p:txBody>
          <a:bodyPr wrap="none" rtlCol="0">
            <a:spAutoFit/>
          </a:bodyPr>
          <a:lstStyle/>
          <a:p>
            <a:r>
              <a:rPr kumimoji="1" lang="en-US" altLang="ja-JP" dirty="0"/>
              <a:t>Nuclear fission</a:t>
            </a:r>
            <a:endParaRPr kumimoji="1" lang="ja-JP" altLang="en-US" dirty="0"/>
          </a:p>
        </p:txBody>
      </p:sp>
      <p:sp>
        <p:nvSpPr>
          <p:cNvPr id="40" name="右矢印 39"/>
          <p:cNvSpPr/>
          <p:nvPr/>
        </p:nvSpPr>
        <p:spPr>
          <a:xfrm>
            <a:off x="2483768" y="4149080"/>
            <a:ext cx="383458" cy="235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右矢印 42"/>
          <p:cNvSpPr/>
          <p:nvPr/>
        </p:nvSpPr>
        <p:spPr>
          <a:xfrm>
            <a:off x="1331640" y="4149080"/>
            <a:ext cx="383458" cy="235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下矢印 44"/>
          <p:cNvSpPr/>
          <p:nvPr/>
        </p:nvSpPr>
        <p:spPr>
          <a:xfrm>
            <a:off x="4139952" y="4653136"/>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3481379" y="3629881"/>
            <a:ext cx="2185919" cy="369332"/>
          </a:xfrm>
          <a:prstGeom prst="rect">
            <a:avLst/>
          </a:prstGeom>
          <a:noFill/>
        </p:spPr>
        <p:txBody>
          <a:bodyPr wrap="none" rtlCol="0">
            <a:spAutoFit/>
          </a:bodyPr>
          <a:lstStyle/>
          <a:p>
            <a:r>
              <a:rPr kumimoji="1" lang="en-US" altLang="ja-JP" dirty="0"/>
              <a:t>Separation apparatus</a:t>
            </a:r>
            <a:endParaRPr kumimoji="1" lang="ja-JP" altLang="en-US" dirty="0"/>
          </a:p>
        </p:txBody>
      </p:sp>
      <p:sp>
        <p:nvSpPr>
          <p:cNvPr id="47" name="テキスト ボックス 46"/>
          <p:cNvSpPr txBox="1"/>
          <p:nvPr/>
        </p:nvSpPr>
        <p:spPr>
          <a:xfrm>
            <a:off x="3851920" y="5949280"/>
            <a:ext cx="1094787" cy="369332"/>
          </a:xfrm>
          <a:prstGeom prst="rect">
            <a:avLst/>
          </a:prstGeom>
          <a:noFill/>
        </p:spPr>
        <p:txBody>
          <a:bodyPr wrap="none" rtlCol="0">
            <a:spAutoFit/>
          </a:bodyPr>
          <a:lstStyle/>
          <a:p>
            <a:r>
              <a:rPr kumimoji="1" lang="en-US" altLang="ja-JP" dirty="0"/>
              <a:t>Other FPs</a:t>
            </a:r>
            <a:endParaRPr kumimoji="1" lang="ja-JP" altLang="en-US" dirty="0"/>
          </a:p>
        </p:txBody>
      </p:sp>
      <p:sp>
        <p:nvSpPr>
          <p:cNvPr id="48" name="片側の 2 つの角を切り取った四角形 47"/>
          <p:cNvSpPr/>
          <p:nvPr/>
        </p:nvSpPr>
        <p:spPr>
          <a:xfrm rot="5400000">
            <a:off x="3995936" y="4113076"/>
            <a:ext cx="468052" cy="396044"/>
          </a:xfrm>
          <a:prstGeom prst="snip2SameRect">
            <a:avLst/>
          </a:prstGeom>
          <a:pattFill prst="pct60">
            <a:fgClr>
              <a:schemeClr val="accent6">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323082" y="669948"/>
            <a:ext cx="4943918" cy="461665"/>
          </a:xfrm>
          <a:prstGeom prst="rect">
            <a:avLst/>
          </a:prstGeom>
        </p:spPr>
        <p:txBody>
          <a:bodyPr wrap="none">
            <a:spAutoFit/>
          </a:bodyPr>
          <a:lstStyle/>
          <a:p>
            <a:r>
              <a:rPr lang="en-US" altLang="ja-JP" sz="2400" dirty="0" smtClean="0"/>
              <a:t>Inverse kinematics </a:t>
            </a:r>
            <a:r>
              <a:rPr lang="ja-JP" altLang="en-US" sz="2400" dirty="0"/>
              <a:t>＋ </a:t>
            </a:r>
            <a:r>
              <a:rPr lang="en-US" altLang="ja-JP" sz="2400" dirty="0"/>
              <a:t>Simulation code</a:t>
            </a:r>
            <a:endParaRPr lang="ja-JP" altLang="en-US" sz="2400" dirty="0"/>
          </a:p>
        </p:txBody>
      </p:sp>
      <p:sp>
        <p:nvSpPr>
          <p:cNvPr id="39"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21</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25" name="テキスト ボックス 24"/>
          <p:cNvSpPr txBox="1"/>
          <p:nvPr/>
        </p:nvSpPr>
        <p:spPr>
          <a:xfrm>
            <a:off x="447755" y="1128795"/>
            <a:ext cx="7768593" cy="2308324"/>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kumimoji="1" lang="en-US" altLang="ja-JP" dirty="0"/>
              <a:t>Uranium (U) beam is made nuclear fission by accelerator to produce fission product beams, which are separated to long-lived fission product one.</a:t>
            </a:r>
          </a:p>
          <a:p>
            <a:pPr marL="285750" indent="-285750">
              <a:buFont typeface="Wingdings" panose="05000000000000000000" pitchFamily="2" charset="2"/>
              <a:buChar char="Ø"/>
            </a:pPr>
            <a:r>
              <a:rPr kumimoji="1" lang="en-US" altLang="ja-JP" dirty="0"/>
              <a:t>Separated LLFPs collide hydrogen (P+) target in Figure. </a:t>
            </a:r>
            <a:endParaRPr lang="en-US" altLang="ja-JP" dirty="0"/>
          </a:p>
          <a:p>
            <a:pPr marL="285750" indent="-285750">
              <a:buFont typeface="Wingdings" panose="05000000000000000000" pitchFamily="2" charset="2"/>
              <a:buChar char="Ø"/>
            </a:pPr>
            <a:r>
              <a:rPr kumimoji="1" lang="en-US" altLang="ja-JP" dirty="0"/>
              <a:t>Many kind of nuclides produced from collision are tagged and measured to estimate cross section of ones.</a:t>
            </a:r>
          </a:p>
          <a:p>
            <a:pPr marL="285750" indent="-285750">
              <a:buFont typeface="Wingdings" panose="05000000000000000000" pitchFamily="2" charset="2"/>
              <a:buChar char="Ø"/>
            </a:pPr>
            <a:r>
              <a:rPr lang="en-US" altLang="ja-JP" dirty="0"/>
              <a:t>The nuclear reaction rate is estimated by </a:t>
            </a:r>
            <a:r>
              <a:rPr lang="en-US" altLang="ja-JP" b="1" dirty="0">
                <a:solidFill>
                  <a:srgbClr val="FF0066"/>
                </a:solidFill>
              </a:rPr>
              <a:t>cross section data </a:t>
            </a:r>
            <a:r>
              <a:rPr lang="en-US" altLang="ja-JP" dirty="0"/>
              <a:t>and</a:t>
            </a:r>
            <a:r>
              <a:rPr lang="en-US" altLang="ja-JP" b="1" dirty="0">
                <a:solidFill>
                  <a:srgbClr val="FF0066"/>
                </a:solidFill>
              </a:rPr>
              <a:t> </a:t>
            </a:r>
            <a:r>
              <a:rPr lang="en-US" altLang="ja-JP" dirty="0"/>
              <a:t>by</a:t>
            </a:r>
            <a:r>
              <a:rPr lang="en-US" altLang="ja-JP" b="1" dirty="0">
                <a:solidFill>
                  <a:srgbClr val="FF0066"/>
                </a:solidFill>
              </a:rPr>
              <a:t> simulation code such as PHITS code </a:t>
            </a:r>
            <a:r>
              <a:rPr lang="en-US" altLang="ja-JP" dirty="0"/>
              <a:t>and developed to design of </a:t>
            </a:r>
          </a:p>
          <a:p>
            <a:r>
              <a:rPr lang="en-US" altLang="ja-JP" dirty="0"/>
              <a:t>     actual apparatus.</a:t>
            </a:r>
            <a:endParaRPr kumimoji="1" lang="ja-JP" altLang="en-US" dirty="0"/>
          </a:p>
        </p:txBody>
      </p:sp>
      <p:sp>
        <p:nvSpPr>
          <p:cNvPr id="41" name="正方形/長方形 40"/>
          <p:cNvSpPr/>
          <p:nvPr/>
        </p:nvSpPr>
        <p:spPr>
          <a:xfrm>
            <a:off x="6557963" y="2900801"/>
            <a:ext cx="2386012" cy="3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7675267" y="4494491"/>
            <a:ext cx="1001189" cy="1001189"/>
            <a:chOff x="6248399" y="4045527"/>
            <a:chExt cx="1627919" cy="1627919"/>
          </a:xfrm>
        </p:grpSpPr>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338" y="4674621"/>
              <a:ext cx="476250" cy="466725"/>
            </a:xfrm>
            <a:prstGeom prst="rect">
              <a:avLst/>
            </a:prstGeom>
          </p:spPr>
        </p:pic>
        <p:sp>
          <p:nvSpPr>
            <p:cNvPr id="18" name="円/楕円 17"/>
            <p:cNvSpPr/>
            <p:nvPr/>
          </p:nvSpPr>
          <p:spPr>
            <a:xfrm>
              <a:off x="6248399" y="4045527"/>
              <a:ext cx="1627919" cy="1627919"/>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6661304" y="3804314"/>
            <a:ext cx="1001189" cy="1001189"/>
            <a:chOff x="6248399" y="4045527"/>
            <a:chExt cx="1627919" cy="1627919"/>
          </a:xfrm>
        </p:grpSpPr>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338" y="4674621"/>
              <a:ext cx="476250" cy="466725"/>
            </a:xfrm>
            <a:prstGeom prst="rect">
              <a:avLst/>
            </a:prstGeom>
          </p:spPr>
        </p:pic>
        <p:sp>
          <p:nvSpPr>
            <p:cNvPr id="16" name="円/楕円 15"/>
            <p:cNvSpPr/>
            <p:nvPr/>
          </p:nvSpPr>
          <p:spPr>
            <a:xfrm>
              <a:off x="6248399" y="4045527"/>
              <a:ext cx="1627919" cy="1627919"/>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p:cNvGrpSpPr/>
          <p:nvPr/>
        </p:nvGrpSpPr>
        <p:grpSpPr>
          <a:xfrm>
            <a:off x="7658226" y="3037450"/>
            <a:ext cx="1001189" cy="1001189"/>
            <a:chOff x="6248399" y="4045527"/>
            <a:chExt cx="1627919" cy="1627919"/>
          </a:xfrm>
        </p:grpSpPr>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338" y="4674621"/>
              <a:ext cx="476250" cy="466725"/>
            </a:xfrm>
            <a:prstGeom prst="rect">
              <a:avLst/>
            </a:prstGeom>
          </p:spPr>
        </p:pic>
        <p:sp>
          <p:nvSpPr>
            <p:cNvPr id="14" name="円/楕円 13"/>
            <p:cNvSpPr/>
            <p:nvPr/>
          </p:nvSpPr>
          <p:spPr>
            <a:xfrm>
              <a:off x="6248399" y="4045527"/>
              <a:ext cx="1627919" cy="1627919"/>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p:cNvGrpSpPr/>
          <p:nvPr/>
        </p:nvGrpSpPr>
        <p:grpSpPr>
          <a:xfrm>
            <a:off x="6737989" y="5133544"/>
            <a:ext cx="1001189" cy="1001189"/>
            <a:chOff x="6248399" y="4045527"/>
            <a:chExt cx="1627919" cy="1627919"/>
          </a:xfrm>
        </p:grpSpPr>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338" y="4674621"/>
              <a:ext cx="476250" cy="466725"/>
            </a:xfrm>
            <a:prstGeom prst="rect">
              <a:avLst/>
            </a:prstGeom>
          </p:spPr>
        </p:pic>
        <p:sp>
          <p:nvSpPr>
            <p:cNvPr id="10" name="円/楕円 9"/>
            <p:cNvSpPr/>
            <p:nvPr/>
          </p:nvSpPr>
          <p:spPr>
            <a:xfrm>
              <a:off x="6248399" y="4045527"/>
              <a:ext cx="1627919" cy="1627919"/>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右矢印 20"/>
          <p:cNvSpPr/>
          <p:nvPr/>
        </p:nvSpPr>
        <p:spPr>
          <a:xfrm>
            <a:off x="6228184" y="4221088"/>
            <a:ext cx="383458" cy="235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603652" y="6179592"/>
            <a:ext cx="1451038" cy="369332"/>
          </a:xfrm>
          <a:prstGeom prst="rect">
            <a:avLst/>
          </a:prstGeom>
          <a:solidFill>
            <a:schemeClr val="bg1"/>
          </a:solidFill>
        </p:spPr>
        <p:txBody>
          <a:bodyPr wrap="none" rtlCol="0">
            <a:spAutoFit/>
          </a:bodyPr>
          <a:lstStyle/>
          <a:p>
            <a:r>
              <a:rPr lang="en-US" altLang="ja-JP" dirty="0">
                <a:latin typeface="+mj-ea"/>
                <a:ea typeface="+mj-ea"/>
              </a:rPr>
              <a:t>H</a:t>
            </a:r>
            <a:r>
              <a:rPr lang="ja-JP" altLang="en-US" dirty="0">
                <a:latin typeface="+mj-ea"/>
                <a:ea typeface="+mj-ea"/>
              </a:rPr>
              <a:t>（</a:t>
            </a:r>
            <a:r>
              <a:rPr lang="en-US" altLang="ja-JP" dirty="0">
                <a:latin typeface="+mj-ea"/>
                <a:ea typeface="+mj-ea"/>
              </a:rPr>
              <a:t>P</a:t>
            </a:r>
            <a:r>
              <a:rPr lang="en-US" altLang="ja-JP" baseline="30000" dirty="0">
                <a:latin typeface="+mj-ea"/>
                <a:ea typeface="+mj-ea"/>
              </a:rPr>
              <a:t>+</a:t>
            </a:r>
            <a:r>
              <a:rPr lang="ja-JP" altLang="en-US" dirty="0">
                <a:latin typeface="+mj-ea"/>
                <a:ea typeface="+mj-ea"/>
              </a:rPr>
              <a:t>）</a:t>
            </a:r>
            <a:r>
              <a:rPr lang="en-US" altLang="ja-JP" dirty="0">
                <a:latin typeface="+mj-ea"/>
                <a:ea typeface="+mj-ea"/>
              </a:rPr>
              <a:t>Target</a:t>
            </a:r>
            <a:endParaRPr kumimoji="1" lang="ja-JP" altLang="en-US" dirty="0">
              <a:latin typeface="+mj-ea"/>
              <a:ea typeface="+mj-ea"/>
            </a:endParaRPr>
          </a:p>
        </p:txBody>
      </p:sp>
      <p:sp>
        <p:nvSpPr>
          <p:cNvPr id="38" name="爆発 2 37"/>
          <p:cNvSpPr/>
          <p:nvPr/>
        </p:nvSpPr>
        <p:spPr>
          <a:xfrm>
            <a:off x="6732240" y="4077072"/>
            <a:ext cx="432048" cy="432048"/>
          </a:xfrm>
          <a:prstGeom prst="irregularSeal2">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413826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31138" y="4358267"/>
            <a:ext cx="3882289" cy="2361345"/>
          </a:xfrm>
          <a:prstGeom prst="rect">
            <a:avLst/>
          </a:prstGeom>
        </p:spPr>
      </p:pic>
      <p:sp>
        <p:nvSpPr>
          <p:cNvPr id="3" name="正方形/長方形 2"/>
          <p:cNvSpPr/>
          <p:nvPr/>
        </p:nvSpPr>
        <p:spPr>
          <a:xfrm>
            <a:off x="5100637" y="814378"/>
            <a:ext cx="3357563" cy="3114686"/>
          </a:xfrm>
          <a:prstGeom prst="rect">
            <a:avLst/>
          </a:prstGeom>
          <a:pattFill prst="sphere">
            <a:fgClr>
              <a:schemeClr val="accent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126520"/>
            <a:ext cx="1914792" cy="1829055"/>
          </a:xfrm>
          <a:prstGeom prst="rect">
            <a:avLst/>
          </a:prstGeom>
        </p:spPr>
      </p:pic>
      <p:grpSp>
        <p:nvGrpSpPr>
          <p:cNvPr id="5" name="グループ化 4"/>
          <p:cNvGrpSpPr/>
          <p:nvPr/>
        </p:nvGrpSpPr>
        <p:grpSpPr>
          <a:xfrm>
            <a:off x="3779912" y="1333864"/>
            <a:ext cx="3098600" cy="2713703"/>
            <a:chOff x="3879588" y="148381"/>
            <a:chExt cx="7661274" cy="6709619"/>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9588" y="3153749"/>
              <a:ext cx="476250" cy="466725"/>
            </a:xfrm>
            <a:prstGeom prst="rect">
              <a:avLst/>
            </a:prstGeom>
          </p:spPr>
        </p:pic>
        <p:grpSp>
          <p:nvGrpSpPr>
            <p:cNvPr id="7" name="グループ化 6"/>
            <p:cNvGrpSpPr>
              <a:grpSpLocks noChangeAspect="1"/>
            </p:cNvGrpSpPr>
            <p:nvPr/>
          </p:nvGrpSpPr>
          <p:grpSpPr>
            <a:xfrm>
              <a:off x="6521319" y="2399968"/>
              <a:ext cx="2984266" cy="2238201"/>
              <a:chOff x="6359084" y="1854274"/>
              <a:chExt cx="3315853" cy="2486890"/>
            </a:xfrm>
          </p:grpSpPr>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084" y="1854274"/>
                <a:ext cx="3315853" cy="248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円/楕円 20"/>
              <p:cNvSpPr>
                <a:spLocks noChangeAspect="1"/>
              </p:cNvSpPr>
              <p:nvPr/>
            </p:nvSpPr>
            <p:spPr>
              <a:xfrm>
                <a:off x="6843251" y="1887794"/>
                <a:ext cx="2304000" cy="2304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p:cNvGrpSpPr>
              <a:grpSpLocks noChangeAspect="1"/>
            </p:cNvGrpSpPr>
            <p:nvPr/>
          </p:nvGrpSpPr>
          <p:grpSpPr>
            <a:xfrm>
              <a:off x="6452494" y="148381"/>
              <a:ext cx="2984266" cy="2238201"/>
              <a:chOff x="6359084" y="1854274"/>
              <a:chExt cx="3315853" cy="2486890"/>
            </a:xfrm>
          </p:grpSpPr>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084" y="1854274"/>
                <a:ext cx="3315853" cy="248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円/楕円 18"/>
              <p:cNvSpPr>
                <a:spLocks noChangeAspect="1"/>
              </p:cNvSpPr>
              <p:nvPr/>
            </p:nvSpPr>
            <p:spPr>
              <a:xfrm>
                <a:off x="6843251" y="1887794"/>
                <a:ext cx="2304000" cy="2304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a:grpSpLocks noChangeAspect="1"/>
            </p:cNvGrpSpPr>
            <p:nvPr/>
          </p:nvGrpSpPr>
          <p:grpSpPr>
            <a:xfrm>
              <a:off x="6491822" y="4619799"/>
              <a:ext cx="2984266" cy="2238201"/>
              <a:chOff x="6359084" y="1854274"/>
              <a:chExt cx="3315853" cy="2486890"/>
            </a:xfrm>
          </p:grpSpPr>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084" y="1854274"/>
                <a:ext cx="3315853" cy="248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円/楕円 16"/>
              <p:cNvSpPr>
                <a:spLocks noChangeAspect="1"/>
              </p:cNvSpPr>
              <p:nvPr/>
            </p:nvSpPr>
            <p:spPr>
              <a:xfrm>
                <a:off x="6843251" y="1887794"/>
                <a:ext cx="2304000" cy="2304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a:grpSpLocks noChangeAspect="1"/>
            </p:cNvGrpSpPr>
            <p:nvPr/>
          </p:nvGrpSpPr>
          <p:grpSpPr>
            <a:xfrm>
              <a:off x="8423861" y="1175851"/>
              <a:ext cx="2984266" cy="2238201"/>
              <a:chOff x="6359084" y="1854274"/>
              <a:chExt cx="3315853" cy="2486890"/>
            </a:xfrm>
          </p:grpSpPr>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084" y="1854274"/>
                <a:ext cx="3315853" cy="248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円/楕円 14"/>
              <p:cNvSpPr>
                <a:spLocks noChangeAspect="1"/>
              </p:cNvSpPr>
              <p:nvPr/>
            </p:nvSpPr>
            <p:spPr>
              <a:xfrm>
                <a:off x="6843251" y="1887794"/>
                <a:ext cx="2304000" cy="2304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p:cNvGrpSpPr>
              <a:grpSpLocks noChangeAspect="1"/>
            </p:cNvGrpSpPr>
            <p:nvPr/>
          </p:nvGrpSpPr>
          <p:grpSpPr>
            <a:xfrm>
              <a:off x="8556596" y="3683077"/>
              <a:ext cx="2984266" cy="2238201"/>
              <a:chOff x="6359084" y="1854274"/>
              <a:chExt cx="3315853" cy="2486890"/>
            </a:xfrm>
          </p:grpSpPr>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084" y="1854274"/>
                <a:ext cx="3315853" cy="248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円/楕円 12"/>
              <p:cNvSpPr>
                <a:spLocks noChangeAspect="1"/>
              </p:cNvSpPr>
              <p:nvPr/>
            </p:nvSpPr>
            <p:spPr>
              <a:xfrm>
                <a:off x="6843251" y="1887794"/>
                <a:ext cx="2304000" cy="23040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4738" y="2510056"/>
            <a:ext cx="192619" cy="188767"/>
          </a:xfrm>
          <a:prstGeom prst="rect">
            <a:avLst/>
          </a:prstGeom>
        </p:spPr>
      </p:pic>
      <p:pic>
        <p:nvPicPr>
          <p:cNvPr id="38" name="図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19" y="2662456"/>
            <a:ext cx="192619" cy="188767"/>
          </a:xfrm>
          <a:prstGeom prst="rect">
            <a:avLst/>
          </a:prstGeom>
        </p:spPr>
      </p:pic>
      <p:sp>
        <p:nvSpPr>
          <p:cNvPr id="39" name="右矢印 38"/>
          <p:cNvSpPr/>
          <p:nvPr/>
        </p:nvSpPr>
        <p:spPr>
          <a:xfrm>
            <a:off x="4275173" y="2528482"/>
            <a:ext cx="383458" cy="235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699792" y="3062056"/>
            <a:ext cx="1659621" cy="646331"/>
          </a:xfrm>
          <a:prstGeom prst="rect">
            <a:avLst/>
          </a:prstGeom>
          <a:noFill/>
        </p:spPr>
        <p:txBody>
          <a:bodyPr wrap="none" rtlCol="0">
            <a:spAutoFit/>
          </a:bodyPr>
          <a:lstStyle/>
          <a:p>
            <a:r>
              <a:rPr lang="en-US" altLang="ja-JP" dirty="0"/>
              <a:t>Deuteron beam</a:t>
            </a:r>
            <a:endParaRPr kumimoji="1" lang="en-US" altLang="ja-JP" dirty="0"/>
          </a:p>
          <a:p>
            <a:r>
              <a:rPr lang="en-US" altLang="ja-JP" dirty="0" smtClean="0"/>
              <a:t>24 </a:t>
            </a:r>
            <a:r>
              <a:rPr lang="en-US" altLang="ja-JP" dirty="0"/>
              <a:t>MeV</a:t>
            </a:r>
            <a:endParaRPr kumimoji="1" lang="ja-JP" altLang="en-US" dirty="0"/>
          </a:p>
        </p:txBody>
      </p:sp>
      <p:sp>
        <p:nvSpPr>
          <p:cNvPr id="41" name="テキスト ボックス 40"/>
          <p:cNvSpPr txBox="1"/>
          <p:nvPr/>
        </p:nvSpPr>
        <p:spPr>
          <a:xfrm>
            <a:off x="5992446" y="895560"/>
            <a:ext cx="1226618" cy="307777"/>
          </a:xfrm>
          <a:prstGeom prst="rect">
            <a:avLst/>
          </a:prstGeom>
          <a:solidFill>
            <a:schemeClr val="bg1"/>
          </a:solidFill>
        </p:spPr>
        <p:txBody>
          <a:bodyPr wrap="none" rtlCol="0">
            <a:spAutoFit/>
          </a:bodyPr>
          <a:lstStyle/>
          <a:p>
            <a:r>
              <a:rPr kumimoji="1" lang="en-US" altLang="ja-JP" sz="1400" dirty="0">
                <a:latin typeface="+mj-ea"/>
                <a:ea typeface="+mj-ea"/>
              </a:rPr>
              <a:t>Implant target</a:t>
            </a:r>
            <a:endParaRPr kumimoji="1" lang="ja-JP" altLang="en-US" sz="1400" dirty="0">
              <a:latin typeface="+mj-ea"/>
              <a:ea typeface="+mj-ea"/>
            </a:endParaRPr>
          </a:p>
        </p:txBody>
      </p:sp>
      <p:pic>
        <p:nvPicPr>
          <p:cNvPr id="42" name="図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8" y="3422096"/>
            <a:ext cx="192619" cy="188767"/>
          </a:xfrm>
          <a:prstGeom prst="rect">
            <a:avLst/>
          </a:prstGeom>
        </p:spPr>
      </p:pic>
      <p:cxnSp>
        <p:nvCxnSpPr>
          <p:cNvPr id="43" name="直線矢印コネクタ 42"/>
          <p:cNvCxnSpPr/>
          <p:nvPr/>
        </p:nvCxnSpPr>
        <p:spPr>
          <a:xfrm flipH="1" flipV="1">
            <a:off x="3851920" y="1405872"/>
            <a:ext cx="1008112" cy="86409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H="1">
            <a:off x="4499992" y="2918040"/>
            <a:ext cx="432048" cy="50405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2630008"/>
            <a:ext cx="192619" cy="188767"/>
          </a:xfrm>
          <a:prstGeom prst="rect">
            <a:avLst/>
          </a:prstGeom>
        </p:spPr>
      </p:pic>
      <p:cxnSp>
        <p:nvCxnSpPr>
          <p:cNvPr id="46" name="直線矢印コネクタ 45"/>
          <p:cNvCxnSpPr/>
          <p:nvPr/>
        </p:nvCxnSpPr>
        <p:spPr>
          <a:xfrm>
            <a:off x="5796136" y="2630008"/>
            <a:ext cx="792088" cy="7200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flipH="1">
            <a:off x="386028" y="1767855"/>
            <a:ext cx="2220723" cy="646331"/>
          </a:xfrm>
          <a:prstGeom prst="rect">
            <a:avLst/>
          </a:prstGeom>
          <a:noFill/>
        </p:spPr>
        <p:txBody>
          <a:bodyPr wrap="square" rtlCol="0">
            <a:spAutoFit/>
          </a:bodyPr>
          <a:lstStyle/>
          <a:p>
            <a:r>
              <a:rPr kumimoji="1" lang="en-US" altLang="ja-JP" dirty="0" smtClean="0"/>
              <a:t>Accelerator</a:t>
            </a:r>
          </a:p>
          <a:p>
            <a:r>
              <a:rPr lang="en-US" altLang="ja-JP" dirty="0" smtClean="0"/>
              <a:t>(Compact Cyclotron)</a:t>
            </a:r>
            <a:endParaRPr kumimoji="1" lang="ja-JP" altLang="en-US" dirty="0"/>
          </a:p>
        </p:txBody>
      </p:sp>
      <p:sp>
        <p:nvSpPr>
          <p:cNvPr id="48" name="右矢印 47"/>
          <p:cNvSpPr/>
          <p:nvPr/>
        </p:nvSpPr>
        <p:spPr>
          <a:xfrm>
            <a:off x="1763688" y="2485992"/>
            <a:ext cx="383458" cy="235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5253" y="1189848"/>
            <a:ext cx="266667" cy="236190"/>
          </a:xfrm>
          <a:prstGeom prst="rect">
            <a:avLst/>
          </a:prstGeom>
        </p:spPr>
      </p:pic>
      <p:sp>
        <p:nvSpPr>
          <p:cNvPr id="50" name="テキスト ボックス 49"/>
          <p:cNvSpPr txBox="1"/>
          <p:nvPr/>
        </p:nvSpPr>
        <p:spPr>
          <a:xfrm>
            <a:off x="3131840" y="757800"/>
            <a:ext cx="968022" cy="369332"/>
          </a:xfrm>
          <a:prstGeom prst="rect">
            <a:avLst/>
          </a:prstGeom>
          <a:noFill/>
        </p:spPr>
        <p:txBody>
          <a:bodyPr wrap="none" rtlCol="0">
            <a:spAutoFit/>
          </a:bodyPr>
          <a:lstStyle/>
          <a:p>
            <a:r>
              <a:rPr lang="en-US" altLang="ja-JP" dirty="0"/>
              <a:t>Neutron</a:t>
            </a:r>
            <a:endParaRPr kumimoji="1" lang="ja-JP" altLang="en-US" dirty="0"/>
          </a:p>
        </p:txBody>
      </p:sp>
      <p:sp>
        <p:nvSpPr>
          <p:cNvPr id="51" name="テキスト ボックス 50"/>
          <p:cNvSpPr txBox="1"/>
          <p:nvPr/>
        </p:nvSpPr>
        <p:spPr>
          <a:xfrm>
            <a:off x="4066327" y="3685317"/>
            <a:ext cx="819904" cy="369332"/>
          </a:xfrm>
          <a:prstGeom prst="rect">
            <a:avLst/>
          </a:prstGeom>
          <a:noFill/>
        </p:spPr>
        <p:txBody>
          <a:bodyPr wrap="none" rtlCol="0">
            <a:spAutoFit/>
          </a:bodyPr>
          <a:lstStyle/>
          <a:p>
            <a:r>
              <a:rPr lang="en-US" altLang="ja-JP" dirty="0"/>
              <a:t>Proton</a:t>
            </a:r>
            <a:endParaRPr kumimoji="1" lang="ja-JP" altLang="en-US" dirty="0"/>
          </a:p>
        </p:txBody>
      </p:sp>
      <p:sp>
        <p:nvSpPr>
          <p:cNvPr id="52" name="爆発 2 51"/>
          <p:cNvSpPr/>
          <p:nvPr/>
        </p:nvSpPr>
        <p:spPr>
          <a:xfrm>
            <a:off x="4932040" y="2413984"/>
            <a:ext cx="432048" cy="432048"/>
          </a:xfrm>
          <a:prstGeom prst="irregularSeal2">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線吹き出し 2 (枠付き) 59"/>
          <p:cNvSpPr/>
          <p:nvPr/>
        </p:nvSpPr>
        <p:spPr>
          <a:xfrm>
            <a:off x="5100637" y="5228845"/>
            <a:ext cx="3730054" cy="1434148"/>
          </a:xfrm>
          <a:prstGeom prst="borderCallout2">
            <a:avLst>
              <a:gd name="adj1" fmla="val 52650"/>
              <a:gd name="adj2" fmla="val -287"/>
              <a:gd name="adj3" fmla="val 49496"/>
              <a:gd name="adj4" fmla="val -14447"/>
              <a:gd name="adj5" fmla="val 49103"/>
              <a:gd name="adj6" fmla="val -22736"/>
            </a:avLst>
          </a:prstGeom>
          <a:solidFill>
            <a:srgbClr val="FFFF00"/>
          </a:solidFill>
          <a:ln>
            <a:solidFill>
              <a:srgbClr val="FF0066"/>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If Amount of increase of </a:t>
            </a:r>
            <a:r>
              <a:rPr kumimoji="1" lang="en-US" altLang="ja-JP" baseline="30000" dirty="0">
                <a:solidFill>
                  <a:schemeClr val="tx1"/>
                </a:solidFill>
              </a:rPr>
              <a:t>104-108</a:t>
            </a:r>
            <a:r>
              <a:rPr kumimoji="1" lang="en-US" altLang="ja-JP" dirty="0">
                <a:solidFill>
                  <a:schemeClr val="tx1"/>
                </a:solidFill>
              </a:rPr>
              <a:t>Pd are detected and measured, it is possible to confirm  </a:t>
            </a:r>
            <a:r>
              <a:rPr kumimoji="1" lang="en-US" altLang="ja-JP" baseline="30000" dirty="0">
                <a:solidFill>
                  <a:schemeClr val="tx1"/>
                </a:solidFill>
              </a:rPr>
              <a:t>107</a:t>
            </a:r>
            <a:r>
              <a:rPr kumimoji="1" lang="en-US" altLang="ja-JP" dirty="0">
                <a:solidFill>
                  <a:schemeClr val="tx1"/>
                </a:solidFill>
              </a:rPr>
              <a:t>Pd knockout reaction with ratio of isotopes by </a:t>
            </a:r>
            <a:r>
              <a:rPr kumimoji="1" lang="en-US" altLang="ja-JP" dirty="0" smtClean="0">
                <a:solidFill>
                  <a:schemeClr val="tx1"/>
                </a:solidFill>
              </a:rPr>
              <a:t>TIMS (Thermal Ion Mass </a:t>
            </a:r>
            <a:r>
              <a:rPr kumimoji="1" lang="en-US" altLang="ja-JP" dirty="0" err="1" smtClean="0">
                <a:solidFill>
                  <a:schemeClr val="tx1"/>
                </a:solidFill>
              </a:rPr>
              <a:t>Spectro</a:t>
            </a:r>
            <a:r>
              <a:rPr kumimoji="1" lang="en-US" altLang="ja-JP" dirty="0" smtClean="0">
                <a:solidFill>
                  <a:schemeClr val="tx1"/>
                </a:solidFill>
              </a:rPr>
              <a:t>.).</a:t>
            </a:r>
            <a:endParaRPr kumimoji="1" lang="ja-JP" altLang="en-US" dirty="0">
              <a:solidFill>
                <a:schemeClr val="tx1"/>
              </a:solidFill>
            </a:endParaRPr>
          </a:p>
        </p:txBody>
      </p:sp>
      <p:sp>
        <p:nvSpPr>
          <p:cNvPr id="62" name="線吹き出し 2 (枠付き) 61"/>
          <p:cNvSpPr/>
          <p:nvPr/>
        </p:nvSpPr>
        <p:spPr>
          <a:xfrm>
            <a:off x="5147654" y="4039917"/>
            <a:ext cx="3514724" cy="941949"/>
          </a:xfrm>
          <a:prstGeom prst="borderCallout2">
            <a:avLst>
              <a:gd name="adj1" fmla="val 41613"/>
              <a:gd name="adj2" fmla="val -187"/>
              <a:gd name="adj3" fmla="val 45555"/>
              <a:gd name="adj4" fmla="val -7207"/>
              <a:gd name="adj5" fmla="val 62704"/>
              <a:gd name="adj6" fmla="val -43029"/>
            </a:avLst>
          </a:prstGeom>
          <a:solidFill>
            <a:schemeClr val="accent1"/>
          </a:solidFill>
          <a:ln>
            <a:solidFill>
              <a:srgbClr val="0099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It is necessary to be irradiated for long time in order to detect amount of nuclear reaction. </a:t>
            </a:r>
            <a:endParaRPr kumimoji="1" lang="ja-JP" altLang="en-US" dirty="0">
              <a:solidFill>
                <a:schemeClr val="tx1"/>
              </a:solidFill>
            </a:endParaRPr>
          </a:p>
        </p:txBody>
      </p:sp>
      <p:sp>
        <p:nvSpPr>
          <p:cNvPr id="61" name="テキスト ボックス 60"/>
          <p:cNvSpPr txBox="1"/>
          <p:nvPr/>
        </p:nvSpPr>
        <p:spPr>
          <a:xfrm>
            <a:off x="313131" y="1382902"/>
            <a:ext cx="3244286" cy="369332"/>
          </a:xfrm>
          <a:prstGeom prst="rect">
            <a:avLst/>
          </a:prstGeom>
          <a:solidFill>
            <a:srgbClr val="FFFF00"/>
          </a:solidFill>
          <a:ln>
            <a:solidFill>
              <a:srgbClr val="FF0000"/>
            </a:solidFill>
          </a:ln>
        </p:spPr>
        <p:txBody>
          <a:bodyPr wrap="none" rtlCol="0">
            <a:spAutoFit/>
          </a:bodyPr>
          <a:lstStyle/>
          <a:p>
            <a:r>
              <a:rPr kumimoji="1" lang="en-US" altLang="ja-JP" dirty="0"/>
              <a:t>Irradiated test</a:t>
            </a:r>
            <a:r>
              <a:rPr kumimoji="1" lang="ja-JP" altLang="en-US" dirty="0"/>
              <a:t>（</a:t>
            </a:r>
            <a:r>
              <a:rPr kumimoji="1" lang="en-US" altLang="ja-JP" dirty="0"/>
              <a:t>about </a:t>
            </a:r>
            <a:r>
              <a:rPr kumimoji="1" lang="ja-JP" altLang="en-US" dirty="0"/>
              <a:t>１</a:t>
            </a:r>
            <a:r>
              <a:rPr kumimoji="1" lang="en-US" altLang="ja-JP" dirty="0"/>
              <a:t>month</a:t>
            </a:r>
            <a:r>
              <a:rPr kumimoji="1" lang="ja-JP" altLang="en-US" dirty="0"/>
              <a:t>）</a:t>
            </a:r>
          </a:p>
        </p:txBody>
      </p:sp>
      <p:sp>
        <p:nvSpPr>
          <p:cNvPr id="67" name="テキスト ボックス 66"/>
          <p:cNvSpPr txBox="1"/>
          <p:nvPr/>
        </p:nvSpPr>
        <p:spPr>
          <a:xfrm>
            <a:off x="121679" y="4001898"/>
            <a:ext cx="4743927" cy="369332"/>
          </a:xfrm>
          <a:prstGeom prst="rect">
            <a:avLst/>
          </a:prstGeom>
          <a:solidFill>
            <a:srgbClr val="FFFF00"/>
          </a:solidFill>
          <a:ln>
            <a:solidFill>
              <a:srgbClr val="FF0000"/>
            </a:solidFill>
          </a:ln>
        </p:spPr>
        <p:txBody>
          <a:bodyPr wrap="none" rtlCol="0">
            <a:spAutoFit/>
          </a:bodyPr>
          <a:lstStyle/>
          <a:p>
            <a:r>
              <a:rPr kumimoji="1" lang="en-US" altLang="ja-JP" dirty="0"/>
              <a:t>Produced nuclides by nuclear reactions detected</a:t>
            </a:r>
            <a:endParaRPr kumimoji="1" lang="ja-JP" altLang="en-US" dirty="0"/>
          </a:p>
        </p:txBody>
      </p:sp>
      <p:sp>
        <p:nvSpPr>
          <p:cNvPr id="70" name="テキスト ボックス 69"/>
          <p:cNvSpPr txBox="1"/>
          <p:nvPr/>
        </p:nvSpPr>
        <p:spPr>
          <a:xfrm>
            <a:off x="6476767" y="3561559"/>
            <a:ext cx="2008883" cy="276999"/>
          </a:xfrm>
          <a:prstGeom prst="rect">
            <a:avLst/>
          </a:prstGeom>
          <a:solidFill>
            <a:schemeClr val="bg1"/>
          </a:solidFill>
        </p:spPr>
        <p:txBody>
          <a:bodyPr wrap="none" rtlCol="0">
            <a:spAutoFit/>
          </a:bodyPr>
          <a:lstStyle/>
          <a:p>
            <a:r>
              <a:rPr kumimoji="1" lang="en-US" altLang="ja-JP" sz="1200" dirty="0">
                <a:latin typeface="+mj-ea"/>
                <a:ea typeface="+mj-ea"/>
              </a:rPr>
              <a:t>Base material </a:t>
            </a:r>
            <a:r>
              <a:rPr kumimoji="1" lang="ja-JP" altLang="en-US" sz="1200" dirty="0">
                <a:latin typeface="+mj-ea"/>
                <a:ea typeface="+mj-ea"/>
              </a:rPr>
              <a:t>（</a:t>
            </a:r>
            <a:r>
              <a:rPr kumimoji="1" lang="en-US" altLang="ja-JP" sz="1200" dirty="0">
                <a:latin typeface="+mj-ea"/>
                <a:ea typeface="+mj-ea"/>
              </a:rPr>
              <a:t>Carbon etc.</a:t>
            </a:r>
            <a:r>
              <a:rPr kumimoji="1" lang="ja-JP" altLang="en-US" sz="1200" dirty="0">
                <a:latin typeface="+mj-ea"/>
                <a:ea typeface="+mj-ea"/>
              </a:rPr>
              <a:t>）</a:t>
            </a:r>
          </a:p>
        </p:txBody>
      </p:sp>
      <p:sp>
        <p:nvSpPr>
          <p:cNvPr id="54"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22</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24" name="角丸四角形 23"/>
          <p:cNvSpPr/>
          <p:nvPr/>
        </p:nvSpPr>
        <p:spPr>
          <a:xfrm>
            <a:off x="1501945" y="5643312"/>
            <a:ext cx="2721021" cy="5128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0" y="56272"/>
            <a:ext cx="7394028" cy="523220"/>
          </a:xfrm>
          <a:prstGeom prst="rect">
            <a:avLst/>
          </a:prstGeom>
          <a:noFill/>
        </p:spPr>
        <p:txBody>
          <a:bodyPr wrap="square" rtlCol="0">
            <a:spAutoFit/>
          </a:bodyPr>
          <a:lstStyle/>
          <a:p>
            <a:pPr algn="ctr"/>
            <a:r>
              <a:rPr kumimoji="1" lang="en-US" altLang="ja-JP" sz="2800" b="1" dirty="0">
                <a:latin typeface="Calibri" charset="0"/>
                <a:ea typeface="Calibri" charset="0"/>
                <a:cs typeface="Calibri" charset="0"/>
              </a:rPr>
              <a:t>How to do nuclear reaction experiments</a:t>
            </a:r>
            <a:endParaRPr kumimoji="1" lang="ja-JP" altLang="en-US" sz="2800" b="1" dirty="0">
              <a:latin typeface="Calibri" charset="0"/>
              <a:ea typeface="Calibri" charset="0"/>
              <a:cs typeface="Calibri" charset="0"/>
            </a:endParaRPr>
          </a:p>
        </p:txBody>
      </p:sp>
      <p:sp>
        <p:nvSpPr>
          <p:cNvPr id="23" name="テキスト ボックス 22"/>
          <p:cNvSpPr txBox="1"/>
          <p:nvPr/>
        </p:nvSpPr>
        <p:spPr>
          <a:xfrm>
            <a:off x="1723931" y="4492487"/>
            <a:ext cx="736933" cy="584775"/>
          </a:xfrm>
          <a:prstGeom prst="rect">
            <a:avLst/>
          </a:prstGeom>
          <a:solidFill>
            <a:schemeClr val="bg1"/>
          </a:solidFill>
        </p:spPr>
        <p:txBody>
          <a:bodyPr wrap="none" rtlCol="0">
            <a:spAutoFit/>
          </a:bodyPr>
          <a:lstStyle/>
          <a:p>
            <a:r>
              <a:rPr kumimoji="1" lang="en-US" altLang="ja-JP" sz="1600" dirty="0"/>
              <a:t>Before</a:t>
            </a:r>
          </a:p>
          <a:p>
            <a:r>
              <a:rPr lang="en-US" altLang="ja-JP" sz="1600" dirty="0"/>
              <a:t>After</a:t>
            </a:r>
            <a:endParaRPr kumimoji="1" lang="ja-JP" altLang="en-US" sz="1600" dirty="0"/>
          </a:p>
        </p:txBody>
      </p:sp>
      <p:sp>
        <p:nvSpPr>
          <p:cNvPr id="25" name="テキスト ボックス 24"/>
          <p:cNvSpPr txBox="1"/>
          <p:nvPr/>
        </p:nvSpPr>
        <p:spPr>
          <a:xfrm flipH="1">
            <a:off x="1978118" y="6381058"/>
            <a:ext cx="1325820" cy="338554"/>
          </a:xfrm>
          <a:prstGeom prst="rect">
            <a:avLst/>
          </a:prstGeom>
          <a:solidFill>
            <a:schemeClr val="bg1"/>
          </a:solidFill>
        </p:spPr>
        <p:txBody>
          <a:bodyPr wrap="square" rtlCol="0">
            <a:spAutoFit/>
          </a:bodyPr>
          <a:lstStyle/>
          <a:p>
            <a:pPr algn="ctr"/>
            <a:r>
              <a:rPr kumimoji="1" lang="en-US" altLang="ja-JP" sz="1600" dirty="0" err="1"/>
              <a:t>Pd</a:t>
            </a:r>
            <a:r>
              <a:rPr kumimoji="1" lang="en-US" altLang="ja-JP" sz="1600" dirty="0"/>
              <a:t> isotopes</a:t>
            </a:r>
            <a:endParaRPr kumimoji="1" lang="ja-JP" altLang="en-US" sz="1600" dirty="0"/>
          </a:p>
        </p:txBody>
      </p:sp>
      <p:sp>
        <p:nvSpPr>
          <p:cNvPr id="26" name="テキスト ボックス 25"/>
          <p:cNvSpPr txBox="1"/>
          <p:nvPr/>
        </p:nvSpPr>
        <p:spPr>
          <a:xfrm rot="16200000">
            <a:off x="123751" y="5234005"/>
            <a:ext cx="1241045" cy="338554"/>
          </a:xfrm>
          <a:prstGeom prst="rect">
            <a:avLst/>
          </a:prstGeom>
          <a:solidFill>
            <a:schemeClr val="bg1"/>
          </a:solidFill>
        </p:spPr>
        <p:txBody>
          <a:bodyPr wrap="none" rtlCol="0">
            <a:spAutoFit/>
          </a:bodyPr>
          <a:lstStyle/>
          <a:p>
            <a:r>
              <a:rPr kumimoji="1" lang="en-US" altLang="ja-JP" sz="1600" dirty="0"/>
              <a:t>Composition</a:t>
            </a:r>
            <a:endParaRPr kumimoji="1" lang="ja-JP" altLang="en-US" sz="1600" dirty="0"/>
          </a:p>
        </p:txBody>
      </p:sp>
      <p:pic>
        <p:nvPicPr>
          <p:cNvPr id="53" name="図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1606540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idx="4294967295"/>
          </p:nvPr>
        </p:nvSpPr>
        <p:spPr>
          <a:xfrm>
            <a:off x="-9525" y="0"/>
            <a:ext cx="9144000" cy="549275"/>
          </a:xfrm>
        </p:spPr>
        <p:txBody>
          <a:bodyPr/>
          <a:lstStyle/>
          <a:p>
            <a:pPr eaLnBrk="1" hangingPunct="1"/>
            <a:r>
              <a:rPr lang="en-US" altLang="ja-JP" sz="3200" b="1" dirty="0">
                <a:solidFill>
                  <a:schemeClr val="tx1"/>
                </a:solidFill>
                <a:latin typeface="Calibri" charset="0"/>
                <a:ea typeface="Calibri" charset="0"/>
                <a:cs typeface="Calibri" charset="0"/>
              </a:rPr>
              <a:t>Project 3</a:t>
            </a:r>
            <a:r>
              <a:rPr lang="ja-JP" altLang="en-US" sz="3200" b="1" dirty="0" smtClean="0">
                <a:solidFill>
                  <a:schemeClr val="tx1"/>
                </a:solidFill>
                <a:latin typeface="Calibri" charset="0"/>
                <a:ea typeface="Calibri" charset="0"/>
                <a:cs typeface="Calibri" charset="0"/>
              </a:rPr>
              <a:t> </a:t>
            </a:r>
            <a:r>
              <a:rPr lang="ja-JP" altLang="en-US" sz="3200" b="1" dirty="0">
                <a:solidFill>
                  <a:schemeClr val="tx1"/>
                </a:solidFill>
                <a:latin typeface="Calibri" charset="0"/>
                <a:ea typeface="Calibri" charset="0"/>
                <a:cs typeface="Calibri" charset="0"/>
              </a:rPr>
              <a:t>　</a:t>
            </a:r>
            <a:r>
              <a:rPr lang="en-US" altLang="ja-JP" sz="3200" b="1" dirty="0">
                <a:solidFill>
                  <a:schemeClr val="tx1"/>
                </a:solidFill>
                <a:latin typeface="Calibri" charset="0"/>
                <a:ea typeface="Calibri" charset="0"/>
                <a:cs typeface="Calibri" charset="0"/>
              </a:rPr>
              <a:t>Contents</a:t>
            </a:r>
            <a:endParaRPr lang="ja-JP" altLang="ja-JP" sz="3200" b="1" dirty="0">
              <a:solidFill>
                <a:schemeClr val="tx1"/>
              </a:solidFill>
              <a:latin typeface="Calibri" charset="0"/>
              <a:ea typeface="Calibri" charset="0"/>
              <a:cs typeface="Calibri" charset="0"/>
            </a:endParaRPr>
          </a:p>
        </p:txBody>
      </p:sp>
      <p:sp>
        <p:nvSpPr>
          <p:cNvPr id="61443" name="AutoShape 169"/>
          <p:cNvSpPr>
            <a:spLocks noChangeArrowheads="1"/>
          </p:cNvSpPr>
          <p:nvPr/>
        </p:nvSpPr>
        <p:spPr bwMode="auto">
          <a:xfrm>
            <a:off x="463412" y="1155700"/>
            <a:ext cx="3701264" cy="1193180"/>
          </a:xfrm>
          <a:prstGeom prst="roundRect">
            <a:avLst>
              <a:gd name="adj" fmla="val 16667"/>
            </a:avLst>
          </a:prstGeom>
          <a:solidFill>
            <a:srgbClr val="FFFFFF"/>
          </a:solidFill>
          <a:ln w="9525">
            <a:solidFill>
              <a:srgbClr val="7F7F7F"/>
            </a:solidFill>
            <a:round/>
            <a:headEnd/>
            <a:tailEnd/>
          </a:ln>
        </p:spPr>
        <p:txBody>
          <a:bodyPr lIns="74295" tIns="8890" rIns="74295" bIns="8890"/>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050" dirty="0">
                <a:latin typeface="ＭＳ Ｐゴシック" pitchFamily="50" charset="-128"/>
                <a:ea typeface="Meiryo UI" pitchFamily="50" charset="-128"/>
                <a:cs typeface="Meiryo UI" pitchFamily="50" charset="-128"/>
              </a:rPr>
              <a:t>Project</a:t>
            </a:r>
            <a:r>
              <a:rPr lang="ja-JP" altLang="en-US" sz="1050" dirty="0">
                <a:latin typeface="ＭＳ Ｐゴシック" pitchFamily="50" charset="-128"/>
                <a:ea typeface="Meiryo UI" pitchFamily="50" charset="-128"/>
                <a:cs typeface="Meiryo UI" pitchFamily="50" charset="-128"/>
              </a:rPr>
              <a:t>３</a:t>
            </a:r>
            <a:r>
              <a:rPr lang="en-US" altLang="ja-JP" sz="1050" dirty="0">
                <a:latin typeface="ＭＳ Ｐゴシック" pitchFamily="50" charset="-128"/>
                <a:ea typeface="Meiryo UI" pitchFamily="50" charset="-128"/>
                <a:cs typeface="Meiryo UI" pitchFamily="50" charset="-128"/>
              </a:rPr>
              <a:t>(Reaction model and simulation)</a:t>
            </a:r>
            <a:endParaRPr lang="ja-JP" altLang="ja-JP" sz="1050" dirty="0">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ja-JP" sz="1050" dirty="0">
                <a:latin typeface="ＭＳ Ｐゴシック" pitchFamily="50" charset="-128"/>
                <a:ea typeface="Meiryo UI" pitchFamily="50" charset="-128"/>
                <a:cs typeface="Meiryo UI" pitchFamily="50" charset="-128"/>
              </a:rPr>
              <a:t>・</a:t>
            </a:r>
            <a:r>
              <a:rPr lang="en-US" altLang="ja-JP" sz="1050" dirty="0">
                <a:latin typeface="ＭＳ Ｐゴシック" pitchFamily="50" charset="-128"/>
                <a:ea typeface="Meiryo UI" pitchFamily="50" charset="-128"/>
                <a:cs typeface="Meiryo UI" pitchFamily="50" charset="-128"/>
              </a:rPr>
              <a:t>Standard model based on theory</a:t>
            </a:r>
            <a:r>
              <a:rPr lang="ja-JP" altLang="ja-JP" sz="1050" dirty="0">
                <a:latin typeface="ＭＳ Ｐゴシック" pitchFamily="50" charset="-128"/>
                <a:ea typeface="Meiryo UI" pitchFamily="50" charset="-128"/>
                <a:cs typeface="Meiryo UI" pitchFamily="50" charset="-128"/>
              </a:rPr>
              <a:t>（</a:t>
            </a:r>
            <a:r>
              <a:rPr lang="en-US" altLang="ja-JP" sz="1050" dirty="0">
                <a:latin typeface="ＭＳ Ｐゴシック" pitchFamily="50" charset="-128"/>
                <a:ea typeface="Meiryo UI" pitchFamily="50" charset="-128"/>
                <a:cs typeface="Meiryo UI" pitchFamily="50" charset="-128"/>
              </a:rPr>
              <a:t>Osaka University</a:t>
            </a:r>
            <a:r>
              <a:rPr lang="ja-JP" altLang="ja-JP" sz="1050" dirty="0">
                <a:latin typeface="ＭＳ Ｐゴシック" pitchFamily="50" charset="-128"/>
                <a:ea typeface="Meiryo UI" pitchFamily="50" charset="-128"/>
                <a:cs typeface="Meiryo UI" pitchFamily="50" charset="-128"/>
              </a:rPr>
              <a:t>）</a:t>
            </a:r>
          </a:p>
          <a:p>
            <a:pPr eaLnBrk="1" hangingPunct="1">
              <a:spcBef>
                <a:spcPct val="0"/>
              </a:spcBef>
              <a:buFontTx/>
              <a:buNone/>
            </a:pPr>
            <a:r>
              <a:rPr lang="ja-JP" altLang="ja-JP" sz="1050" dirty="0">
                <a:latin typeface="ＭＳ Ｐゴシック" pitchFamily="50" charset="-128"/>
                <a:ea typeface="Meiryo UI" pitchFamily="50" charset="-128"/>
                <a:cs typeface="Meiryo UI" pitchFamily="50" charset="-128"/>
              </a:rPr>
              <a:t>・</a:t>
            </a:r>
            <a:r>
              <a:rPr lang="en-US" altLang="ja-JP" sz="1050" dirty="0">
                <a:latin typeface="ＭＳ Ｐゴシック" pitchFamily="50" charset="-128"/>
                <a:ea typeface="Meiryo UI" pitchFamily="50" charset="-128"/>
                <a:cs typeface="Meiryo UI" pitchFamily="50" charset="-128"/>
              </a:rPr>
              <a:t>Achievement of high precision through structural calculation (University of Tsukuba</a:t>
            </a:r>
            <a:r>
              <a:rPr lang="ja-JP" altLang="ja-JP" sz="1050" dirty="0">
                <a:latin typeface="ＭＳ Ｐゴシック" pitchFamily="50" charset="-128"/>
                <a:ea typeface="Meiryo UI" pitchFamily="50" charset="-128"/>
                <a:cs typeface="Meiryo UI" pitchFamily="50" charset="-128"/>
              </a:rPr>
              <a:t>）</a:t>
            </a:r>
            <a:endParaRPr lang="en-US" altLang="ja-JP" sz="1050" dirty="0">
              <a:latin typeface="ＭＳ Ｐゴシック" pitchFamily="50" charset="-128"/>
              <a:ea typeface="Meiryo UI" pitchFamily="50" charset="-128"/>
              <a:cs typeface="Meiryo UI" pitchFamily="50" charset="-128"/>
            </a:endParaRPr>
          </a:p>
          <a:p>
            <a:pPr eaLnBrk="1" hangingPunct="1">
              <a:spcBef>
                <a:spcPct val="0"/>
              </a:spcBef>
              <a:buFontTx/>
              <a:buNone/>
            </a:pPr>
            <a:r>
              <a:rPr lang="ja-JP" altLang="en-US" sz="1050" dirty="0">
                <a:latin typeface="ＭＳ Ｐゴシック" pitchFamily="50" charset="-128"/>
                <a:ea typeface="Meiryo UI" pitchFamily="50" charset="-128"/>
                <a:cs typeface="Meiryo UI" pitchFamily="50" charset="-128"/>
              </a:rPr>
              <a:t>・</a:t>
            </a:r>
            <a:r>
              <a:rPr lang="en-US" altLang="ja-JP" sz="1050" dirty="0">
                <a:latin typeface="ＭＳ Ｐゴシック" pitchFamily="50" charset="-128"/>
                <a:ea typeface="Meiryo UI" pitchFamily="50" charset="-128"/>
                <a:cs typeface="Meiryo UI" pitchFamily="50" charset="-128"/>
              </a:rPr>
              <a:t>Database for nuclear spallation (JAEA)</a:t>
            </a:r>
          </a:p>
          <a:p>
            <a:pPr eaLnBrk="1" hangingPunct="1">
              <a:spcBef>
                <a:spcPct val="0"/>
              </a:spcBef>
              <a:buFontTx/>
              <a:buNone/>
            </a:pPr>
            <a:r>
              <a:rPr lang="ja-JP" altLang="en-US" sz="1050" dirty="0">
                <a:latin typeface="ＭＳ Ｐゴシック" pitchFamily="50" charset="-128"/>
                <a:ea typeface="Meiryo UI" pitchFamily="50" charset="-128"/>
                <a:cs typeface="Meiryo UI" pitchFamily="50" charset="-128"/>
              </a:rPr>
              <a:t>・</a:t>
            </a:r>
            <a:r>
              <a:rPr lang="en-US" altLang="ja-JP" sz="1050" dirty="0">
                <a:latin typeface="ＭＳ Ｐゴシック" pitchFamily="50" charset="-128"/>
                <a:ea typeface="Meiryo UI" pitchFamily="50" charset="-128"/>
                <a:cs typeface="Meiryo UI" pitchFamily="50" charset="-128"/>
              </a:rPr>
              <a:t>Nuclear reaction simulation (RIST)</a:t>
            </a:r>
          </a:p>
          <a:p>
            <a:pPr eaLnBrk="1" hangingPunct="1">
              <a:spcBef>
                <a:spcPct val="0"/>
              </a:spcBef>
              <a:buFontTx/>
              <a:buNone/>
            </a:pPr>
            <a:r>
              <a:rPr lang="ja-JP" altLang="en-US" sz="1050" dirty="0">
                <a:latin typeface="ＭＳ Ｐゴシック" pitchFamily="50" charset="-128"/>
                <a:ea typeface="Meiryo UI" pitchFamily="50" charset="-128"/>
                <a:cs typeface="Meiryo UI" pitchFamily="50" charset="-128"/>
              </a:rPr>
              <a:t>・</a:t>
            </a:r>
            <a:r>
              <a:rPr lang="en-US" altLang="ja-JP" sz="1050" dirty="0">
                <a:latin typeface="ＭＳ Ｐゴシック" pitchFamily="50" charset="-128"/>
                <a:ea typeface="Meiryo UI" pitchFamily="50" charset="-128"/>
                <a:cs typeface="Meiryo UI" pitchFamily="50" charset="-128"/>
              </a:rPr>
              <a:t>Nuclear reaction data compiling (Hokkaido University)</a:t>
            </a:r>
            <a:endParaRPr lang="ja-JP" altLang="ja-JP" sz="1050" dirty="0">
              <a:latin typeface="ＭＳ Ｐゴシック" pitchFamily="50" charset="-128"/>
              <a:ea typeface="Meiryo UI" pitchFamily="50" charset="-128"/>
              <a:cs typeface="Meiryo UI" pitchFamily="50" charset="-128"/>
            </a:endParaRPr>
          </a:p>
        </p:txBody>
      </p:sp>
      <p:sp>
        <p:nvSpPr>
          <p:cNvPr id="61444" name="テキスト ボックス 492"/>
          <p:cNvSpPr txBox="1">
            <a:spLocks noChangeArrowheads="1"/>
          </p:cNvSpPr>
          <p:nvPr/>
        </p:nvSpPr>
        <p:spPr bwMode="auto">
          <a:xfrm>
            <a:off x="4506785" y="2348880"/>
            <a:ext cx="4518025" cy="646331"/>
          </a:xfrm>
          <a:prstGeom prst="rect">
            <a:avLst/>
          </a:prstGeom>
          <a:solidFill>
            <a:srgbClr val="FFFF00"/>
          </a:solidFill>
          <a:ln w="9525">
            <a:solidFill>
              <a:srgbClr val="FF0000"/>
            </a:solidFill>
            <a:miter lim="800000"/>
            <a:headEnd/>
            <a:tailEnd/>
          </a:ln>
        </p:spPr>
        <p:txBody>
          <a:bodyPr wrap="square">
            <a:spAutoFit/>
          </a:bodyPr>
          <a:lstStyle>
            <a:lvl1pPr marL="285750" indent="-285750"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 typeface="Wingdings" pitchFamily="2" charset="2"/>
              <a:buChar char="u"/>
            </a:pPr>
            <a:r>
              <a:rPr lang="en-US" altLang="ja-JP" sz="1800" dirty="0">
                <a:latin typeface="ＭＳ Ｐゴシック" pitchFamily="50" charset="-128"/>
                <a:ea typeface="Meiryo UI" pitchFamily="50" charset="-128"/>
                <a:cs typeface="Meiryo UI" pitchFamily="50" charset="-128"/>
              </a:rPr>
              <a:t>Improvements of PHITS code for nuclear reactions</a:t>
            </a:r>
          </a:p>
        </p:txBody>
      </p:sp>
      <p:sp>
        <p:nvSpPr>
          <p:cNvPr id="61445" name="テキスト ボックス 495"/>
          <p:cNvSpPr txBox="1">
            <a:spLocks noChangeArrowheads="1"/>
          </p:cNvSpPr>
          <p:nvPr/>
        </p:nvSpPr>
        <p:spPr bwMode="auto">
          <a:xfrm>
            <a:off x="107504" y="2348880"/>
            <a:ext cx="3910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 typeface="Wingdings" pitchFamily="2" charset="2"/>
              <a:buChar char="u"/>
            </a:pPr>
            <a:r>
              <a:rPr lang="en-US" altLang="ja-JP" sz="1800" dirty="0">
                <a:latin typeface="ＭＳ Ｐゴシック" pitchFamily="50" charset="-128"/>
                <a:ea typeface="Meiryo UI" pitchFamily="50" charset="-128"/>
                <a:cs typeface="Meiryo UI" pitchFamily="50" charset="-128"/>
              </a:rPr>
              <a:t>Improvement of nuclear data base</a:t>
            </a:r>
          </a:p>
          <a:p>
            <a:pPr eaLnBrk="1" hangingPunct="1">
              <a:spcBef>
                <a:spcPct val="0"/>
              </a:spcBef>
              <a:buFont typeface="Wingdings" pitchFamily="2" charset="2"/>
              <a:buChar char="u"/>
            </a:pPr>
            <a:r>
              <a:rPr lang="en-US" altLang="ja-JP" sz="1800" dirty="0">
                <a:latin typeface="ＭＳ Ｐゴシック" pitchFamily="50" charset="-128"/>
                <a:ea typeface="Meiryo UI" pitchFamily="50" charset="-128"/>
                <a:cs typeface="Meiryo UI" pitchFamily="50" charset="-128"/>
              </a:rPr>
              <a:t>Pre-estimation of nuclear reactions</a:t>
            </a:r>
          </a:p>
        </p:txBody>
      </p:sp>
      <p:pic>
        <p:nvPicPr>
          <p:cNvPr id="61446" name="Picture 5" descr="C:\Users\MINATO-WIN\原研関係\2014\ImPACT\20150326全体会議\pd107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40150"/>
            <a:ext cx="4259262"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テキスト ボックス 1"/>
          <p:cNvSpPr txBox="1">
            <a:spLocks noChangeArrowheads="1"/>
          </p:cNvSpPr>
          <p:nvPr/>
        </p:nvSpPr>
        <p:spPr bwMode="auto">
          <a:xfrm>
            <a:off x="600075" y="3114675"/>
            <a:ext cx="373062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lnSpc>
                <a:spcPts val="1500"/>
              </a:lnSpc>
              <a:spcBef>
                <a:spcPct val="0"/>
              </a:spcBef>
              <a:buFontTx/>
              <a:buNone/>
            </a:pPr>
            <a:r>
              <a:rPr lang="en-US" altLang="ja-JP" sz="1800" dirty="0">
                <a:latin typeface="+mn-ea"/>
                <a:ea typeface="+mn-ea"/>
                <a:cs typeface="Meiryo UI" pitchFamily="50" charset="-128"/>
              </a:rPr>
              <a:t>An example of calculations for cross sections of Pd-107 nuclear reactions by fast neutrons</a:t>
            </a:r>
            <a:endParaRPr lang="ja-JP" altLang="en-US" sz="1800" dirty="0">
              <a:latin typeface="+mn-ea"/>
              <a:ea typeface="+mn-ea"/>
              <a:cs typeface="Meiryo UI" pitchFamily="50" charset="-128"/>
            </a:endParaRPr>
          </a:p>
        </p:txBody>
      </p:sp>
      <p:pic>
        <p:nvPicPr>
          <p:cNvPr id="61448" name="図 4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710" y="3792529"/>
            <a:ext cx="4483100" cy="2614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9" name="テキスト ボックス 2"/>
          <p:cNvSpPr txBox="1">
            <a:spLocks noChangeArrowheads="1"/>
          </p:cNvSpPr>
          <p:nvPr/>
        </p:nvSpPr>
        <p:spPr bwMode="auto">
          <a:xfrm>
            <a:off x="4506784" y="3114675"/>
            <a:ext cx="463721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lnSpc>
                <a:spcPts val="1500"/>
              </a:lnSpc>
              <a:spcBef>
                <a:spcPct val="0"/>
              </a:spcBef>
              <a:buFontTx/>
              <a:buNone/>
            </a:pPr>
            <a:r>
              <a:rPr lang="en-US" altLang="ja-JP" sz="1800" dirty="0">
                <a:latin typeface="+mn-ea"/>
                <a:ea typeface="+mn-ea"/>
                <a:cs typeface="Meiryo UI" pitchFamily="50" charset="-128"/>
              </a:rPr>
              <a:t>Ratios of nuclear reactions estimated in target of practical apparatus with a cascade reaction calculated by single nuclear reactions</a:t>
            </a:r>
            <a:r>
              <a:rPr lang="ja-JP" altLang="en-US" sz="1800" dirty="0">
                <a:latin typeface="+mn-ea"/>
                <a:ea typeface="+mn-ea"/>
                <a:cs typeface="Meiryo UI" pitchFamily="50" charset="-128"/>
              </a:rPr>
              <a:t>　　</a:t>
            </a:r>
          </a:p>
        </p:txBody>
      </p:sp>
      <p:sp>
        <p:nvSpPr>
          <p:cNvPr id="61450" name="テキスト ボックス 5"/>
          <p:cNvSpPr txBox="1">
            <a:spLocks noChangeArrowheads="1"/>
          </p:cNvSpPr>
          <p:nvPr/>
        </p:nvSpPr>
        <p:spPr bwMode="auto">
          <a:xfrm>
            <a:off x="6763837" y="3942084"/>
            <a:ext cx="183172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200" dirty="0"/>
              <a:t>Target</a:t>
            </a:r>
            <a:r>
              <a:rPr lang="ja-JP" altLang="en-US" sz="1200" dirty="0"/>
              <a:t>（</a:t>
            </a:r>
            <a:r>
              <a:rPr lang="en-US" altLang="ja-JP" sz="1200" dirty="0"/>
              <a:t>Image</a:t>
            </a:r>
            <a:r>
              <a:rPr lang="ja-JP" altLang="en-US" sz="1200" dirty="0"/>
              <a:t>）</a:t>
            </a:r>
          </a:p>
        </p:txBody>
      </p:sp>
      <p:sp>
        <p:nvSpPr>
          <p:cNvPr id="7" name="右矢印 6"/>
          <p:cNvSpPr/>
          <p:nvPr/>
        </p:nvSpPr>
        <p:spPr>
          <a:xfrm>
            <a:off x="3963988" y="2613283"/>
            <a:ext cx="474662" cy="324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sz="1200">
                <a:solidFill>
                  <a:schemeClr val="tx1"/>
                </a:solidFill>
                <a:latin typeface="Arial" pitchFamily="34" charset="0"/>
                <a:ea typeface="ＭＳ Ｐゴシック" pitchFamily="50" charset="-128"/>
              </a:defRPr>
            </a:lvl1pPr>
            <a:lvl2pPr marL="742950" indent="-285750" eaLnBrk="0" hangingPunct="0">
              <a:defRPr kumimoji="1" sz="1200">
                <a:solidFill>
                  <a:schemeClr val="tx1"/>
                </a:solidFill>
                <a:latin typeface="Arial" pitchFamily="34" charset="0"/>
                <a:ea typeface="ＭＳ Ｐゴシック" pitchFamily="50" charset="-128"/>
              </a:defRPr>
            </a:lvl2pPr>
            <a:lvl3pPr marL="1143000" indent="-228600" eaLnBrk="0" hangingPunct="0">
              <a:defRPr kumimoji="1" sz="1200">
                <a:solidFill>
                  <a:schemeClr val="tx1"/>
                </a:solidFill>
                <a:latin typeface="Arial" pitchFamily="34" charset="0"/>
                <a:ea typeface="ＭＳ Ｐゴシック" pitchFamily="50" charset="-128"/>
              </a:defRPr>
            </a:lvl3pPr>
            <a:lvl4pPr marL="1600200" indent="-228600" eaLnBrk="0" hangingPunct="0">
              <a:defRPr kumimoji="1" sz="1200">
                <a:solidFill>
                  <a:schemeClr val="tx1"/>
                </a:solidFill>
                <a:latin typeface="Arial" pitchFamily="34" charset="0"/>
                <a:ea typeface="ＭＳ Ｐゴシック" pitchFamily="50" charset="-128"/>
              </a:defRPr>
            </a:lvl4pPr>
            <a:lvl5pPr marL="2057400" indent="-228600" eaLnBrk="0" hangingPunct="0">
              <a:defRPr kumimoji="1" sz="1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9pPr>
          </a:lstStyle>
          <a:p>
            <a:pPr algn="ctr" eaLnBrk="1" hangingPunct="1">
              <a:defRPr/>
            </a:pPr>
            <a:endParaRPr lang="ja-JP" altLang="en-US">
              <a:solidFill>
                <a:srgbClr val="FFFFFF"/>
              </a:solidFill>
              <a:latin typeface="ＭＳ Ｐゴシック" pitchFamily="50" charset="-128"/>
              <a:ea typeface="Meiryo UI" pitchFamily="50" charset="-128"/>
              <a:cs typeface="Meiryo UI" pitchFamily="50" charset="-128"/>
            </a:endParaRPr>
          </a:p>
        </p:txBody>
      </p:sp>
      <p:sp>
        <p:nvSpPr>
          <p:cNvPr id="8" name="左中かっこ 7"/>
          <p:cNvSpPr/>
          <p:nvPr/>
        </p:nvSpPr>
        <p:spPr>
          <a:xfrm flipH="1">
            <a:off x="3830638" y="2504668"/>
            <a:ext cx="133350" cy="4175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kumimoji="1" sz="1200">
                <a:solidFill>
                  <a:schemeClr val="tx1"/>
                </a:solidFill>
                <a:latin typeface="Arial" pitchFamily="34" charset="0"/>
                <a:ea typeface="ＭＳ Ｐゴシック" pitchFamily="50" charset="-128"/>
              </a:defRPr>
            </a:lvl1pPr>
            <a:lvl2pPr marL="742950" indent="-285750" eaLnBrk="0" hangingPunct="0">
              <a:defRPr kumimoji="1" sz="1200">
                <a:solidFill>
                  <a:schemeClr val="tx1"/>
                </a:solidFill>
                <a:latin typeface="Arial" pitchFamily="34" charset="0"/>
                <a:ea typeface="ＭＳ Ｐゴシック" pitchFamily="50" charset="-128"/>
              </a:defRPr>
            </a:lvl2pPr>
            <a:lvl3pPr marL="1143000" indent="-228600" eaLnBrk="0" hangingPunct="0">
              <a:defRPr kumimoji="1" sz="1200">
                <a:solidFill>
                  <a:schemeClr val="tx1"/>
                </a:solidFill>
                <a:latin typeface="Arial" pitchFamily="34" charset="0"/>
                <a:ea typeface="ＭＳ Ｐゴシック" pitchFamily="50" charset="-128"/>
              </a:defRPr>
            </a:lvl3pPr>
            <a:lvl4pPr marL="1600200" indent="-228600" eaLnBrk="0" hangingPunct="0">
              <a:defRPr kumimoji="1" sz="1200">
                <a:solidFill>
                  <a:schemeClr val="tx1"/>
                </a:solidFill>
                <a:latin typeface="Arial" pitchFamily="34" charset="0"/>
                <a:ea typeface="ＭＳ Ｐゴシック" pitchFamily="50" charset="-128"/>
              </a:defRPr>
            </a:lvl4pPr>
            <a:lvl5pPr marL="2057400" indent="-228600" eaLnBrk="0" hangingPunct="0">
              <a:defRPr kumimoji="1" sz="1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9pPr>
          </a:lstStyle>
          <a:p>
            <a:pPr algn="ctr" eaLnBrk="1" hangingPunct="1">
              <a:defRPr/>
            </a:pPr>
            <a:endParaRPr lang="ja-JP" altLang="en-US">
              <a:latin typeface="ＭＳ Ｐゴシック" pitchFamily="50" charset="-128"/>
              <a:ea typeface="Meiryo UI" pitchFamily="50" charset="-128"/>
              <a:cs typeface="Meiryo UI" pitchFamily="50" charset="-128"/>
            </a:endParaRPr>
          </a:p>
        </p:txBody>
      </p:sp>
      <p:sp>
        <p:nvSpPr>
          <p:cNvPr id="14" name="テキスト ボックス 13"/>
          <p:cNvSpPr txBox="1"/>
          <p:nvPr/>
        </p:nvSpPr>
        <p:spPr>
          <a:xfrm>
            <a:off x="35496" y="692696"/>
            <a:ext cx="9108503" cy="400110"/>
          </a:xfrm>
          <a:prstGeom prst="rect">
            <a:avLst/>
          </a:prstGeom>
          <a:solidFill>
            <a:srgbClr val="FFFF00"/>
          </a:solidFill>
          <a:ln>
            <a:solidFill>
              <a:srgbClr val="FF0000"/>
            </a:solidFill>
          </a:ln>
          <a:effectLst>
            <a:glow rad="101600">
              <a:schemeClr val="accent2">
                <a:satMod val="175000"/>
                <a:alpha val="40000"/>
              </a:schemeClr>
            </a:glow>
          </a:effectLst>
        </p:spPr>
        <p:txBody>
          <a:bodyPr wrap="square">
            <a:spAutoFit/>
          </a:bodyPr>
          <a:lstStyle>
            <a:lvl1pPr eaLnBrk="0" hangingPunct="0">
              <a:defRPr kumimoji="1" sz="1200">
                <a:solidFill>
                  <a:schemeClr val="tx1"/>
                </a:solidFill>
                <a:latin typeface="Arial" pitchFamily="34" charset="0"/>
                <a:ea typeface="ＭＳ Ｐゴシック" pitchFamily="50" charset="-128"/>
              </a:defRPr>
            </a:lvl1pPr>
            <a:lvl2pPr marL="742950" indent="-285750" eaLnBrk="0" hangingPunct="0">
              <a:defRPr kumimoji="1" sz="1200">
                <a:solidFill>
                  <a:schemeClr val="tx1"/>
                </a:solidFill>
                <a:latin typeface="Arial" pitchFamily="34" charset="0"/>
                <a:ea typeface="ＭＳ Ｐゴシック" pitchFamily="50" charset="-128"/>
              </a:defRPr>
            </a:lvl2pPr>
            <a:lvl3pPr marL="1143000" indent="-228600" eaLnBrk="0" hangingPunct="0">
              <a:defRPr kumimoji="1" sz="1200">
                <a:solidFill>
                  <a:schemeClr val="tx1"/>
                </a:solidFill>
                <a:latin typeface="Arial" pitchFamily="34" charset="0"/>
                <a:ea typeface="ＭＳ Ｐゴシック" pitchFamily="50" charset="-128"/>
              </a:defRPr>
            </a:lvl3pPr>
            <a:lvl4pPr marL="1600200" indent="-228600" eaLnBrk="0" hangingPunct="0">
              <a:defRPr kumimoji="1" sz="1200">
                <a:solidFill>
                  <a:schemeClr val="tx1"/>
                </a:solidFill>
                <a:latin typeface="Arial" pitchFamily="34" charset="0"/>
                <a:ea typeface="ＭＳ Ｐゴシック" pitchFamily="50" charset="-128"/>
              </a:defRPr>
            </a:lvl4pPr>
            <a:lvl5pPr marL="2057400" indent="-228600" eaLnBrk="0" hangingPunct="0">
              <a:defRPr kumimoji="1" sz="1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Arial" pitchFamily="34" charset="0"/>
                <a:ea typeface="ＭＳ Ｐゴシック" pitchFamily="50" charset="-128"/>
              </a:defRPr>
            </a:lvl9pPr>
          </a:lstStyle>
          <a:p>
            <a:pPr eaLnBrk="1" hangingPunct="1">
              <a:defRPr/>
            </a:pPr>
            <a:r>
              <a:rPr lang="en-US" altLang="ja-JP" sz="2000" b="1" dirty="0"/>
              <a:t>Purpose</a:t>
            </a:r>
            <a:r>
              <a:rPr lang="ja-JP" altLang="en-US" sz="2000" b="1" dirty="0"/>
              <a:t>：</a:t>
            </a:r>
            <a:r>
              <a:rPr lang="en-US" altLang="ja-JP" sz="2000" b="1" dirty="0"/>
              <a:t>Improvement of simulating precision for LLFP nuclear reactions</a:t>
            </a:r>
            <a:endParaRPr lang="en-US" altLang="ja-JP" sz="2000" b="1" dirty="0">
              <a:latin typeface="+mn-ea"/>
              <a:ea typeface="+mn-ea"/>
              <a:cs typeface="Meiryo UI" pitchFamily="50" charset="-128"/>
            </a:endParaRPr>
          </a:p>
        </p:txBody>
      </p:sp>
      <p:sp>
        <p:nvSpPr>
          <p:cNvPr id="61456" name="Rectangle 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20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0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en-US" altLang="ja-JP" sz="1400"/>
          </a:p>
          <a:p>
            <a:pPr eaLnBrk="1" hangingPunct="1">
              <a:spcBef>
                <a:spcPct val="0"/>
              </a:spcBef>
              <a:buFontTx/>
              <a:buNone/>
            </a:pPr>
            <a:fld id="{3E392159-194C-4AE1-B182-0187CE644401}" type="slidenum">
              <a:rPr lang="en-US" altLang="ja-JP" sz="1400" smtClean="0"/>
              <a:pPr eaLnBrk="1" hangingPunct="1">
                <a:spcBef>
                  <a:spcPct val="0"/>
                </a:spcBef>
                <a:buFontTx/>
                <a:buNone/>
              </a:pPr>
              <a:t>23</a:t>
            </a:fld>
            <a:endParaRPr lang="en-US" altLang="ja-JP" sz="1400"/>
          </a:p>
        </p:txBody>
      </p:sp>
      <p:sp>
        <p:nvSpPr>
          <p:cNvPr id="15"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23</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
        <p:nvSpPr>
          <p:cNvPr id="2" name="テキスト ボックス 1"/>
          <p:cNvSpPr txBox="1"/>
          <p:nvPr/>
        </p:nvSpPr>
        <p:spPr>
          <a:xfrm>
            <a:off x="4541710" y="6201483"/>
            <a:ext cx="3839577" cy="646331"/>
          </a:xfrm>
          <a:prstGeom prst="rect">
            <a:avLst/>
          </a:prstGeom>
          <a:solidFill>
            <a:srgbClr val="CCFFFF"/>
          </a:solidFill>
        </p:spPr>
        <p:txBody>
          <a:bodyPr wrap="none" rtlCol="0">
            <a:spAutoFit/>
          </a:bodyPr>
          <a:lstStyle/>
          <a:p>
            <a:r>
              <a:rPr kumimoji="1" lang="en-US" altLang="ja-JP" b="1" dirty="0" smtClean="0">
                <a:solidFill>
                  <a:srgbClr val="FF0000"/>
                </a:solidFill>
              </a:rPr>
              <a:t>Requirement to accelerator and target</a:t>
            </a:r>
          </a:p>
          <a:p>
            <a:r>
              <a:rPr lang="en-US" altLang="ja-JP" b="1" dirty="0" smtClean="0">
                <a:solidFill>
                  <a:srgbClr val="FF0000"/>
                </a:solidFill>
              </a:rPr>
              <a:t>(Energy, intensity, heat deposit)</a:t>
            </a:r>
            <a:endParaRPr kumimoji="1" lang="ja-JP" altLang="en-US" b="1" dirty="0">
              <a:solidFill>
                <a:srgbClr val="FF0000"/>
              </a:solidFill>
            </a:endParaRPr>
          </a:p>
        </p:txBody>
      </p:sp>
      <p:sp>
        <p:nvSpPr>
          <p:cNvPr id="18" name="テキスト ボックス 17"/>
          <p:cNvSpPr txBox="1"/>
          <p:nvPr/>
        </p:nvSpPr>
        <p:spPr>
          <a:xfrm>
            <a:off x="1524000" y="3776449"/>
            <a:ext cx="2847703" cy="369332"/>
          </a:xfrm>
          <a:prstGeom prst="rect">
            <a:avLst/>
          </a:prstGeom>
          <a:solidFill>
            <a:srgbClr val="CCFFFF"/>
          </a:solidFill>
        </p:spPr>
        <p:txBody>
          <a:bodyPr wrap="none" rtlCol="0">
            <a:spAutoFit/>
          </a:bodyPr>
          <a:lstStyle/>
          <a:p>
            <a:r>
              <a:rPr kumimoji="1" lang="en-US" altLang="ja-JP" b="1" smtClean="0">
                <a:solidFill>
                  <a:srgbClr val="FF0000"/>
                </a:solidFill>
              </a:rPr>
              <a:t>Compare with the new data</a:t>
            </a:r>
            <a:endParaRPr kumimoji="1" lang="ja-JP" altLang="en-US" b="1" dirty="0">
              <a:solidFill>
                <a:srgbClr val="FF0000"/>
              </a:solidFill>
            </a:endParaRPr>
          </a:p>
        </p:txBody>
      </p:sp>
    </p:spTree>
    <p:extLst>
      <p:ext uri="{BB962C8B-B14F-4D97-AF65-F5344CB8AC3E}">
        <p14:creationId xmlns:p14="http://schemas.microsoft.com/office/powerpoint/2010/main" val="1036224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idx="4294967295"/>
          </p:nvPr>
        </p:nvSpPr>
        <p:spPr>
          <a:xfrm>
            <a:off x="0" y="0"/>
            <a:ext cx="7567448" cy="549275"/>
          </a:xfrm>
        </p:spPr>
        <p:txBody>
          <a:bodyPr/>
          <a:lstStyle/>
          <a:p>
            <a:pPr eaLnBrk="1" hangingPunct="1"/>
            <a:r>
              <a:rPr lang="en-US" altLang="ja-JP" sz="3200" b="1" dirty="0">
                <a:solidFill>
                  <a:schemeClr val="tx1"/>
                </a:solidFill>
                <a:effectLst/>
                <a:latin typeface="Calibri" charset="0"/>
                <a:ea typeface="Calibri" charset="0"/>
                <a:cs typeface="Calibri" charset="0"/>
              </a:rPr>
              <a:t>Project</a:t>
            </a:r>
            <a:r>
              <a:rPr lang="ja-JP" altLang="en-US" sz="3200" b="1" dirty="0">
                <a:solidFill>
                  <a:schemeClr val="tx1"/>
                </a:solidFill>
                <a:effectLst/>
                <a:latin typeface="Calibri" charset="0"/>
                <a:ea typeface="Calibri" charset="0"/>
                <a:cs typeface="Calibri" charset="0"/>
              </a:rPr>
              <a:t> </a:t>
            </a:r>
            <a:r>
              <a:rPr lang="en-US" altLang="ja-JP" sz="3200" b="1" dirty="0">
                <a:solidFill>
                  <a:schemeClr val="tx1"/>
                </a:solidFill>
                <a:effectLst/>
                <a:latin typeface="Calibri" charset="0"/>
                <a:ea typeface="Calibri" charset="0"/>
                <a:cs typeface="Calibri" charset="0"/>
              </a:rPr>
              <a:t>3</a:t>
            </a:r>
            <a:r>
              <a:rPr lang="ja-JP" altLang="en-US" sz="3200" b="1" dirty="0">
                <a:solidFill>
                  <a:schemeClr val="tx1"/>
                </a:solidFill>
                <a:effectLst/>
                <a:latin typeface="Calibri" charset="0"/>
                <a:ea typeface="Calibri" charset="0"/>
                <a:cs typeface="Calibri" charset="0"/>
              </a:rPr>
              <a:t>　</a:t>
            </a:r>
            <a:r>
              <a:rPr lang="en-US" altLang="ja-JP" sz="3200" b="1" dirty="0">
                <a:solidFill>
                  <a:schemeClr val="tx1"/>
                </a:solidFill>
                <a:effectLst/>
                <a:latin typeface="Calibri" charset="0"/>
                <a:ea typeface="Calibri" charset="0"/>
                <a:cs typeface="Calibri" charset="0"/>
              </a:rPr>
              <a:t>Current</a:t>
            </a:r>
            <a:r>
              <a:rPr lang="ja-JP" altLang="en-US" sz="3200" b="1" dirty="0">
                <a:solidFill>
                  <a:schemeClr val="tx1"/>
                </a:solidFill>
                <a:effectLst/>
                <a:latin typeface="Calibri" charset="0"/>
                <a:ea typeface="Calibri" charset="0"/>
                <a:cs typeface="Calibri" charset="0"/>
              </a:rPr>
              <a:t> </a:t>
            </a:r>
            <a:r>
              <a:rPr lang="en-US" altLang="ja-JP" sz="3200" b="1" dirty="0">
                <a:solidFill>
                  <a:schemeClr val="tx1"/>
                </a:solidFill>
                <a:effectLst/>
                <a:latin typeface="Calibri" charset="0"/>
                <a:ea typeface="Calibri" charset="0"/>
                <a:cs typeface="Calibri" charset="0"/>
              </a:rPr>
              <a:t>Progress</a:t>
            </a:r>
            <a:r>
              <a:rPr lang="ja-JP" altLang="en-US" sz="3200" b="1" dirty="0">
                <a:solidFill>
                  <a:schemeClr val="tx1"/>
                </a:solidFill>
                <a:latin typeface="Calibri" charset="0"/>
                <a:ea typeface="Calibri" charset="0"/>
                <a:cs typeface="Calibri" charset="0"/>
              </a:rPr>
              <a:t> </a:t>
            </a:r>
            <a:endParaRPr lang="ja-JP" altLang="ja-JP" sz="3200" b="1" dirty="0">
              <a:solidFill>
                <a:schemeClr val="tx1"/>
              </a:solidFill>
              <a:effectLst/>
              <a:latin typeface="Calibri" charset="0"/>
              <a:ea typeface="Calibri" charset="0"/>
              <a:cs typeface="Calibri" charset="0"/>
            </a:endParaRPr>
          </a:p>
        </p:txBody>
      </p:sp>
      <p:sp>
        <p:nvSpPr>
          <p:cNvPr id="2"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24</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6" name="正方形/長方形 5"/>
          <p:cNvSpPr/>
          <p:nvPr/>
        </p:nvSpPr>
        <p:spPr>
          <a:xfrm>
            <a:off x="467544" y="6260122"/>
            <a:ext cx="7958261" cy="307777"/>
          </a:xfrm>
          <a:prstGeom prst="rect">
            <a:avLst/>
          </a:prstGeom>
        </p:spPr>
        <p:txBody>
          <a:bodyPr wrap="square">
            <a:spAutoFit/>
          </a:bodyPr>
          <a:lstStyle/>
          <a:p>
            <a:r>
              <a:rPr lang="en-US" altLang="ja-JP" sz="1400" dirty="0">
                <a:latin typeface="+mn-ea"/>
                <a:ea typeface="+mn-ea"/>
              </a:rPr>
              <a:t>* : one year yield of LLFP transmuted by proton beam with 1000 MeV for 3 years of effectual half years   </a:t>
            </a:r>
          </a:p>
        </p:txBody>
      </p:sp>
      <p:graphicFrame>
        <p:nvGraphicFramePr>
          <p:cNvPr id="4" name="表 3"/>
          <p:cNvGraphicFramePr>
            <a:graphicFrameLocks noGrp="1"/>
          </p:cNvGraphicFramePr>
          <p:nvPr>
            <p:extLst>
              <p:ext uri="{D42A27DB-BD31-4B8C-83A1-F6EECF244321}">
                <p14:modId xmlns:p14="http://schemas.microsoft.com/office/powerpoint/2010/main" val="1693860416"/>
              </p:ext>
            </p:extLst>
          </p:nvPr>
        </p:nvGraphicFramePr>
        <p:xfrm>
          <a:off x="363718" y="5541474"/>
          <a:ext cx="5294131" cy="405859"/>
        </p:xfrm>
        <a:graphic>
          <a:graphicData uri="http://schemas.openxmlformats.org/drawingml/2006/table">
            <a:tbl>
              <a:tblPr/>
              <a:tblGrid>
                <a:gridCol w="1702915">
                  <a:extLst>
                    <a:ext uri="{9D8B030D-6E8A-4147-A177-3AD203B41FA5}">
                      <a16:colId xmlns:a16="http://schemas.microsoft.com/office/drawing/2014/main" xmlns="" val="20000"/>
                    </a:ext>
                  </a:extLst>
                </a:gridCol>
                <a:gridCol w="910323">
                  <a:extLst>
                    <a:ext uri="{9D8B030D-6E8A-4147-A177-3AD203B41FA5}">
                      <a16:colId xmlns:a16="http://schemas.microsoft.com/office/drawing/2014/main" xmlns="" val="20001"/>
                    </a:ext>
                  </a:extLst>
                </a:gridCol>
                <a:gridCol w="971010">
                  <a:extLst>
                    <a:ext uri="{9D8B030D-6E8A-4147-A177-3AD203B41FA5}">
                      <a16:colId xmlns:a16="http://schemas.microsoft.com/office/drawing/2014/main" xmlns="" val="20002"/>
                    </a:ext>
                  </a:extLst>
                </a:gridCol>
                <a:gridCol w="910323">
                  <a:extLst>
                    <a:ext uri="{9D8B030D-6E8A-4147-A177-3AD203B41FA5}">
                      <a16:colId xmlns:a16="http://schemas.microsoft.com/office/drawing/2014/main" xmlns="" val="20003"/>
                    </a:ext>
                  </a:extLst>
                </a:gridCol>
                <a:gridCol w="799560">
                  <a:extLst>
                    <a:ext uri="{9D8B030D-6E8A-4147-A177-3AD203B41FA5}">
                      <a16:colId xmlns:a16="http://schemas.microsoft.com/office/drawing/2014/main" xmlns="" val="20004"/>
                    </a:ext>
                  </a:extLst>
                </a:gridCol>
              </a:tblGrid>
              <a:tr h="405859">
                <a:tc>
                  <a:txBody>
                    <a:bodyPr/>
                    <a:lstStyle/>
                    <a:p>
                      <a:pPr algn="ctr" fontAlgn="ctr"/>
                      <a:r>
                        <a:rPr lang="en-US" altLang="zh-TW" sz="1600" b="0" i="0" u="none" strike="noStrike" dirty="0">
                          <a:solidFill>
                            <a:srgbClr val="000000"/>
                          </a:solidFill>
                          <a:effectLst/>
                          <a:latin typeface="+mj-ea"/>
                          <a:ea typeface="+mj-ea"/>
                        </a:rPr>
                        <a:t>Yield of year (kg/</a:t>
                      </a:r>
                      <a:r>
                        <a:rPr lang="zh-TW" altLang="en-US" sz="1600" b="0" i="0" u="none" strike="noStrike" dirty="0">
                          <a:solidFill>
                            <a:srgbClr val="000000"/>
                          </a:solidFill>
                          <a:effectLst/>
                          <a:latin typeface="+mj-ea"/>
                          <a:ea typeface="+mj-ea"/>
                        </a:rPr>
                        <a:t>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j-ea"/>
                          <a:ea typeface="+mj-ea"/>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j-ea"/>
                          <a:ea typeface="+mj-ea"/>
                        </a:rPr>
                        <a:t>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mj-ea"/>
                          <a:ea typeface="+mj-ea"/>
                        </a:rPr>
                        <a:t>417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mj-ea"/>
                          <a:ea typeface="+mj-ea"/>
                        </a:rPr>
                        <a:t>767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graphicFrame>
        <p:nvGraphicFramePr>
          <p:cNvPr id="9" name="グラフ 8"/>
          <p:cNvGraphicFramePr>
            <a:graphicFrameLocks/>
          </p:cNvGraphicFramePr>
          <p:nvPr>
            <p:extLst>
              <p:ext uri="{D42A27DB-BD31-4B8C-83A1-F6EECF244321}">
                <p14:modId xmlns:p14="http://schemas.microsoft.com/office/powerpoint/2010/main" val="1323059239"/>
              </p:ext>
            </p:extLst>
          </p:nvPr>
        </p:nvGraphicFramePr>
        <p:xfrm>
          <a:off x="611559" y="2309569"/>
          <a:ext cx="7077226" cy="3171212"/>
        </p:xfrm>
        <a:graphic>
          <a:graphicData uri="http://schemas.openxmlformats.org/drawingml/2006/chart">
            <c:chart xmlns:c="http://schemas.openxmlformats.org/drawingml/2006/chart" xmlns:r="http://schemas.openxmlformats.org/officeDocument/2006/relationships" r:id="rId3"/>
          </a:graphicData>
        </a:graphic>
      </p:graphicFrame>
      <p:sp>
        <p:nvSpPr>
          <p:cNvPr id="11" name="下矢印 10"/>
          <p:cNvSpPr/>
          <p:nvPr/>
        </p:nvSpPr>
        <p:spPr>
          <a:xfrm flipV="1">
            <a:off x="2567838" y="4235278"/>
            <a:ext cx="225465" cy="2755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108960" y="2794786"/>
            <a:ext cx="2028305" cy="626301"/>
          </a:xfrm>
          <a:prstGeom prst="rect">
            <a:avLst/>
          </a:prstGeom>
          <a:solidFill>
            <a:srgbClr val="FFCCFF">
              <a:alpha val="30000"/>
            </a:srgb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flipV="1">
            <a:off x="3572006" y="3446139"/>
            <a:ext cx="248432" cy="7014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
          <p:cNvSpPr txBox="1"/>
          <p:nvPr/>
        </p:nvSpPr>
        <p:spPr>
          <a:xfrm>
            <a:off x="3608170" y="3770364"/>
            <a:ext cx="2172450" cy="740907"/>
          </a:xfrm>
          <a:prstGeom prst="rect">
            <a:avLst/>
          </a:prstGeom>
          <a:solidFill>
            <a:srgbClr val="FFCCFF"/>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400" dirty="0"/>
              <a:t>Beak through requested</a:t>
            </a:r>
          </a:p>
          <a:p>
            <a:r>
              <a:rPr lang="en-US" altLang="ja-JP" sz="1400" dirty="0"/>
              <a:t>for nuclear reaction</a:t>
            </a:r>
          </a:p>
          <a:p>
            <a:r>
              <a:rPr lang="en-US" altLang="ja-JP" sz="1400" dirty="0"/>
              <a:t>(Not continuous innovation)</a:t>
            </a:r>
          </a:p>
          <a:p>
            <a:endParaRPr lang="ja-JP" altLang="en-US" sz="1400" dirty="0"/>
          </a:p>
        </p:txBody>
      </p:sp>
      <p:sp>
        <p:nvSpPr>
          <p:cNvPr id="15" name="円/楕円 14"/>
          <p:cNvSpPr/>
          <p:nvPr/>
        </p:nvSpPr>
        <p:spPr>
          <a:xfrm>
            <a:off x="2467626" y="3897076"/>
            <a:ext cx="363255" cy="325677"/>
          </a:xfrm>
          <a:prstGeom prst="ellipse">
            <a:avLst/>
          </a:prstGeom>
          <a:noFill/>
          <a:ln>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rot="16200000">
            <a:off x="-497615" y="3113824"/>
            <a:ext cx="2051812" cy="584775"/>
          </a:xfrm>
          <a:prstGeom prst="rect">
            <a:avLst/>
          </a:prstGeom>
          <a:noFill/>
        </p:spPr>
        <p:txBody>
          <a:bodyPr wrap="square" rtlCol="0">
            <a:spAutoFit/>
          </a:bodyPr>
          <a:lstStyle/>
          <a:p>
            <a:r>
              <a:rPr kumimoji="1" lang="en-US" altLang="ja-JP" sz="1600" b="1" dirty="0"/>
              <a:t>Beam current for transmutation (mA)</a:t>
            </a:r>
            <a:endParaRPr kumimoji="1" lang="ja-JP" altLang="en-US" sz="1600" b="1" dirty="0"/>
          </a:p>
        </p:txBody>
      </p:sp>
      <p:sp>
        <p:nvSpPr>
          <p:cNvPr id="3" name="テキスト ボックス 2"/>
          <p:cNvSpPr txBox="1"/>
          <p:nvPr/>
        </p:nvSpPr>
        <p:spPr>
          <a:xfrm>
            <a:off x="350466" y="716919"/>
            <a:ext cx="8416564" cy="1569660"/>
          </a:xfrm>
          <a:prstGeom prst="rect">
            <a:avLst/>
          </a:prstGeom>
          <a:solidFill>
            <a:srgbClr val="FFFF00"/>
          </a:solidFill>
          <a:ln>
            <a:solidFill>
              <a:srgbClr val="FF0000"/>
            </a:solidFill>
          </a:ln>
        </p:spPr>
        <p:txBody>
          <a:bodyPr wrap="square" rtlCol="0">
            <a:spAutoFit/>
          </a:bodyPr>
          <a:lstStyle/>
          <a:p>
            <a:pPr marL="342900" indent="-342900">
              <a:buFont typeface="Wingdings" panose="05000000000000000000" pitchFamily="2" charset="2"/>
              <a:buChar char="Ø"/>
            </a:pPr>
            <a:r>
              <a:rPr kumimoji="1" lang="en-US" altLang="ja-JP" sz="2400" dirty="0">
                <a:latin typeface="+mj-ea"/>
                <a:ea typeface="+mj-ea"/>
              </a:rPr>
              <a:t>Beam</a:t>
            </a:r>
            <a:r>
              <a:rPr kumimoji="1" lang="ja-JP" altLang="en-US" sz="2400" dirty="0">
                <a:latin typeface="+mj-ea"/>
                <a:ea typeface="+mj-ea"/>
              </a:rPr>
              <a:t> </a:t>
            </a:r>
            <a:r>
              <a:rPr kumimoji="1" lang="en-US" altLang="ja-JP" sz="2400" dirty="0">
                <a:latin typeface="+mj-ea"/>
                <a:ea typeface="+mj-ea"/>
              </a:rPr>
              <a:t>current</a:t>
            </a:r>
            <a:r>
              <a:rPr kumimoji="1" lang="ja-JP" altLang="en-US" sz="2400" dirty="0">
                <a:latin typeface="+mj-ea"/>
                <a:ea typeface="+mj-ea"/>
              </a:rPr>
              <a:t> </a:t>
            </a:r>
            <a:r>
              <a:rPr kumimoji="1" lang="en-US" altLang="ja-JP" sz="2400" dirty="0">
                <a:latin typeface="+mj-ea"/>
                <a:ea typeface="+mj-ea"/>
              </a:rPr>
              <a:t>requested for</a:t>
            </a:r>
            <a:r>
              <a:rPr kumimoji="1" lang="ja-JP" altLang="en-US" sz="2400" dirty="0">
                <a:latin typeface="+mj-ea"/>
                <a:ea typeface="+mj-ea"/>
              </a:rPr>
              <a:t> </a:t>
            </a:r>
            <a:r>
              <a:rPr kumimoji="1" lang="en-US" altLang="ja-JP" sz="2400" dirty="0">
                <a:latin typeface="+mj-ea"/>
                <a:ea typeface="+mj-ea"/>
              </a:rPr>
              <a:t>LLFP transmutation in actual nuclear reaction time* is much higher than present one such as 1mA in every case of  isotope separation, even-odd separation and spent fuel without isotope separation.</a:t>
            </a:r>
            <a:endParaRPr kumimoji="1" lang="ja-JP" altLang="en-US" sz="2400" dirty="0">
              <a:latin typeface="+mj-ea"/>
              <a:ea typeface="+mj-ea"/>
            </a:endParaRPr>
          </a:p>
        </p:txBody>
      </p:sp>
      <p:sp>
        <p:nvSpPr>
          <p:cNvPr id="8" name="テキスト ボックス 7"/>
          <p:cNvSpPr txBox="1"/>
          <p:nvPr/>
        </p:nvSpPr>
        <p:spPr>
          <a:xfrm>
            <a:off x="5998581" y="2380231"/>
            <a:ext cx="2478435" cy="1531445"/>
          </a:xfrm>
          <a:prstGeom prst="rect">
            <a:avLst/>
          </a:prstGeom>
          <a:noFill/>
        </p:spPr>
        <p:txBody>
          <a:bodyPr wrap="none" rtlCol="0">
            <a:spAutoFit/>
          </a:bodyPr>
          <a:lstStyle/>
          <a:p>
            <a:pPr>
              <a:lnSpc>
                <a:spcPct val="150000"/>
              </a:lnSpc>
            </a:pPr>
            <a:r>
              <a:rPr kumimoji="1" lang="en-US" altLang="ja-JP" sz="1600" dirty="0"/>
              <a:t>Without Isotope separation</a:t>
            </a:r>
          </a:p>
          <a:p>
            <a:pPr>
              <a:lnSpc>
                <a:spcPct val="150000"/>
              </a:lnSpc>
            </a:pPr>
            <a:r>
              <a:rPr lang="en-US" altLang="ja-JP" sz="1600" dirty="0"/>
              <a:t>Even-odd separation</a:t>
            </a:r>
          </a:p>
          <a:p>
            <a:pPr>
              <a:lnSpc>
                <a:spcPct val="150000"/>
              </a:lnSpc>
            </a:pPr>
            <a:r>
              <a:rPr kumimoji="1" lang="en-US" altLang="ja-JP" sz="1600" dirty="0"/>
              <a:t>With Isotope separation</a:t>
            </a:r>
          </a:p>
          <a:p>
            <a:pPr>
              <a:lnSpc>
                <a:spcPct val="150000"/>
              </a:lnSpc>
            </a:pPr>
            <a:r>
              <a:rPr lang="en-US" altLang="ja-JP" sz="1600" dirty="0"/>
              <a:t>Current potential</a:t>
            </a:r>
            <a:endParaRPr kumimoji="1" lang="ja-JP" altLang="en-US" sz="1600" dirty="0"/>
          </a:p>
        </p:txBody>
      </p: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
        <p:nvSpPr>
          <p:cNvPr id="17" name="テキスト ボックス 16"/>
          <p:cNvSpPr txBox="1"/>
          <p:nvPr/>
        </p:nvSpPr>
        <p:spPr>
          <a:xfrm>
            <a:off x="5912350" y="4485734"/>
            <a:ext cx="3075970" cy="1200329"/>
          </a:xfrm>
          <a:prstGeom prst="rect">
            <a:avLst/>
          </a:prstGeom>
          <a:solidFill>
            <a:srgbClr val="CCFFFF"/>
          </a:solidFill>
          <a:ln w="25400">
            <a:solidFill>
              <a:srgbClr val="FF0000"/>
            </a:solidFill>
          </a:ln>
        </p:spPr>
        <p:txBody>
          <a:bodyPr wrap="none" rtlCol="0">
            <a:spAutoFit/>
          </a:bodyPr>
          <a:lstStyle/>
          <a:p>
            <a:r>
              <a:rPr kumimoji="1" lang="en-US" altLang="ja-JP" b="1" dirty="0" smtClean="0">
                <a:solidFill>
                  <a:srgbClr val="FF0000"/>
                </a:solidFill>
              </a:rPr>
              <a:t>Not-Continuous innovation </a:t>
            </a:r>
          </a:p>
          <a:p>
            <a:r>
              <a:rPr lang="en-US" altLang="ja-JP" b="1" dirty="0" smtClean="0">
                <a:solidFill>
                  <a:srgbClr val="FF0000"/>
                </a:solidFill>
              </a:rPr>
              <a:t>to have breakthrough in the</a:t>
            </a:r>
          </a:p>
          <a:p>
            <a:r>
              <a:rPr kumimoji="1" lang="en-US" altLang="ja-JP" b="1" dirty="0" smtClean="0">
                <a:solidFill>
                  <a:srgbClr val="FF0000"/>
                </a:solidFill>
              </a:rPr>
              <a:t>technology of accelerator and </a:t>
            </a:r>
          </a:p>
          <a:p>
            <a:r>
              <a:rPr lang="en-US" altLang="ja-JP" b="1" dirty="0" smtClean="0">
                <a:solidFill>
                  <a:srgbClr val="FF0000"/>
                </a:solidFill>
              </a:rPr>
              <a:t>target.</a:t>
            </a:r>
            <a:endParaRPr kumimoji="1" lang="ja-JP" altLang="en-US" b="1" dirty="0">
              <a:solidFill>
                <a:srgbClr val="FF0000"/>
              </a:solidFill>
            </a:endParaRPr>
          </a:p>
        </p:txBody>
      </p:sp>
    </p:spTree>
    <p:extLst>
      <p:ext uri="{BB962C8B-B14F-4D97-AF65-F5344CB8AC3E}">
        <p14:creationId xmlns:p14="http://schemas.microsoft.com/office/powerpoint/2010/main" val="860731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2"/>
          <p:cNvCxnSpPr>
            <a:stCxn id="3" idx="3"/>
            <a:endCxn id="21" idx="2"/>
          </p:cNvCxnSpPr>
          <p:nvPr/>
        </p:nvCxnSpPr>
        <p:spPr>
          <a:xfrm>
            <a:off x="1095488" y="3941919"/>
            <a:ext cx="6775933"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sp>
        <p:nvSpPr>
          <p:cNvPr id="6" name="タイトル 1"/>
          <p:cNvSpPr txBox="1">
            <a:spLocks/>
          </p:cNvSpPr>
          <p:nvPr/>
        </p:nvSpPr>
        <p:spPr bwMode="auto">
          <a:xfrm>
            <a:off x="0" y="28136"/>
            <a:ext cx="9144000" cy="54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eaLnBrk="1" hangingPunct="1"/>
            <a:r>
              <a:rPr lang="en-US" altLang="ja-JP" sz="3200" b="1" kern="0" dirty="0">
                <a:latin typeface="Calibri" charset="0"/>
                <a:ea typeface="Calibri" charset="0"/>
                <a:cs typeface="Calibri" charset="0"/>
              </a:rPr>
              <a:t>Project 4  Contents</a:t>
            </a:r>
            <a:endParaRPr lang="ja-JP" altLang="ja-JP" sz="3200" b="1" kern="0" dirty="0">
              <a:latin typeface="Calibri" charset="0"/>
              <a:ea typeface="Calibri" charset="0"/>
              <a:cs typeface="Calibri" charset="0"/>
            </a:endParaRPr>
          </a:p>
        </p:txBody>
      </p:sp>
      <p:sp>
        <p:nvSpPr>
          <p:cNvPr id="8" name="コンテンツ プレースホルダ 2"/>
          <p:cNvSpPr>
            <a:spLocks noGrp="1"/>
          </p:cNvSpPr>
          <p:nvPr>
            <p:ph idx="1"/>
          </p:nvPr>
        </p:nvSpPr>
        <p:spPr>
          <a:xfrm>
            <a:off x="18170" y="1196752"/>
            <a:ext cx="8371087" cy="1473877"/>
          </a:xfrm>
        </p:spPr>
        <p:txBody>
          <a:bodyPr>
            <a:noAutofit/>
          </a:bodyPr>
          <a:lstStyle/>
          <a:p>
            <a:pPr>
              <a:buFont typeface="Wingdings" panose="05000000000000000000" pitchFamily="2" charset="2"/>
              <a:buChar char="u"/>
            </a:pPr>
            <a:r>
              <a:rPr lang="en-US" altLang="ja-JP" sz="1800" b="1" dirty="0"/>
              <a:t>Accelerator and Target development of elemental technologies </a:t>
            </a:r>
          </a:p>
          <a:p>
            <a:pPr marL="0" indent="0">
              <a:buNone/>
            </a:pPr>
            <a:r>
              <a:rPr lang="ja-JP" altLang="en-US" sz="1800" b="1" dirty="0"/>
              <a:t>・ </a:t>
            </a:r>
            <a:r>
              <a:rPr lang="en-US" altLang="ja-JP" sz="1800" b="1" dirty="0"/>
              <a:t>Superconducting </a:t>
            </a:r>
            <a:r>
              <a:rPr lang="en-US" altLang="ja-JP" sz="1800" b="1" dirty="0">
                <a:solidFill>
                  <a:srgbClr val="FF3399"/>
                </a:solidFill>
              </a:rPr>
              <a:t>Quarter-Wave </a:t>
            </a:r>
            <a:r>
              <a:rPr lang="en-US" altLang="ja-JP" sz="1800" b="1" dirty="0" smtClean="0">
                <a:solidFill>
                  <a:srgbClr val="FF3399"/>
                </a:solidFill>
              </a:rPr>
              <a:t>Resonators (Key in the low energy)</a:t>
            </a:r>
            <a:endParaRPr lang="en-US" altLang="ja-JP" sz="1800" b="1" dirty="0">
              <a:solidFill>
                <a:srgbClr val="FF3399"/>
              </a:solidFill>
            </a:endParaRPr>
          </a:p>
          <a:p>
            <a:pPr marL="0" indent="0">
              <a:buNone/>
            </a:pPr>
            <a:r>
              <a:rPr lang="ja-JP" altLang="en-US" sz="1800" b="1" dirty="0"/>
              <a:t>・ </a:t>
            </a:r>
            <a:r>
              <a:rPr lang="en-US" altLang="ja-JP" sz="1800" b="1" dirty="0">
                <a:solidFill>
                  <a:srgbClr val="FF3399"/>
                </a:solidFill>
              </a:rPr>
              <a:t>Vacuum window </a:t>
            </a:r>
            <a:r>
              <a:rPr lang="en-US" altLang="ja-JP" sz="1800" b="1" dirty="0"/>
              <a:t>between accelerator area (High vacuum)and target area</a:t>
            </a:r>
          </a:p>
          <a:p>
            <a:pPr marL="0" indent="0">
              <a:buNone/>
            </a:pPr>
            <a:r>
              <a:rPr lang="en-US" altLang="ja-JP" sz="1800" b="1" dirty="0"/>
              <a:t> (Atmosphere)</a:t>
            </a:r>
          </a:p>
          <a:p>
            <a:pPr marL="0" indent="0">
              <a:buNone/>
            </a:pPr>
            <a:r>
              <a:rPr lang="ja-JP" altLang="en-US" sz="1800" b="1" dirty="0"/>
              <a:t>・</a:t>
            </a:r>
            <a:r>
              <a:rPr lang="en-US" altLang="ja-JP" sz="1800" b="1" dirty="0">
                <a:solidFill>
                  <a:srgbClr val="FF3399"/>
                </a:solidFill>
              </a:rPr>
              <a:t>Target development using liquid metal</a:t>
            </a:r>
            <a:r>
              <a:rPr lang="ja-JP" altLang="en-US" sz="1800" b="1" dirty="0"/>
              <a:t>（</a:t>
            </a:r>
            <a:r>
              <a:rPr lang="en-US" altLang="ja-JP" sz="1800" b="1" dirty="0"/>
              <a:t>Heat removal at Transmutation</a:t>
            </a:r>
            <a:r>
              <a:rPr lang="ja-JP" altLang="en-US" sz="1800" b="1" dirty="0"/>
              <a:t>）</a:t>
            </a:r>
            <a:endParaRPr lang="en-US" altLang="ja-JP" sz="1800" b="1" dirty="0"/>
          </a:p>
        </p:txBody>
      </p:sp>
      <p:sp>
        <p:nvSpPr>
          <p:cNvPr id="11" name="テキスト ボックス 10"/>
          <p:cNvSpPr txBox="1"/>
          <p:nvPr/>
        </p:nvSpPr>
        <p:spPr>
          <a:xfrm>
            <a:off x="288359" y="665634"/>
            <a:ext cx="7593297" cy="400110"/>
          </a:xfrm>
          <a:prstGeom prst="rect">
            <a:avLst/>
          </a:prstGeom>
          <a:solidFill>
            <a:srgbClr val="FFFF00"/>
          </a:solidFill>
          <a:ln>
            <a:solidFill>
              <a:srgbClr val="FF0000"/>
            </a:solidFill>
          </a:ln>
        </p:spPr>
        <p:txBody>
          <a:bodyPr wrap="none" rtlCol="0">
            <a:spAutoFit/>
          </a:bodyPr>
          <a:lstStyle/>
          <a:p>
            <a:r>
              <a:rPr kumimoji="1" lang="en-US" altLang="ja-JP" sz="2000" b="1" dirty="0"/>
              <a:t>Purpose</a:t>
            </a:r>
            <a:r>
              <a:rPr kumimoji="1" lang="ja-JP" altLang="en-US" sz="2000" b="1" dirty="0"/>
              <a:t>：</a:t>
            </a:r>
            <a:r>
              <a:rPr kumimoji="1" lang="en-US" altLang="ja-JP" sz="2000" b="1" dirty="0"/>
              <a:t>Development of elemental technologies for transmutation.</a:t>
            </a:r>
            <a:endParaRPr lang="en-US" altLang="ja-JP" sz="2000" b="1" dirty="0">
              <a:latin typeface="+mj-ea"/>
              <a:cs typeface="Meiryo UI" panose="020B0604030504040204" pitchFamily="50" charset="-128"/>
            </a:endParaRPr>
          </a:p>
        </p:txBody>
      </p:sp>
      <p:sp>
        <p:nvSpPr>
          <p:cNvPr id="12"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25</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3" name="太陽 2"/>
          <p:cNvSpPr/>
          <p:nvPr/>
        </p:nvSpPr>
        <p:spPr>
          <a:xfrm>
            <a:off x="603119" y="3695734"/>
            <a:ext cx="492369" cy="492369"/>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ブローチ 3"/>
          <p:cNvSpPr/>
          <p:nvPr/>
        </p:nvSpPr>
        <p:spPr>
          <a:xfrm>
            <a:off x="1320572" y="3737937"/>
            <a:ext cx="1069145" cy="407963"/>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柱 4"/>
          <p:cNvSpPr/>
          <p:nvPr/>
        </p:nvSpPr>
        <p:spPr>
          <a:xfrm>
            <a:off x="2713274" y="3723869"/>
            <a:ext cx="365760" cy="436099"/>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柱 14"/>
          <p:cNvSpPr/>
          <p:nvPr/>
        </p:nvSpPr>
        <p:spPr>
          <a:xfrm>
            <a:off x="3231434" y="3723869"/>
            <a:ext cx="365760" cy="436099"/>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柱 15"/>
          <p:cNvSpPr/>
          <p:nvPr/>
        </p:nvSpPr>
        <p:spPr>
          <a:xfrm>
            <a:off x="3766006" y="3723869"/>
            <a:ext cx="365760" cy="436099"/>
          </a:xfrm>
          <a:prstGeom prst="can">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六角形 16"/>
          <p:cNvSpPr/>
          <p:nvPr/>
        </p:nvSpPr>
        <p:spPr>
          <a:xfrm>
            <a:off x="4781224" y="3737937"/>
            <a:ext cx="647114" cy="40796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六角形 17"/>
          <p:cNvSpPr/>
          <p:nvPr/>
        </p:nvSpPr>
        <p:spPr>
          <a:xfrm>
            <a:off x="5594806" y="3737937"/>
            <a:ext cx="647114" cy="407963"/>
          </a:xfrm>
          <a:prstGeom prst="hexagon">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 和接合 20"/>
          <p:cNvSpPr/>
          <p:nvPr/>
        </p:nvSpPr>
        <p:spPr>
          <a:xfrm>
            <a:off x="7871421" y="3744971"/>
            <a:ext cx="393896" cy="393895"/>
          </a:xfrm>
          <a:prstGeom prst="flowChartSummingJunc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爆発 2 23"/>
          <p:cNvSpPr/>
          <p:nvPr/>
        </p:nvSpPr>
        <p:spPr>
          <a:xfrm>
            <a:off x="7730298" y="3753177"/>
            <a:ext cx="309489" cy="351691"/>
          </a:xfrm>
          <a:prstGeom prst="irregularSeal2">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0" y="4161140"/>
            <a:ext cx="9036495" cy="923330"/>
          </a:xfrm>
          <a:prstGeom prst="rect">
            <a:avLst/>
          </a:prstGeom>
          <a:noFill/>
        </p:spPr>
        <p:txBody>
          <a:bodyPr wrap="square" rtlCol="0">
            <a:spAutoFit/>
          </a:bodyPr>
          <a:lstStyle/>
          <a:p>
            <a:r>
              <a:rPr kumimoji="1" lang="ja-JP" altLang="en-US" dirty="0">
                <a:latin typeface="+mn-ea"/>
                <a:ea typeface="+mn-ea"/>
              </a:rPr>
              <a:t>　</a:t>
            </a:r>
            <a:r>
              <a:rPr kumimoji="1" lang="en-US" altLang="ja-JP" dirty="0">
                <a:latin typeface="+mn-ea"/>
                <a:ea typeface="+mn-ea"/>
              </a:rPr>
              <a:t>Ion source </a:t>
            </a:r>
            <a:r>
              <a:rPr kumimoji="1" lang="ja-JP" altLang="en-US" dirty="0">
                <a:solidFill>
                  <a:srgbClr val="FF0000"/>
                </a:solidFill>
                <a:latin typeface="+mn-ea"/>
                <a:ea typeface="+mn-ea"/>
              </a:rPr>
              <a:t>四重極加速</a:t>
            </a:r>
            <a:r>
              <a:rPr kumimoji="1" lang="ja-JP" altLang="en-US" dirty="0">
                <a:latin typeface="+mn-ea"/>
                <a:ea typeface="+mn-ea"/>
              </a:rPr>
              <a:t>　        </a:t>
            </a:r>
            <a:r>
              <a:rPr kumimoji="1" lang="en-US" altLang="ja-JP" dirty="0">
                <a:latin typeface="+mn-ea"/>
                <a:ea typeface="+mn-ea"/>
              </a:rPr>
              <a:t>Superconducting  Resonator               Vacuum    Target </a:t>
            </a:r>
          </a:p>
          <a:p>
            <a:r>
              <a:rPr kumimoji="1" lang="ja-JP" altLang="en-US" dirty="0">
                <a:latin typeface="+mn-ea"/>
                <a:ea typeface="+mn-ea"/>
              </a:rPr>
              <a:t>                 </a:t>
            </a:r>
            <a:r>
              <a:rPr lang="en-US" altLang="ja-JP" sz="1400" dirty="0">
                <a:solidFill>
                  <a:srgbClr val="000000"/>
                </a:solidFill>
                <a:latin typeface="ＭＳ Ｐゴシック"/>
                <a:ea typeface="ＭＳ Ｐゴシック"/>
              </a:rPr>
              <a:t>(RFQ Accelerator)</a:t>
            </a:r>
            <a:r>
              <a:rPr kumimoji="1" lang="ja-JP" altLang="en-US" dirty="0">
                <a:latin typeface="+mn-ea"/>
                <a:ea typeface="+mn-ea"/>
              </a:rPr>
              <a:t>         </a:t>
            </a:r>
            <a:r>
              <a:rPr lang="ja-JP" altLang="en-US" dirty="0">
                <a:latin typeface="+mn-ea"/>
              </a:rPr>
              <a:t>（</a:t>
            </a:r>
            <a:r>
              <a:rPr lang="en-US" altLang="ja-JP" dirty="0">
                <a:latin typeface="+mn-ea"/>
              </a:rPr>
              <a:t>QWR)</a:t>
            </a:r>
            <a:r>
              <a:rPr lang="ja-JP" altLang="en-US" dirty="0">
                <a:latin typeface="+mn-ea"/>
              </a:rPr>
              <a:t>　</a:t>
            </a:r>
            <a:r>
              <a:rPr kumimoji="1" lang="ja-JP" altLang="en-US" dirty="0">
                <a:latin typeface="+mn-ea"/>
                <a:ea typeface="+mn-ea"/>
              </a:rPr>
              <a:t>          　（</a:t>
            </a:r>
            <a:r>
              <a:rPr kumimoji="1" lang="en-US" altLang="ja-JP" dirty="0">
                <a:latin typeface="+mn-ea"/>
                <a:ea typeface="+mn-ea"/>
              </a:rPr>
              <a:t>HWR </a:t>
            </a:r>
            <a:r>
              <a:rPr kumimoji="1" lang="en-US" altLang="ja-JP" dirty="0" err="1">
                <a:latin typeface="+mn-ea"/>
                <a:ea typeface="+mn-ea"/>
              </a:rPr>
              <a:t>etc</a:t>
            </a:r>
            <a:r>
              <a:rPr kumimoji="1" lang="en-US" altLang="ja-JP" dirty="0">
                <a:latin typeface="+mn-ea"/>
                <a:ea typeface="+mn-ea"/>
              </a:rPr>
              <a:t>)               </a:t>
            </a:r>
            <a:r>
              <a:rPr lang="en-US" altLang="ja-JP" dirty="0">
                <a:latin typeface="+mn-ea"/>
              </a:rPr>
              <a:t> window   (LLFP)</a:t>
            </a:r>
          </a:p>
          <a:p>
            <a:endParaRPr kumimoji="1" lang="ja-JP" altLang="en-US" dirty="0">
              <a:latin typeface="+mn-ea"/>
              <a:ea typeface="+mn-ea"/>
            </a:endParaRPr>
          </a:p>
        </p:txBody>
      </p:sp>
      <p:sp>
        <p:nvSpPr>
          <p:cNvPr id="27" name="フローチャート : 照合 26"/>
          <p:cNvSpPr/>
          <p:nvPr/>
        </p:nvSpPr>
        <p:spPr>
          <a:xfrm>
            <a:off x="7047904" y="3711867"/>
            <a:ext cx="217715" cy="478971"/>
          </a:xfrm>
          <a:prstGeom prst="flowChartCol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p:cNvSpPr txBox="1"/>
          <p:nvPr/>
        </p:nvSpPr>
        <p:spPr>
          <a:xfrm>
            <a:off x="5347413" y="3211526"/>
            <a:ext cx="2301735" cy="369332"/>
          </a:xfrm>
          <a:prstGeom prst="rect">
            <a:avLst/>
          </a:prstGeom>
          <a:noFill/>
        </p:spPr>
        <p:txBody>
          <a:bodyPr wrap="square" rtlCol="0">
            <a:spAutoFit/>
          </a:bodyPr>
          <a:lstStyle/>
          <a:p>
            <a:r>
              <a:rPr kumimoji="1" lang="en-US" altLang="ja-JP" dirty="0"/>
              <a:t>Accelerated ion beam</a:t>
            </a:r>
            <a:endParaRPr kumimoji="1" lang="ja-JP" altLang="en-US" dirty="0"/>
          </a:p>
        </p:txBody>
      </p:sp>
      <p:cxnSp>
        <p:nvCxnSpPr>
          <p:cNvPr id="30" name="直線矢印コネクタ 29"/>
          <p:cNvCxnSpPr>
            <a:stCxn id="28" idx="2"/>
          </p:cNvCxnSpPr>
          <p:nvPr/>
        </p:nvCxnSpPr>
        <p:spPr>
          <a:xfrm>
            <a:off x="6498281" y="3580858"/>
            <a:ext cx="47786" cy="414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7494698" y="3153458"/>
            <a:ext cx="1542474" cy="369332"/>
          </a:xfrm>
          <a:prstGeom prst="rect">
            <a:avLst/>
          </a:prstGeom>
        </p:spPr>
        <p:txBody>
          <a:bodyPr wrap="none">
            <a:spAutoFit/>
          </a:bodyPr>
          <a:lstStyle/>
          <a:p>
            <a:r>
              <a:rPr lang="en-US" altLang="ja-JP" dirty="0"/>
              <a:t>Transmutation</a:t>
            </a:r>
            <a:endParaRPr lang="ja-JP" altLang="en-US" dirty="0"/>
          </a:p>
        </p:txBody>
      </p:sp>
      <p:cxnSp>
        <p:nvCxnSpPr>
          <p:cNvPr id="34" name="直線矢印コネクタ 33"/>
          <p:cNvCxnSpPr/>
          <p:nvPr/>
        </p:nvCxnSpPr>
        <p:spPr>
          <a:xfrm flipH="1">
            <a:off x="7795397" y="3523188"/>
            <a:ext cx="79825" cy="2830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28367" y="2993047"/>
            <a:ext cx="6113553" cy="369332"/>
          </a:xfrm>
          <a:prstGeom prst="rect">
            <a:avLst/>
          </a:prstGeom>
          <a:noFill/>
        </p:spPr>
        <p:txBody>
          <a:bodyPr wrap="square" rtlCol="0">
            <a:spAutoFit/>
          </a:bodyPr>
          <a:lstStyle/>
          <a:p>
            <a:r>
              <a:rPr lang="en-US" altLang="ja-JP" dirty="0"/>
              <a:t>【Example of Accelerator and elemental development area】</a:t>
            </a:r>
            <a:endParaRPr kumimoji="1" lang="ja-JP" altLang="en-US" dirty="0"/>
          </a:p>
        </p:txBody>
      </p:sp>
      <p:sp>
        <p:nvSpPr>
          <p:cNvPr id="31" name="コンテンツ プレースホルダ 2"/>
          <p:cNvSpPr>
            <a:spLocks noGrp="1"/>
          </p:cNvSpPr>
          <p:nvPr>
            <p:ph idx="1"/>
          </p:nvPr>
        </p:nvSpPr>
        <p:spPr>
          <a:xfrm>
            <a:off x="128367" y="5192020"/>
            <a:ext cx="8371087" cy="1473877"/>
          </a:xfrm>
        </p:spPr>
        <p:txBody>
          <a:bodyPr>
            <a:noAutofit/>
          </a:bodyPr>
          <a:lstStyle/>
          <a:p>
            <a:pPr>
              <a:buFont typeface="Wingdings" panose="05000000000000000000" pitchFamily="2" charset="2"/>
              <a:buChar char="u"/>
            </a:pPr>
            <a:r>
              <a:rPr lang="en-US" altLang="ja-JP" sz="1800" b="1" dirty="0"/>
              <a:t>Evaluation of nuclear transmutation system </a:t>
            </a:r>
          </a:p>
          <a:p>
            <a:pPr marL="0" indent="0">
              <a:buNone/>
            </a:pPr>
            <a:r>
              <a:rPr lang="ja-JP" altLang="en-US" sz="1800" b="1" dirty="0"/>
              <a:t>・</a:t>
            </a:r>
            <a:r>
              <a:rPr lang="en-US" altLang="ja-JP" sz="1800" b="1" dirty="0"/>
              <a:t>Competitive evaluation in nuclear transmutation techniques</a:t>
            </a:r>
          </a:p>
          <a:p>
            <a:pPr marL="0" indent="0">
              <a:buNone/>
            </a:pPr>
            <a:r>
              <a:rPr lang="ja-JP" altLang="en-US" sz="1800" b="1" dirty="0"/>
              <a:t>・</a:t>
            </a:r>
            <a:r>
              <a:rPr lang="en-US" altLang="ja-JP" sz="1800" b="1" dirty="0"/>
              <a:t>Chosen nuclear transmutation system</a:t>
            </a:r>
          </a:p>
        </p:txBody>
      </p:sp>
      <p:sp>
        <p:nvSpPr>
          <p:cNvPr id="32" name="フローチャート : 照合 31"/>
          <p:cNvSpPr/>
          <p:nvPr/>
        </p:nvSpPr>
        <p:spPr>
          <a:xfrm>
            <a:off x="7298780" y="3709519"/>
            <a:ext cx="217715" cy="478971"/>
          </a:xfrm>
          <a:prstGeom prst="flowChartCollate">
            <a:avLst/>
          </a:prstGeom>
          <a:solidFill>
            <a:schemeClr val="accent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40805990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Screen Shot 2016-02-25 at 午後0.49.19.png"/>
          <p:cNvPicPr>
            <a:picLocks noChangeAspect="1"/>
          </p:cNvPicPr>
          <p:nvPr/>
        </p:nvPicPr>
        <p:blipFill>
          <a:blip r:embed="rId3">
            <a:extLst/>
          </a:blip>
          <a:stretch>
            <a:fillRect/>
          </a:stretch>
        </p:blipFill>
        <p:spPr>
          <a:xfrm>
            <a:off x="255322" y="1006703"/>
            <a:ext cx="1912397" cy="5095220"/>
          </a:xfrm>
          <a:prstGeom prst="rect">
            <a:avLst/>
          </a:prstGeom>
          <a:ln w="12700">
            <a:miter lim="400000"/>
          </a:ln>
        </p:spPr>
      </p:pic>
      <p:pic>
        <p:nvPicPr>
          <p:cNvPr id="147" name="天板.jpg"/>
          <p:cNvPicPr>
            <a:picLocks noChangeAspect="1"/>
          </p:cNvPicPr>
          <p:nvPr/>
        </p:nvPicPr>
        <p:blipFill>
          <a:blip r:embed="rId4">
            <a:extLst/>
          </a:blip>
          <a:stretch>
            <a:fillRect/>
          </a:stretch>
        </p:blipFill>
        <p:spPr>
          <a:xfrm>
            <a:off x="2233221" y="1020385"/>
            <a:ext cx="2347801" cy="1760852"/>
          </a:xfrm>
          <a:prstGeom prst="rect">
            <a:avLst/>
          </a:prstGeom>
          <a:ln w="12700">
            <a:miter lim="400000"/>
          </a:ln>
        </p:spPr>
      </p:pic>
      <p:pic>
        <p:nvPicPr>
          <p:cNvPr id="148" name="底板1.jpg"/>
          <p:cNvPicPr>
            <a:picLocks noChangeAspect="1"/>
          </p:cNvPicPr>
          <p:nvPr/>
        </p:nvPicPr>
        <p:blipFill>
          <a:blip r:embed="rId5">
            <a:extLst/>
          </a:blip>
          <a:stretch>
            <a:fillRect/>
          </a:stretch>
        </p:blipFill>
        <p:spPr>
          <a:xfrm>
            <a:off x="2233221" y="4341071"/>
            <a:ext cx="2347802" cy="1760851"/>
          </a:xfrm>
          <a:prstGeom prst="rect">
            <a:avLst/>
          </a:prstGeom>
          <a:ln w="12700">
            <a:miter lim="400000"/>
          </a:ln>
        </p:spPr>
      </p:pic>
      <p:pic>
        <p:nvPicPr>
          <p:cNvPr id="149" name="1下部カプラーポート.jpg"/>
          <p:cNvPicPr>
            <a:picLocks noChangeAspect="1"/>
          </p:cNvPicPr>
          <p:nvPr/>
        </p:nvPicPr>
        <p:blipFill>
          <a:blip r:embed="rId6">
            <a:extLst/>
          </a:blip>
          <a:stretch>
            <a:fillRect/>
          </a:stretch>
        </p:blipFill>
        <p:spPr>
          <a:xfrm>
            <a:off x="2437908" y="2833673"/>
            <a:ext cx="1938428" cy="1454962"/>
          </a:xfrm>
          <a:prstGeom prst="rect">
            <a:avLst/>
          </a:prstGeom>
          <a:ln w="12700">
            <a:miter lim="400000"/>
          </a:ln>
        </p:spPr>
      </p:pic>
      <p:pic>
        <p:nvPicPr>
          <p:cNvPr id="150" name="IMG_1056.jpg"/>
          <p:cNvPicPr>
            <a:picLocks noChangeAspect="1"/>
          </p:cNvPicPr>
          <p:nvPr/>
        </p:nvPicPr>
        <p:blipFill>
          <a:blip r:embed="rId7">
            <a:extLst/>
          </a:blip>
          <a:stretch>
            <a:fillRect/>
          </a:stretch>
        </p:blipFill>
        <p:spPr>
          <a:xfrm>
            <a:off x="5130209" y="3703501"/>
            <a:ext cx="3597635" cy="2398423"/>
          </a:xfrm>
          <a:prstGeom prst="rect">
            <a:avLst/>
          </a:prstGeom>
          <a:ln w="12700">
            <a:miter lim="400000"/>
          </a:ln>
        </p:spPr>
      </p:pic>
      <p:pic>
        <p:nvPicPr>
          <p:cNvPr id="151" name="IMG_0976.jpg"/>
          <p:cNvPicPr>
            <a:picLocks noChangeAspect="1"/>
          </p:cNvPicPr>
          <p:nvPr/>
        </p:nvPicPr>
        <p:blipFill>
          <a:blip r:embed="rId8">
            <a:extLst/>
          </a:blip>
          <a:stretch>
            <a:fillRect/>
          </a:stretch>
        </p:blipFill>
        <p:spPr>
          <a:xfrm>
            <a:off x="5154522" y="1157919"/>
            <a:ext cx="3549009" cy="2366006"/>
          </a:xfrm>
          <a:prstGeom prst="rect">
            <a:avLst/>
          </a:prstGeom>
          <a:ln w="12700">
            <a:miter lim="400000"/>
          </a:ln>
        </p:spPr>
      </p:pic>
      <p:sp>
        <p:nvSpPr>
          <p:cNvPr id="152" name="Shape 152"/>
          <p:cNvSpPr/>
          <p:nvPr/>
        </p:nvSpPr>
        <p:spPr>
          <a:xfrm>
            <a:off x="354715" y="1006024"/>
            <a:ext cx="1713611"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FFFFFF"/>
                </a:solidFill>
                <a:latin typeface="Helvetica"/>
                <a:ea typeface="Helvetica"/>
                <a:cs typeface="Helvetica"/>
                <a:sym typeface="Helvetica"/>
              </a:defRPr>
            </a:lvl1pPr>
          </a:lstStyle>
          <a:p>
            <a:pPr algn="ctr" defTabSz="410751" hangingPunct="0"/>
            <a:r>
              <a:rPr kumimoji="0" sz="1687" kern="0"/>
              <a:t>Inner conductor</a:t>
            </a:r>
          </a:p>
        </p:txBody>
      </p:sp>
      <p:sp>
        <p:nvSpPr>
          <p:cNvPr id="153" name="Shape 153"/>
          <p:cNvSpPr/>
          <p:nvPr/>
        </p:nvSpPr>
        <p:spPr>
          <a:xfrm>
            <a:off x="2640085" y="2472483"/>
            <a:ext cx="1534074"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FFFFFF"/>
                </a:solidFill>
                <a:latin typeface="Helvetica"/>
                <a:ea typeface="Helvetica"/>
                <a:cs typeface="Helvetica"/>
                <a:sym typeface="Helvetica"/>
              </a:defRPr>
            </a:lvl1pPr>
          </a:lstStyle>
          <a:p>
            <a:pPr algn="ctr" defTabSz="410751" hangingPunct="0"/>
            <a:r>
              <a:rPr kumimoji="0" sz="1687" kern="0"/>
              <a:t>Top torus part</a:t>
            </a:r>
          </a:p>
        </p:txBody>
      </p:sp>
      <p:sp>
        <p:nvSpPr>
          <p:cNvPr id="154" name="Shape 154"/>
          <p:cNvSpPr/>
          <p:nvPr/>
        </p:nvSpPr>
        <p:spPr>
          <a:xfrm>
            <a:off x="2737067" y="3979881"/>
            <a:ext cx="1340111"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FFFFFF"/>
                </a:solidFill>
                <a:latin typeface="Helvetica"/>
                <a:ea typeface="Helvetica"/>
                <a:cs typeface="Helvetica"/>
                <a:sym typeface="Helvetica"/>
              </a:defRPr>
            </a:lvl1pPr>
          </a:lstStyle>
          <a:p>
            <a:pPr algn="ctr" defTabSz="410751" hangingPunct="0"/>
            <a:r>
              <a:rPr kumimoji="0" sz="1687" kern="0"/>
              <a:t>Rinsing port</a:t>
            </a:r>
          </a:p>
        </p:txBody>
      </p:sp>
      <p:sp>
        <p:nvSpPr>
          <p:cNvPr id="155" name="Shape 155"/>
          <p:cNvSpPr/>
          <p:nvPr/>
        </p:nvSpPr>
        <p:spPr>
          <a:xfrm>
            <a:off x="2759508" y="5793169"/>
            <a:ext cx="1295227"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FFFFFF"/>
                </a:solidFill>
                <a:latin typeface="Helvetica"/>
                <a:ea typeface="Helvetica"/>
                <a:cs typeface="Helvetica"/>
                <a:sym typeface="Helvetica"/>
              </a:defRPr>
            </a:lvl1pPr>
          </a:lstStyle>
          <a:p>
            <a:pPr algn="ctr" defTabSz="410751" hangingPunct="0"/>
            <a:r>
              <a:rPr kumimoji="0" sz="1687" kern="0"/>
              <a:t>Bottom part</a:t>
            </a:r>
          </a:p>
        </p:txBody>
      </p:sp>
      <p:sp>
        <p:nvSpPr>
          <p:cNvPr id="156" name="Shape 156"/>
          <p:cNvSpPr/>
          <p:nvPr/>
        </p:nvSpPr>
        <p:spPr>
          <a:xfrm>
            <a:off x="5138472" y="1101446"/>
            <a:ext cx="3581110" cy="591380"/>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ctr" defTabSz="410751" hangingPunct="0">
              <a:defRPr sz="2400" b="1">
                <a:solidFill>
                  <a:srgbClr val="FFFFFF"/>
                </a:solidFill>
                <a:latin typeface="Helvetica"/>
                <a:ea typeface="Helvetica"/>
                <a:cs typeface="Helvetica"/>
                <a:sym typeface="Helvetica"/>
              </a:defRPr>
            </a:pPr>
            <a:r>
              <a:rPr kumimoji="0" sz="1687" b="1" kern="0">
                <a:solidFill>
                  <a:srgbClr val="FFFFFF"/>
                </a:solidFill>
                <a:latin typeface="Helvetica"/>
                <a:ea typeface="Helvetica"/>
                <a:cs typeface="Helvetica"/>
                <a:sym typeface="Helvetica"/>
              </a:rPr>
              <a:t>After welding the inner conductor </a:t>
            </a:r>
          </a:p>
          <a:p>
            <a:pPr algn="ctr" defTabSz="410751" hangingPunct="0">
              <a:defRPr sz="2400" b="1">
                <a:solidFill>
                  <a:srgbClr val="FFFFFF"/>
                </a:solidFill>
                <a:latin typeface="Helvetica"/>
                <a:ea typeface="Helvetica"/>
                <a:cs typeface="Helvetica"/>
                <a:sym typeface="Helvetica"/>
              </a:defRPr>
            </a:pPr>
            <a:r>
              <a:rPr kumimoji="0" sz="1687" b="1" kern="0">
                <a:solidFill>
                  <a:srgbClr val="FFFFFF"/>
                </a:solidFill>
                <a:latin typeface="Helvetica"/>
                <a:ea typeface="Helvetica"/>
                <a:cs typeface="Helvetica"/>
                <a:sym typeface="Helvetica"/>
              </a:rPr>
              <a:t>and the top torus part</a:t>
            </a:r>
          </a:p>
        </p:txBody>
      </p:sp>
      <p:sp>
        <p:nvSpPr>
          <p:cNvPr id="157" name="Shape 157"/>
          <p:cNvSpPr/>
          <p:nvPr/>
        </p:nvSpPr>
        <p:spPr>
          <a:xfrm>
            <a:off x="5090279" y="3669061"/>
            <a:ext cx="3534623"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FFFFFF"/>
                </a:solidFill>
                <a:latin typeface="Helvetica"/>
                <a:ea typeface="Helvetica"/>
                <a:cs typeface="Helvetica"/>
                <a:sym typeface="Helvetica"/>
              </a:defRPr>
            </a:lvl1pPr>
          </a:lstStyle>
          <a:p>
            <a:pPr algn="ctr" defTabSz="410751" hangingPunct="0"/>
            <a:r>
              <a:rPr kumimoji="0" sz="1687" kern="0"/>
              <a:t>After welding the outer conductor</a:t>
            </a:r>
          </a:p>
        </p:txBody>
      </p:sp>
      <p:sp>
        <p:nvSpPr>
          <p:cNvPr id="158" name="Shape 158"/>
          <p:cNvSpPr/>
          <p:nvPr/>
        </p:nvSpPr>
        <p:spPr>
          <a:xfrm>
            <a:off x="-8531" y="6500484"/>
            <a:ext cx="9161062" cy="2"/>
          </a:xfrm>
          <a:prstGeom prst="line">
            <a:avLst/>
          </a:prstGeom>
          <a:ln w="508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dirty="0">
              <a:solidFill>
                <a:srgbClr val="000000"/>
              </a:solidFill>
              <a:latin typeface="Helvetica"/>
              <a:ea typeface="Helvetica"/>
              <a:cs typeface="Helvetica"/>
              <a:sym typeface="Helvetica"/>
            </a:endParaRPr>
          </a:p>
        </p:txBody>
      </p:sp>
      <p:sp>
        <p:nvSpPr>
          <p:cNvPr id="159" name="Shape 159"/>
          <p:cNvSpPr/>
          <p:nvPr/>
        </p:nvSpPr>
        <p:spPr>
          <a:xfrm flipV="1">
            <a:off x="1480" y="580167"/>
            <a:ext cx="9141042" cy="11"/>
          </a:xfrm>
          <a:prstGeom prst="line">
            <a:avLst/>
          </a:prstGeom>
          <a:ln w="508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a:solidFill>
                <a:srgbClr val="000000"/>
              </a:solidFill>
              <a:latin typeface="Helvetica"/>
              <a:ea typeface="Helvetica"/>
              <a:cs typeface="Helvetica"/>
              <a:sym typeface="Helvetica"/>
            </a:endParaRPr>
          </a:p>
        </p:txBody>
      </p:sp>
      <p:sp>
        <p:nvSpPr>
          <p:cNvPr id="160" name="Shape 160"/>
          <p:cNvSpPr/>
          <p:nvPr/>
        </p:nvSpPr>
        <p:spPr>
          <a:xfrm flipV="1">
            <a:off x="1479" y="526084"/>
            <a:ext cx="9141043" cy="11"/>
          </a:xfrm>
          <a:prstGeom prst="line">
            <a:avLst/>
          </a:prstGeom>
          <a:ln w="127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a:solidFill>
                <a:srgbClr val="000000"/>
              </a:solidFill>
              <a:latin typeface="Helvetica"/>
              <a:ea typeface="Helvetica"/>
              <a:cs typeface="Helvetica"/>
              <a:sym typeface="Helvetica"/>
            </a:endParaRPr>
          </a:p>
        </p:txBody>
      </p:sp>
      <p:sp>
        <p:nvSpPr>
          <p:cNvPr id="161" name="Shape 161"/>
          <p:cNvSpPr/>
          <p:nvPr/>
        </p:nvSpPr>
        <p:spPr>
          <a:xfrm>
            <a:off x="2042750" y="0"/>
            <a:ext cx="3903313" cy="50488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solidFill>
                  <a:srgbClr val="005493"/>
                </a:solidFill>
                <a:latin typeface="Helvetica"/>
                <a:ea typeface="Helvetica"/>
                <a:cs typeface="Helvetica"/>
                <a:sym typeface="Helvetica"/>
              </a:defRPr>
            </a:lvl1pPr>
          </a:lstStyle>
          <a:p>
            <a:pPr algn="ctr" defTabSz="410751" hangingPunct="0"/>
            <a:r>
              <a:rPr kumimoji="0" sz="2812" kern="0" dirty="0">
                <a:solidFill>
                  <a:schemeClr val="tx1"/>
                </a:solidFill>
                <a:latin typeface="Calibri" charset="0"/>
                <a:ea typeface="Calibri" charset="0"/>
                <a:cs typeface="Calibri" charset="0"/>
              </a:rPr>
              <a:t>Development of SC-QWR </a:t>
            </a:r>
          </a:p>
        </p:txBody>
      </p:sp>
      <p:sp>
        <p:nvSpPr>
          <p:cNvPr id="2" name="テキスト ボックス 1"/>
          <p:cNvSpPr txBox="1"/>
          <p:nvPr/>
        </p:nvSpPr>
        <p:spPr>
          <a:xfrm>
            <a:off x="5227439" y="6478409"/>
            <a:ext cx="504127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ja-JP" b="0" i="0" u="none" strike="noStrike" cap="none" spc="0" normalizeH="0" baseline="0" dirty="0" smtClean="0">
                <a:ln>
                  <a:noFill/>
                </a:ln>
                <a:solidFill>
                  <a:srgbClr val="0070C0"/>
                </a:solidFill>
                <a:effectLst/>
                <a:uFillTx/>
                <a:latin typeface="+mn-lt"/>
                <a:ea typeface="+mn-ea"/>
                <a:cs typeface="+mn-cs"/>
                <a:sym typeface="Marker Felt"/>
              </a:rPr>
              <a:t>Courtesy of N.</a:t>
            </a:r>
            <a:r>
              <a:rPr kumimoji="0" lang="en-US" altLang="ja-JP" b="0" i="0" u="none" strike="noStrike" cap="none" spc="0" normalizeH="0" dirty="0" smtClean="0">
                <a:ln>
                  <a:noFill/>
                </a:ln>
                <a:solidFill>
                  <a:srgbClr val="0070C0"/>
                </a:solidFill>
                <a:effectLst/>
                <a:uFillTx/>
                <a:latin typeface="+mn-lt"/>
                <a:ea typeface="+mn-ea"/>
                <a:cs typeface="+mn-cs"/>
                <a:sym typeface="Marker Felt"/>
              </a:rPr>
              <a:t> Sakamoto</a:t>
            </a:r>
            <a:endParaRPr kumimoji="0" lang="ja-JP" altLang="en-US" b="0" i="0" u="none" strike="noStrike" cap="none" spc="0" normalizeH="0" baseline="0" dirty="0">
              <a:ln>
                <a:noFill/>
              </a:ln>
              <a:solidFill>
                <a:srgbClr val="0070C0"/>
              </a:solidFill>
              <a:effectLst/>
              <a:uFillTx/>
              <a:latin typeface="+mn-lt"/>
              <a:ea typeface="+mn-ea"/>
              <a:cs typeface="+mn-cs"/>
              <a:sym typeface="Marker Felt"/>
            </a:endParaRPr>
          </a:p>
        </p:txBody>
      </p:sp>
      <p:pic>
        <p:nvPicPr>
          <p:cNvPr id="19" name="図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163570084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p:nvPr/>
        </p:nvSpPr>
        <p:spPr>
          <a:xfrm>
            <a:off x="-8531" y="6500484"/>
            <a:ext cx="9161062" cy="2"/>
          </a:xfrm>
          <a:prstGeom prst="line">
            <a:avLst/>
          </a:prstGeom>
          <a:ln w="508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a:solidFill>
                <a:srgbClr val="000000"/>
              </a:solidFill>
              <a:latin typeface="Helvetica"/>
              <a:ea typeface="Helvetica"/>
              <a:cs typeface="Helvetica"/>
              <a:sym typeface="Helvetica"/>
            </a:endParaRPr>
          </a:p>
        </p:txBody>
      </p:sp>
      <p:sp>
        <p:nvSpPr>
          <p:cNvPr id="166" name="Shape 166"/>
          <p:cNvSpPr/>
          <p:nvPr/>
        </p:nvSpPr>
        <p:spPr>
          <a:xfrm flipV="1">
            <a:off x="1480" y="580167"/>
            <a:ext cx="9141042" cy="11"/>
          </a:xfrm>
          <a:prstGeom prst="line">
            <a:avLst/>
          </a:prstGeom>
          <a:ln w="508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a:solidFill>
                <a:srgbClr val="000000"/>
              </a:solidFill>
              <a:latin typeface="Helvetica"/>
              <a:ea typeface="Helvetica"/>
              <a:cs typeface="Helvetica"/>
              <a:sym typeface="Helvetica"/>
            </a:endParaRPr>
          </a:p>
        </p:txBody>
      </p:sp>
      <p:sp>
        <p:nvSpPr>
          <p:cNvPr id="167" name="Shape 167"/>
          <p:cNvSpPr/>
          <p:nvPr/>
        </p:nvSpPr>
        <p:spPr>
          <a:xfrm flipV="1">
            <a:off x="1479" y="526084"/>
            <a:ext cx="9141043" cy="11"/>
          </a:xfrm>
          <a:prstGeom prst="line">
            <a:avLst/>
          </a:prstGeom>
          <a:ln w="127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a:solidFill>
                <a:srgbClr val="000000"/>
              </a:solidFill>
              <a:latin typeface="Helvetica"/>
              <a:ea typeface="Helvetica"/>
              <a:cs typeface="Helvetica"/>
              <a:sym typeface="Helvetica"/>
            </a:endParaRPr>
          </a:p>
        </p:txBody>
      </p:sp>
      <p:sp>
        <p:nvSpPr>
          <p:cNvPr id="169" name="Shape 169"/>
          <p:cNvSpPr/>
          <p:nvPr/>
        </p:nvSpPr>
        <p:spPr>
          <a:xfrm>
            <a:off x="107558" y="986417"/>
            <a:ext cx="9161062" cy="50845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580409" hangingPunct="0">
              <a:defRPr sz="2600" i="1">
                <a:solidFill>
                  <a:srgbClr val="424242"/>
                </a:solidFill>
                <a:latin typeface="Helvetica"/>
                <a:ea typeface="Helvetica"/>
                <a:cs typeface="Helvetica"/>
                <a:sym typeface="Helvetica"/>
              </a:defRPr>
            </a:pPr>
            <a:r>
              <a:rPr kumimoji="0" sz="1828" i="1" kern="0" dirty="0">
                <a:solidFill>
                  <a:srgbClr val="424242"/>
                </a:solidFill>
                <a:latin typeface="Helvetica"/>
                <a:ea typeface="Helvetica"/>
                <a:cs typeface="Helvetica"/>
                <a:sym typeface="Helvetica"/>
              </a:rPr>
              <a:t>Cleaning procedure</a:t>
            </a:r>
            <a:r>
              <a:rPr kumimoji="0" sz="1828" kern="0" dirty="0">
                <a:solidFill>
                  <a:srgbClr val="424242"/>
                </a:solidFill>
                <a:latin typeface="Helvetica"/>
                <a:ea typeface="Helvetica"/>
                <a:cs typeface="Helvetica"/>
                <a:sym typeface="Helvetica"/>
              </a:rPr>
              <a:t> </a:t>
            </a:r>
            <a:r>
              <a:rPr kumimoji="0" sz="1828" i="1" kern="0" dirty="0">
                <a:solidFill>
                  <a:srgbClr val="424242"/>
                </a:solidFill>
                <a:latin typeface="Helvetica"/>
                <a:ea typeface="Helvetica"/>
                <a:cs typeface="Helvetica"/>
                <a:sym typeface="Helvetica"/>
              </a:rPr>
              <a:t>of the inner surface of the resonator is one of the most important issues in the fabrication of bulk </a:t>
            </a:r>
            <a:r>
              <a:rPr kumimoji="0" sz="1828" i="1" kern="0" dirty="0" err="1">
                <a:solidFill>
                  <a:srgbClr val="424242"/>
                </a:solidFill>
                <a:latin typeface="Helvetica"/>
                <a:ea typeface="Helvetica"/>
                <a:cs typeface="Helvetica"/>
                <a:sym typeface="Helvetica"/>
              </a:rPr>
              <a:t>Nb</a:t>
            </a:r>
            <a:r>
              <a:rPr kumimoji="0" sz="1828" i="1" kern="0" dirty="0">
                <a:solidFill>
                  <a:srgbClr val="424242"/>
                </a:solidFill>
                <a:latin typeface="Helvetica"/>
                <a:ea typeface="Helvetica"/>
                <a:cs typeface="Helvetica"/>
                <a:sym typeface="Helvetica"/>
              </a:rPr>
              <a:t> resonator.</a:t>
            </a:r>
          </a:p>
          <a:p>
            <a:pPr defTabSz="580409" hangingPunct="0">
              <a:defRPr sz="2600" i="1">
                <a:solidFill>
                  <a:srgbClr val="424242"/>
                </a:solidFill>
                <a:latin typeface="Helvetica"/>
                <a:ea typeface="Helvetica"/>
                <a:cs typeface="Helvetica"/>
                <a:sym typeface="Helvetica"/>
              </a:defRPr>
            </a:pPr>
            <a:endParaRPr kumimoji="0" sz="1828" i="1" kern="0" dirty="0">
              <a:solidFill>
                <a:srgbClr val="424242"/>
              </a:solidFill>
              <a:latin typeface="Helvetica"/>
              <a:ea typeface="Helvetica"/>
              <a:cs typeface="Helvetica"/>
              <a:sym typeface="Helvetica"/>
            </a:endParaRPr>
          </a:p>
          <a:p>
            <a:pPr marL="789905" lvl="1" indent="-343436" defTabSz="580409" hangingPunct="0">
              <a:buSzPct val="75000"/>
              <a:buFontTx/>
              <a:buChar char="•"/>
              <a:defRPr sz="2400">
                <a:solidFill>
                  <a:srgbClr val="000000"/>
                </a:solidFill>
                <a:latin typeface="Helvetica"/>
                <a:ea typeface="Helvetica"/>
                <a:cs typeface="Helvetica"/>
                <a:sym typeface="Helvetica"/>
              </a:defRPr>
            </a:pPr>
            <a:r>
              <a:rPr kumimoji="0" sz="1687" kern="0" dirty="0">
                <a:solidFill>
                  <a:srgbClr val="000000"/>
                </a:solidFill>
                <a:latin typeface="Helvetica"/>
                <a:ea typeface="Helvetica"/>
                <a:cs typeface="Helvetica"/>
                <a:sym typeface="Helvetica"/>
              </a:rPr>
              <a:t>Fairly standard processing.</a:t>
            </a:r>
          </a:p>
          <a:p>
            <a:pPr marL="789905" lvl="1" indent="-343436" defTabSz="580409" hangingPunct="0">
              <a:buSzPct val="75000"/>
              <a:buFontTx/>
              <a:buChar char="•"/>
              <a:defRPr sz="2400">
                <a:solidFill>
                  <a:srgbClr val="000000"/>
                </a:solidFill>
                <a:latin typeface="Helvetica"/>
                <a:ea typeface="Helvetica"/>
                <a:cs typeface="Helvetica"/>
                <a:sym typeface="Helvetica"/>
              </a:defRPr>
            </a:pPr>
            <a:r>
              <a:rPr kumimoji="0" sz="1687" kern="0" dirty="0">
                <a:solidFill>
                  <a:srgbClr val="000000"/>
                </a:solidFill>
                <a:latin typeface="Helvetica"/>
                <a:ea typeface="Helvetica"/>
                <a:cs typeface="Helvetica"/>
                <a:sym typeface="Helvetica"/>
              </a:rPr>
              <a:t>Processing should be made under clean circumstances.  </a:t>
            </a:r>
          </a:p>
          <a:p>
            <a:pPr defTabSz="580409" hangingPunct="0">
              <a:defRPr sz="2400">
                <a:solidFill>
                  <a:srgbClr val="000000"/>
                </a:solidFill>
                <a:latin typeface="Helvetica"/>
                <a:ea typeface="Helvetica"/>
                <a:cs typeface="Helvetica"/>
                <a:sym typeface="Helvetica"/>
              </a:defRPr>
            </a:pPr>
            <a:endParaRPr kumimoji="0" sz="1687" kern="0" dirty="0">
              <a:solidFill>
                <a:srgbClr val="000000"/>
              </a:solidFill>
              <a:latin typeface="Helvetica"/>
              <a:ea typeface="Helvetica"/>
              <a:cs typeface="Helvetica"/>
              <a:sym typeface="Helvetica"/>
            </a:endParaRPr>
          </a:p>
          <a:p>
            <a:pPr defTabSz="580409" hangingPunct="0">
              <a:defRPr sz="2400">
                <a:solidFill>
                  <a:srgbClr val="000000"/>
                </a:solidFill>
                <a:latin typeface="Helvetica"/>
                <a:ea typeface="Helvetica"/>
                <a:cs typeface="Helvetica"/>
                <a:sym typeface="Helvetica"/>
              </a:defRPr>
            </a:pPr>
            <a:endParaRPr kumimoji="0" sz="1687" kern="0" dirty="0">
              <a:solidFill>
                <a:srgbClr val="000000"/>
              </a:solidFill>
              <a:latin typeface="Helvetica"/>
              <a:ea typeface="Helvetica"/>
              <a:cs typeface="Helvetica"/>
              <a:sym typeface="Helvetica"/>
            </a:endParaRPr>
          </a:p>
          <a:p>
            <a:pPr defTabSz="580409" hangingPunct="0">
              <a:defRPr sz="2400">
                <a:solidFill>
                  <a:srgbClr val="000000"/>
                </a:solidFill>
                <a:latin typeface="Helvetica"/>
                <a:ea typeface="Helvetica"/>
                <a:cs typeface="Helvetica"/>
                <a:sym typeface="Helvetica"/>
              </a:defRPr>
            </a:pPr>
            <a:endParaRPr kumimoji="0" sz="1687" kern="0" dirty="0">
              <a:solidFill>
                <a:srgbClr val="000000"/>
              </a:solidFill>
              <a:latin typeface="Helvetica"/>
              <a:ea typeface="Helvetica"/>
              <a:cs typeface="Helvetica"/>
              <a:sym typeface="Helvetica"/>
            </a:endParaRPr>
          </a:p>
          <a:p>
            <a:pPr defTabSz="580409" hangingPunct="0">
              <a:defRPr sz="2600" b="1">
                <a:solidFill>
                  <a:srgbClr val="424242"/>
                </a:solidFill>
                <a:latin typeface="Helvetica"/>
                <a:ea typeface="Helvetica"/>
                <a:cs typeface="Helvetica"/>
                <a:sym typeface="Helvetica"/>
              </a:defRPr>
            </a:pPr>
            <a:endParaRPr kumimoji="0" sz="1828" b="1" kern="0" dirty="0">
              <a:solidFill>
                <a:srgbClr val="424242"/>
              </a:solidFill>
              <a:latin typeface="Helvetica"/>
              <a:ea typeface="Helvetica"/>
              <a:cs typeface="Helvetica"/>
              <a:sym typeface="Helvetica"/>
            </a:endParaRPr>
          </a:p>
          <a:p>
            <a:pPr defTabSz="580409" hangingPunct="0">
              <a:defRPr sz="2600">
                <a:solidFill>
                  <a:srgbClr val="424242"/>
                </a:solidFill>
                <a:latin typeface="Helvetica Light"/>
                <a:ea typeface="Helvetica Light"/>
                <a:cs typeface="Helvetica Light"/>
                <a:sym typeface="Helvetica Light"/>
              </a:defRPr>
            </a:pPr>
            <a:endParaRPr kumimoji="0" sz="1828" kern="0" dirty="0">
              <a:solidFill>
                <a:srgbClr val="424242"/>
              </a:solidFill>
              <a:latin typeface="Helvetica Light"/>
              <a:ea typeface="Helvetica Light"/>
              <a:cs typeface="Helvetica Light"/>
              <a:sym typeface="Helvetica Light"/>
            </a:endParaRPr>
          </a:p>
          <a:p>
            <a:pPr defTabSz="580409" hangingPunct="0">
              <a:defRPr sz="2600">
                <a:solidFill>
                  <a:srgbClr val="424242"/>
                </a:solidFill>
                <a:latin typeface="Helvetica Light"/>
                <a:ea typeface="Helvetica Light"/>
                <a:cs typeface="Helvetica Light"/>
                <a:sym typeface="Helvetica Light"/>
              </a:defRPr>
            </a:pPr>
            <a:endParaRPr kumimoji="0" sz="1828" kern="0" dirty="0">
              <a:solidFill>
                <a:srgbClr val="424242"/>
              </a:solidFill>
              <a:latin typeface="Helvetica Light"/>
              <a:ea typeface="Helvetica Light"/>
              <a:cs typeface="Helvetica Light"/>
              <a:sym typeface="Helvetica Light"/>
            </a:endParaRPr>
          </a:p>
          <a:p>
            <a:pPr defTabSz="580409" hangingPunct="0">
              <a:defRPr sz="2600">
                <a:solidFill>
                  <a:srgbClr val="424242"/>
                </a:solidFill>
                <a:latin typeface="Helvetica Light"/>
                <a:ea typeface="Helvetica Light"/>
                <a:cs typeface="Helvetica Light"/>
                <a:sym typeface="Helvetica Light"/>
              </a:defRPr>
            </a:pPr>
            <a:endParaRPr kumimoji="0" sz="1828" kern="0" dirty="0">
              <a:solidFill>
                <a:srgbClr val="424242"/>
              </a:solidFill>
              <a:latin typeface="Helvetica Light"/>
              <a:ea typeface="Helvetica Light"/>
              <a:cs typeface="Helvetica Light"/>
              <a:sym typeface="Helvetica Light"/>
            </a:endParaRPr>
          </a:p>
          <a:p>
            <a:pPr marL="0" lvl="2" indent="321457" defTabSz="580409" hangingPunct="0">
              <a:defRPr sz="2400">
                <a:solidFill>
                  <a:srgbClr val="000000"/>
                </a:solidFill>
                <a:latin typeface="Helvetica Light"/>
                <a:ea typeface="Helvetica Light"/>
                <a:cs typeface="Helvetica Light"/>
                <a:sym typeface="Helvetica Light"/>
              </a:defRPr>
            </a:pPr>
            <a:endParaRPr kumimoji="0" sz="1687" kern="0" dirty="0">
              <a:solidFill>
                <a:srgbClr val="000000"/>
              </a:solidFill>
              <a:latin typeface="Helvetica Light"/>
              <a:ea typeface="Helvetica Light"/>
              <a:cs typeface="Helvetica Light"/>
              <a:sym typeface="Helvetica Light"/>
            </a:endParaRPr>
          </a:p>
          <a:p>
            <a:pPr marL="0" lvl="2" indent="321457" defTabSz="580409" hangingPunct="0">
              <a:defRPr sz="2400">
                <a:solidFill>
                  <a:srgbClr val="000000"/>
                </a:solidFill>
                <a:latin typeface="Helvetica Light"/>
                <a:ea typeface="Helvetica Light"/>
                <a:cs typeface="Helvetica Light"/>
                <a:sym typeface="Helvetica Light"/>
              </a:defRPr>
            </a:pPr>
            <a:endParaRPr kumimoji="0" sz="1687" kern="0" dirty="0">
              <a:solidFill>
                <a:srgbClr val="000000"/>
              </a:solidFill>
              <a:latin typeface="Helvetica Light"/>
              <a:ea typeface="Helvetica Light"/>
              <a:cs typeface="Helvetica Light"/>
              <a:sym typeface="Helvetica Light"/>
            </a:endParaRPr>
          </a:p>
          <a:p>
            <a:pPr marL="0" lvl="2" indent="321457" defTabSz="580409" hangingPunct="0">
              <a:defRPr sz="2400">
                <a:solidFill>
                  <a:srgbClr val="000000"/>
                </a:solidFill>
                <a:latin typeface="Helvetica Light"/>
                <a:ea typeface="Helvetica Light"/>
                <a:cs typeface="Helvetica Light"/>
                <a:sym typeface="Helvetica Light"/>
              </a:defRPr>
            </a:pPr>
            <a:endParaRPr kumimoji="0" sz="1687" kern="0" dirty="0">
              <a:solidFill>
                <a:srgbClr val="000000"/>
              </a:solidFill>
              <a:latin typeface="Helvetica Light"/>
              <a:ea typeface="Helvetica Light"/>
              <a:cs typeface="Helvetica Light"/>
              <a:sym typeface="Helvetica Light"/>
            </a:endParaRPr>
          </a:p>
          <a:p>
            <a:pPr marL="0" lvl="2" indent="321457" defTabSz="580409" hangingPunct="0">
              <a:defRPr sz="2400">
                <a:solidFill>
                  <a:srgbClr val="000000"/>
                </a:solidFill>
                <a:latin typeface="Helvetica Light"/>
                <a:ea typeface="Helvetica Light"/>
                <a:cs typeface="Helvetica Light"/>
                <a:sym typeface="Helvetica Light"/>
              </a:defRPr>
            </a:pPr>
            <a:endParaRPr kumimoji="0" sz="1687" kern="0" dirty="0">
              <a:solidFill>
                <a:srgbClr val="000000"/>
              </a:solidFill>
              <a:latin typeface="Helvetica Light"/>
              <a:ea typeface="Helvetica Light"/>
              <a:cs typeface="Helvetica Light"/>
              <a:sym typeface="Helvetica Light"/>
            </a:endParaRPr>
          </a:p>
          <a:p>
            <a:pPr indent="321457" defTabSz="580409" hangingPunct="0">
              <a:defRPr sz="2400">
                <a:solidFill>
                  <a:srgbClr val="000000"/>
                </a:solidFill>
                <a:latin typeface="Helvetica Light"/>
                <a:ea typeface="Helvetica Light"/>
                <a:cs typeface="Helvetica Light"/>
                <a:sym typeface="Helvetica Light"/>
              </a:defRPr>
            </a:pPr>
            <a:r>
              <a:rPr kumimoji="0" sz="1687" u="sng" kern="0" dirty="0">
                <a:solidFill>
                  <a:srgbClr val="000000"/>
                </a:solidFill>
                <a:latin typeface="Helvetica Light"/>
                <a:ea typeface="Helvetica Light"/>
                <a:cs typeface="Helvetica Light"/>
                <a:sym typeface="Helvetica Light"/>
              </a:rPr>
              <a:t>Manufacturing and surface preparation</a:t>
            </a:r>
            <a:r>
              <a:rPr kumimoji="0" sz="1687" kern="0" dirty="0">
                <a:solidFill>
                  <a:srgbClr val="000000"/>
                </a:solidFill>
                <a:latin typeface="Helvetica Light"/>
                <a:ea typeface="Helvetica Light"/>
                <a:cs typeface="Helvetica Light"/>
                <a:sym typeface="Helvetica Light"/>
              </a:rPr>
              <a:t> was made by </a:t>
            </a:r>
            <a:r>
              <a:rPr kumimoji="0" sz="1687" kern="0" dirty="0" err="1">
                <a:solidFill>
                  <a:srgbClr val="000000"/>
                </a:solidFill>
                <a:latin typeface="Helvetica Light"/>
                <a:ea typeface="Helvetica Light"/>
                <a:cs typeface="Helvetica Light"/>
                <a:sym typeface="Helvetica Light"/>
              </a:rPr>
              <a:t>Mitsubhisi</a:t>
            </a:r>
            <a:r>
              <a:rPr kumimoji="0" sz="1687" kern="0" dirty="0">
                <a:solidFill>
                  <a:srgbClr val="000000"/>
                </a:solidFill>
                <a:latin typeface="Helvetica Light"/>
                <a:ea typeface="Helvetica Light"/>
                <a:cs typeface="Helvetica Light"/>
                <a:sym typeface="Helvetica Light"/>
              </a:rPr>
              <a:t> Heavy Industries Co., Ltd</a:t>
            </a:r>
          </a:p>
          <a:p>
            <a:pPr indent="321457" defTabSz="580409" hangingPunct="0">
              <a:defRPr sz="2400">
                <a:solidFill>
                  <a:srgbClr val="000000"/>
                </a:solidFill>
                <a:latin typeface="Helvetica Light"/>
                <a:ea typeface="Helvetica Light"/>
                <a:cs typeface="Helvetica Light"/>
                <a:sym typeface="Helvetica Light"/>
              </a:defRPr>
            </a:pPr>
            <a:r>
              <a:rPr kumimoji="0" sz="1687" u="sng" kern="0" dirty="0">
                <a:solidFill>
                  <a:srgbClr val="000000"/>
                </a:solidFill>
                <a:latin typeface="Helvetica Light"/>
                <a:ea typeface="Helvetica Light"/>
                <a:cs typeface="Helvetica Light"/>
                <a:sym typeface="Helvetica Light"/>
              </a:rPr>
              <a:t>Observation of the inner surface</a:t>
            </a:r>
            <a:r>
              <a:rPr kumimoji="0" sz="1687" kern="0" dirty="0">
                <a:solidFill>
                  <a:srgbClr val="000000"/>
                </a:solidFill>
                <a:latin typeface="Helvetica Light"/>
                <a:ea typeface="Helvetica Light"/>
                <a:cs typeface="Helvetica Light"/>
                <a:sym typeface="Helvetica Light"/>
              </a:rPr>
              <a:t> was performed carefully.</a:t>
            </a:r>
          </a:p>
          <a:p>
            <a:pPr indent="321457" defTabSz="580409" hangingPunct="0">
              <a:defRPr sz="2400">
                <a:solidFill>
                  <a:srgbClr val="000000"/>
                </a:solidFill>
                <a:latin typeface="Helvetica Light"/>
                <a:ea typeface="Helvetica Light"/>
                <a:cs typeface="Helvetica Light"/>
                <a:sym typeface="Helvetica Light"/>
              </a:defRPr>
            </a:pPr>
            <a:r>
              <a:rPr kumimoji="0" sz="1687" u="sng" kern="0" dirty="0">
                <a:solidFill>
                  <a:srgbClr val="000000"/>
                </a:solidFill>
                <a:latin typeface="Helvetica Light"/>
                <a:ea typeface="Helvetica Light"/>
                <a:cs typeface="Helvetica Light"/>
                <a:sym typeface="Helvetica Light"/>
              </a:rPr>
              <a:t>Low Power RF test</a:t>
            </a:r>
            <a:r>
              <a:rPr kumimoji="0" sz="1687" kern="0" dirty="0">
                <a:solidFill>
                  <a:srgbClr val="000000"/>
                </a:solidFill>
                <a:latin typeface="Helvetica Light"/>
                <a:ea typeface="Helvetica Light"/>
                <a:cs typeface="Helvetica Light"/>
                <a:sym typeface="Helvetica Light"/>
              </a:rPr>
              <a:t> has been performed at AR-Higashi (KEK) since July 2016 </a:t>
            </a:r>
          </a:p>
        </p:txBody>
      </p:sp>
      <p:pic>
        <p:nvPicPr>
          <p:cNvPr id="170" name="image1.png"/>
          <p:cNvPicPr>
            <a:picLocks noChangeAspect="1"/>
          </p:cNvPicPr>
          <p:nvPr/>
        </p:nvPicPr>
        <p:blipFill>
          <a:blip r:embed="rId3">
            <a:extLst/>
          </a:blip>
          <a:stretch>
            <a:fillRect/>
          </a:stretch>
        </p:blipFill>
        <p:spPr>
          <a:xfrm>
            <a:off x="571233" y="3004877"/>
            <a:ext cx="1397508" cy="1919808"/>
          </a:xfrm>
          <a:prstGeom prst="rect">
            <a:avLst/>
          </a:prstGeom>
          <a:ln w="12700">
            <a:miter lim="400000"/>
          </a:ln>
        </p:spPr>
      </p:pic>
      <p:pic>
        <p:nvPicPr>
          <p:cNvPr id="171" name="image2.png"/>
          <p:cNvPicPr>
            <a:picLocks noChangeAspect="1"/>
          </p:cNvPicPr>
          <p:nvPr/>
        </p:nvPicPr>
        <p:blipFill>
          <a:blip r:embed="rId4">
            <a:extLst/>
          </a:blip>
          <a:stretch>
            <a:fillRect/>
          </a:stretch>
        </p:blipFill>
        <p:spPr>
          <a:xfrm>
            <a:off x="5922530" y="2988797"/>
            <a:ext cx="1253275" cy="1951969"/>
          </a:xfrm>
          <a:prstGeom prst="rect">
            <a:avLst/>
          </a:prstGeom>
          <a:ln w="12700">
            <a:miter lim="400000"/>
          </a:ln>
        </p:spPr>
      </p:pic>
      <p:pic>
        <p:nvPicPr>
          <p:cNvPr id="172" name="image3.png"/>
          <p:cNvPicPr>
            <a:picLocks noChangeAspect="1"/>
          </p:cNvPicPr>
          <p:nvPr/>
        </p:nvPicPr>
        <p:blipFill>
          <a:blip r:embed="rId5">
            <a:extLst/>
          </a:blip>
          <a:stretch>
            <a:fillRect/>
          </a:stretch>
        </p:blipFill>
        <p:spPr>
          <a:xfrm>
            <a:off x="7449912" y="2988797"/>
            <a:ext cx="1014866" cy="1951969"/>
          </a:xfrm>
          <a:prstGeom prst="rect">
            <a:avLst/>
          </a:prstGeom>
          <a:ln w="12700">
            <a:miter lim="400000"/>
          </a:ln>
        </p:spPr>
      </p:pic>
      <p:sp>
        <p:nvSpPr>
          <p:cNvPr id="173" name="Shape 173"/>
          <p:cNvSpPr/>
          <p:nvPr/>
        </p:nvSpPr>
        <p:spPr>
          <a:xfrm>
            <a:off x="2023407" y="3812977"/>
            <a:ext cx="164777" cy="303609"/>
          </a:xfrm>
          <a:prstGeom prst="rightArrow">
            <a:avLst>
              <a:gd name="adj1" fmla="val 50000"/>
              <a:gd name="adj2" fmla="val 50000"/>
            </a:avLst>
          </a:prstGeom>
          <a:solidFill>
            <a:srgbClr val="4F81BD"/>
          </a:solidFill>
          <a:ln>
            <a:solidFill>
              <a:srgbClr val="000000"/>
            </a:solidFill>
          </a:ln>
        </p:spPr>
        <p:txBody>
          <a:bodyPr lIns="32146" rIns="32146"/>
          <a:lstStyle/>
          <a:p>
            <a:pPr defTabSz="642915" hangingPunct="0">
              <a:defRPr sz="1800">
                <a:solidFill>
                  <a:srgbClr val="000000"/>
                </a:solidFill>
                <a:latin typeface="Calibri"/>
                <a:ea typeface="Calibri"/>
                <a:cs typeface="Calibri"/>
                <a:sym typeface="Calibri"/>
              </a:defRPr>
            </a:pPr>
            <a:endParaRPr kumimoji="0" sz="1266" kern="0">
              <a:solidFill>
                <a:srgbClr val="000000"/>
              </a:solidFill>
              <a:latin typeface="Calibri"/>
              <a:ea typeface="Calibri"/>
              <a:cs typeface="Calibri"/>
              <a:sym typeface="Calibri"/>
            </a:endParaRPr>
          </a:p>
        </p:txBody>
      </p:sp>
      <p:pic>
        <p:nvPicPr>
          <p:cNvPr id="174" name="image5.png"/>
          <p:cNvPicPr>
            <a:picLocks noChangeAspect="1"/>
          </p:cNvPicPr>
          <p:nvPr/>
        </p:nvPicPr>
        <p:blipFill>
          <a:blip r:embed="rId6">
            <a:extLst/>
          </a:blip>
          <a:stretch>
            <a:fillRect/>
          </a:stretch>
        </p:blipFill>
        <p:spPr>
          <a:xfrm>
            <a:off x="2242849" y="3004877"/>
            <a:ext cx="1713247" cy="1919808"/>
          </a:xfrm>
          <a:prstGeom prst="rect">
            <a:avLst/>
          </a:prstGeom>
          <a:ln w="12700">
            <a:miter lim="400000"/>
          </a:ln>
        </p:spPr>
      </p:pic>
      <p:sp>
        <p:nvSpPr>
          <p:cNvPr id="175" name="Shape 175"/>
          <p:cNvSpPr/>
          <p:nvPr/>
        </p:nvSpPr>
        <p:spPr>
          <a:xfrm>
            <a:off x="4010762" y="3812977"/>
            <a:ext cx="164777" cy="303609"/>
          </a:xfrm>
          <a:prstGeom prst="rightArrow">
            <a:avLst>
              <a:gd name="adj1" fmla="val 50000"/>
              <a:gd name="adj2" fmla="val 50000"/>
            </a:avLst>
          </a:prstGeom>
          <a:solidFill>
            <a:srgbClr val="4F81BD"/>
          </a:solidFill>
          <a:ln>
            <a:solidFill>
              <a:srgbClr val="000000"/>
            </a:solidFill>
          </a:ln>
        </p:spPr>
        <p:txBody>
          <a:bodyPr lIns="32146" rIns="32146"/>
          <a:lstStyle/>
          <a:p>
            <a:pPr defTabSz="642915" hangingPunct="0">
              <a:defRPr sz="1800">
                <a:solidFill>
                  <a:srgbClr val="000000"/>
                </a:solidFill>
                <a:latin typeface="Calibri"/>
                <a:ea typeface="Calibri"/>
                <a:cs typeface="Calibri"/>
                <a:sym typeface="Calibri"/>
              </a:defRPr>
            </a:pPr>
            <a:endParaRPr kumimoji="0" sz="1266" kern="0">
              <a:solidFill>
                <a:srgbClr val="000000"/>
              </a:solidFill>
              <a:latin typeface="Calibri"/>
              <a:ea typeface="Calibri"/>
              <a:cs typeface="Calibri"/>
              <a:sym typeface="Calibri"/>
            </a:endParaRPr>
          </a:p>
        </p:txBody>
      </p:sp>
      <p:pic>
        <p:nvPicPr>
          <p:cNvPr id="176" name="image1.png"/>
          <p:cNvPicPr>
            <a:picLocks noChangeAspect="1"/>
          </p:cNvPicPr>
          <p:nvPr/>
        </p:nvPicPr>
        <p:blipFill>
          <a:blip r:embed="rId3">
            <a:extLst/>
          </a:blip>
          <a:stretch>
            <a:fillRect/>
          </a:stretch>
        </p:blipFill>
        <p:spPr>
          <a:xfrm>
            <a:off x="4230205" y="2990653"/>
            <a:ext cx="1418216" cy="1948257"/>
          </a:xfrm>
          <a:prstGeom prst="rect">
            <a:avLst/>
          </a:prstGeom>
          <a:ln w="12700">
            <a:miter lim="400000"/>
          </a:ln>
        </p:spPr>
      </p:pic>
      <p:sp>
        <p:nvSpPr>
          <p:cNvPr id="177" name="Shape 177"/>
          <p:cNvSpPr/>
          <p:nvPr/>
        </p:nvSpPr>
        <p:spPr>
          <a:xfrm>
            <a:off x="5703086" y="3812977"/>
            <a:ext cx="164777" cy="303609"/>
          </a:xfrm>
          <a:prstGeom prst="rightArrow">
            <a:avLst>
              <a:gd name="adj1" fmla="val 50000"/>
              <a:gd name="adj2" fmla="val 50000"/>
            </a:avLst>
          </a:prstGeom>
          <a:solidFill>
            <a:srgbClr val="4F81BD"/>
          </a:solidFill>
          <a:ln>
            <a:solidFill>
              <a:srgbClr val="000000"/>
            </a:solidFill>
          </a:ln>
        </p:spPr>
        <p:txBody>
          <a:bodyPr lIns="32146" rIns="32146"/>
          <a:lstStyle/>
          <a:p>
            <a:pPr defTabSz="642915" hangingPunct="0">
              <a:defRPr sz="1800">
                <a:solidFill>
                  <a:srgbClr val="000000"/>
                </a:solidFill>
                <a:latin typeface="Calibri"/>
                <a:ea typeface="Calibri"/>
                <a:cs typeface="Calibri"/>
                <a:sym typeface="Calibri"/>
              </a:defRPr>
            </a:pPr>
            <a:endParaRPr kumimoji="0" sz="1266" kern="0">
              <a:solidFill>
                <a:srgbClr val="000000"/>
              </a:solidFill>
              <a:latin typeface="Calibri"/>
              <a:ea typeface="Calibri"/>
              <a:cs typeface="Calibri"/>
              <a:sym typeface="Calibri"/>
            </a:endParaRPr>
          </a:p>
        </p:txBody>
      </p:sp>
      <p:sp>
        <p:nvSpPr>
          <p:cNvPr id="178" name="Shape 178"/>
          <p:cNvSpPr/>
          <p:nvPr/>
        </p:nvSpPr>
        <p:spPr>
          <a:xfrm>
            <a:off x="7230470" y="3812977"/>
            <a:ext cx="164777" cy="303609"/>
          </a:xfrm>
          <a:prstGeom prst="rightArrow">
            <a:avLst>
              <a:gd name="adj1" fmla="val 50000"/>
              <a:gd name="adj2" fmla="val 50000"/>
            </a:avLst>
          </a:prstGeom>
          <a:solidFill>
            <a:srgbClr val="4F81BD"/>
          </a:solidFill>
          <a:ln>
            <a:solidFill>
              <a:srgbClr val="000000"/>
            </a:solidFill>
          </a:ln>
        </p:spPr>
        <p:txBody>
          <a:bodyPr lIns="32146" rIns="32146"/>
          <a:lstStyle/>
          <a:p>
            <a:pPr defTabSz="642915" hangingPunct="0">
              <a:defRPr sz="1800">
                <a:solidFill>
                  <a:srgbClr val="000000"/>
                </a:solidFill>
                <a:latin typeface="Calibri"/>
                <a:ea typeface="Calibri"/>
                <a:cs typeface="Calibri"/>
                <a:sym typeface="Calibri"/>
              </a:defRPr>
            </a:pPr>
            <a:endParaRPr kumimoji="0" sz="1266" kern="0">
              <a:solidFill>
                <a:srgbClr val="000000"/>
              </a:solidFill>
              <a:latin typeface="Calibri"/>
              <a:ea typeface="Calibri"/>
              <a:cs typeface="Calibri"/>
              <a:sym typeface="Calibri"/>
            </a:endParaRPr>
          </a:p>
        </p:txBody>
      </p:sp>
      <p:sp>
        <p:nvSpPr>
          <p:cNvPr id="179" name="Shape 179"/>
          <p:cNvSpPr/>
          <p:nvPr/>
        </p:nvSpPr>
        <p:spPr>
          <a:xfrm>
            <a:off x="561460" y="2576581"/>
            <a:ext cx="1417056"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011993"/>
                </a:solidFill>
                <a:latin typeface="Helvetica"/>
                <a:ea typeface="Helvetica"/>
                <a:cs typeface="Helvetica"/>
                <a:sym typeface="Helvetica"/>
              </a:defRPr>
            </a:lvl1pPr>
          </a:lstStyle>
          <a:p>
            <a:pPr algn="ctr" defTabSz="410751" hangingPunct="0"/>
            <a:r>
              <a:rPr kumimoji="0" sz="1687" kern="0"/>
              <a:t>BCP(100 μm)</a:t>
            </a:r>
          </a:p>
        </p:txBody>
      </p:sp>
      <p:sp>
        <p:nvSpPr>
          <p:cNvPr id="180" name="Shape 180"/>
          <p:cNvSpPr/>
          <p:nvPr/>
        </p:nvSpPr>
        <p:spPr>
          <a:xfrm>
            <a:off x="2543231" y="2576581"/>
            <a:ext cx="1112485"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011993"/>
                </a:solidFill>
                <a:latin typeface="Helvetica"/>
                <a:ea typeface="Helvetica"/>
                <a:cs typeface="Helvetica"/>
                <a:sym typeface="Helvetica"/>
              </a:defRPr>
            </a:lvl1pPr>
          </a:lstStyle>
          <a:p>
            <a:pPr algn="ctr" defTabSz="410751" hangingPunct="0"/>
            <a:r>
              <a:rPr kumimoji="0" sz="1687" kern="0"/>
              <a:t>Annealing</a:t>
            </a:r>
          </a:p>
        </p:txBody>
      </p:sp>
      <p:sp>
        <p:nvSpPr>
          <p:cNvPr id="181" name="Shape 181"/>
          <p:cNvSpPr/>
          <p:nvPr/>
        </p:nvSpPr>
        <p:spPr>
          <a:xfrm>
            <a:off x="4290898" y="2576581"/>
            <a:ext cx="1296831"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011993"/>
                </a:solidFill>
                <a:latin typeface="Helvetica"/>
                <a:ea typeface="Helvetica"/>
                <a:cs typeface="Helvetica"/>
                <a:sym typeface="Helvetica"/>
              </a:defRPr>
            </a:lvl1pPr>
          </a:lstStyle>
          <a:p>
            <a:pPr algn="ctr" defTabSz="410751" hangingPunct="0"/>
            <a:r>
              <a:rPr kumimoji="0" sz="1687" kern="0"/>
              <a:t>BCP(20 μm)</a:t>
            </a:r>
          </a:p>
        </p:txBody>
      </p:sp>
      <p:sp>
        <p:nvSpPr>
          <p:cNvPr id="182" name="Shape 182"/>
          <p:cNvSpPr/>
          <p:nvPr/>
        </p:nvSpPr>
        <p:spPr>
          <a:xfrm>
            <a:off x="6285472" y="2576581"/>
            <a:ext cx="527389"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011993"/>
                </a:solidFill>
                <a:latin typeface="Helvetica"/>
                <a:ea typeface="Helvetica"/>
                <a:cs typeface="Helvetica"/>
                <a:sym typeface="Helvetica"/>
              </a:defRPr>
            </a:lvl1pPr>
          </a:lstStyle>
          <a:p>
            <a:pPr algn="ctr" defTabSz="410751" hangingPunct="0"/>
            <a:r>
              <a:rPr kumimoji="0" sz="1687" kern="0"/>
              <a:t>HPR</a:t>
            </a:r>
          </a:p>
        </p:txBody>
      </p:sp>
      <p:sp>
        <p:nvSpPr>
          <p:cNvPr id="183" name="Shape 183"/>
          <p:cNvSpPr/>
          <p:nvPr/>
        </p:nvSpPr>
        <p:spPr>
          <a:xfrm>
            <a:off x="7562205" y="2576581"/>
            <a:ext cx="790282"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b="1">
                <a:solidFill>
                  <a:srgbClr val="011993"/>
                </a:solidFill>
                <a:latin typeface="Helvetica"/>
                <a:ea typeface="Helvetica"/>
                <a:cs typeface="Helvetica"/>
                <a:sym typeface="Helvetica"/>
              </a:defRPr>
            </a:lvl1pPr>
          </a:lstStyle>
          <a:p>
            <a:pPr algn="ctr" defTabSz="410751" hangingPunct="0"/>
            <a:r>
              <a:rPr kumimoji="0" sz="1687" kern="0"/>
              <a:t>Baking</a:t>
            </a:r>
          </a:p>
        </p:txBody>
      </p:sp>
      <p:sp>
        <p:nvSpPr>
          <p:cNvPr id="184" name="Shape 184"/>
          <p:cNvSpPr/>
          <p:nvPr/>
        </p:nvSpPr>
        <p:spPr>
          <a:xfrm>
            <a:off x="2736432" y="60182"/>
            <a:ext cx="3903313" cy="50488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solidFill>
                  <a:srgbClr val="005493"/>
                </a:solidFill>
                <a:latin typeface="Helvetica"/>
                <a:ea typeface="Helvetica"/>
                <a:cs typeface="Helvetica"/>
                <a:sym typeface="Helvetica"/>
              </a:defRPr>
            </a:lvl1pPr>
          </a:lstStyle>
          <a:p>
            <a:pPr algn="ctr" defTabSz="410751" hangingPunct="0"/>
            <a:r>
              <a:rPr kumimoji="0" sz="2812" kern="0">
                <a:solidFill>
                  <a:schemeClr val="tx1"/>
                </a:solidFill>
                <a:latin typeface="Calibri" charset="0"/>
                <a:ea typeface="Calibri" charset="0"/>
                <a:cs typeface="Calibri" charset="0"/>
              </a:rPr>
              <a:t>Development of SC-QWR </a:t>
            </a:r>
          </a:p>
        </p:txBody>
      </p:sp>
      <p:sp>
        <p:nvSpPr>
          <p:cNvPr id="22" name="テキスト ボックス 21"/>
          <p:cNvSpPr txBox="1"/>
          <p:nvPr/>
        </p:nvSpPr>
        <p:spPr>
          <a:xfrm>
            <a:off x="4541172" y="6446246"/>
            <a:ext cx="504127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ja-JP" b="0" i="0" u="none" strike="noStrike" cap="none" spc="0" normalizeH="0" baseline="0" dirty="0" smtClean="0">
                <a:ln>
                  <a:noFill/>
                </a:ln>
                <a:solidFill>
                  <a:srgbClr val="0070C0"/>
                </a:solidFill>
                <a:effectLst/>
                <a:uFillTx/>
                <a:latin typeface="+mn-lt"/>
                <a:ea typeface="+mn-ea"/>
                <a:cs typeface="+mn-cs"/>
                <a:sym typeface="Marker Felt"/>
              </a:rPr>
              <a:t>Courtesy of N.</a:t>
            </a:r>
            <a:r>
              <a:rPr kumimoji="0" lang="en-US" altLang="ja-JP" b="0" i="0" u="none" strike="noStrike" cap="none" spc="0" normalizeH="0" dirty="0" smtClean="0">
                <a:ln>
                  <a:noFill/>
                </a:ln>
                <a:solidFill>
                  <a:srgbClr val="0070C0"/>
                </a:solidFill>
                <a:effectLst/>
                <a:uFillTx/>
                <a:latin typeface="+mn-lt"/>
                <a:ea typeface="+mn-ea"/>
                <a:cs typeface="+mn-cs"/>
                <a:sym typeface="Marker Felt"/>
              </a:rPr>
              <a:t> Sakamoto</a:t>
            </a:r>
            <a:endParaRPr kumimoji="0" lang="ja-JP" altLang="en-US" b="0" i="0" u="none" strike="noStrike" cap="none" spc="0" normalizeH="0" baseline="0" dirty="0">
              <a:ln>
                <a:noFill/>
              </a:ln>
              <a:solidFill>
                <a:srgbClr val="0070C0"/>
              </a:solidFill>
              <a:effectLst/>
              <a:uFillTx/>
              <a:latin typeface="+mn-lt"/>
              <a:ea typeface="+mn-ea"/>
              <a:cs typeface="+mn-cs"/>
              <a:sym typeface="Marker Felt"/>
            </a:endParaRPr>
          </a:p>
        </p:txBody>
      </p:sp>
      <p:pic>
        <p:nvPicPr>
          <p:cNvPr id="23" name="図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744630917"/>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p:nvPr/>
        </p:nvSpPr>
        <p:spPr>
          <a:xfrm>
            <a:off x="77095" y="796028"/>
            <a:ext cx="8599667" cy="591380"/>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pPr marL="482186" lvl="2" indent="-160729" defTabSz="580409" hangingPunct="0">
              <a:buSzPct val="100000"/>
              <a:buFontTx/>
              <a:buChar char="•"/>
              <a:defRPr sz="2400">
                <a:solidFill>
                  <a:srgbClr val="5E5E5E"/>
                </a:solidFill>
                <a:latin typeface="Helvetica Light"/>
                <a:ea typeface="Helvetica Light"/>
                <a:cs typeface="Helvetica Light"/>
                <a:sym typeface="Helvetica Light"/>
              </a:defRPr>
            </a:pPr>
            <a:r>
              <a:rPr kumimoji="0" sz="1687" kern="0" dirty="0">
                <a:solidFill>
                  <a:srgbClr val="5E5E5E"/>
                </a:solidFill>
                <a:latin typeface="Helvetica Light"/>
                <a:ea typeface="Helvetica Light"/>
                <a:cs typeface="Helvetica Light"/>
                <a:sym typeface="Helvetica Light"/>
              </a:rPr>
              <a:t>Performance test was carried out at KEK on September 7th, 2016.</a:t>
            </a:r>
          </a:p>
          <a:p>
            <a:pPr marL="482186" lvl="2" indent="-160729" defTabSz="580409" hangingPunct="0">
              <a:buSzPct val="100000"/>
              <a:buFontTx/>
              <a:buChar char="•"/>
              <a:defRPr sz="2400">
                <a:solidFill>
                  <a:srgbClr val="5E5E5E"/>
                </a:solidFill>
                <a:latin typeface="Helvetica Light"/>
                <a:ea typeface="Helvetica Light"/>
                <a:cs typeface="Helvetica Light"/>
                <a:sym typeface="Helvetica Light"/>
              </a:defRPr>
            </a:pPr>
            <a:r>
              <a:rPr kumimoji="0" sz="1687" kern="0" dirty="0">
                <a:solidFill>
                  <a:srgbClr val="5E5E5E"/>
                </a:solidFill>
                <a:latin typeface="Helvetica Light"/>
                <a:ea typeface="Helvetica Light"/>
                <a:cs typeface="Helvetica Light"/>
                <a:sym typeface="Helvetica Light"/>
              </a:rPr>
              <a:t>The bulk </a:t>
            </a:r>
            <a:r>
              <a:rPr kumimoji="0" sz="1687" kern="0" dirty="0" err="1">
                <a:solidFill>
                  <a:srgbClr val="5E5E5E"/>
                </a:solidFill>
                <a:latin typeface="Helvetica Light"/>
                <a:ea typeface="Helvetica Light"/>
                <a:cs typeface="Helvetica Light"/>
                <a:sym typeface="Helvetica Light"/>
              </a:rPr>
              <a:t>Nb</a:t>
            </a:r>
            <a:r>
              <a:rPr kumimoji="0" sz="1687" kern="0" dirty="0">
                <a:solidFill>
                  <a:srgbClr val="5E5E5E"/>
                </a:solidFill>
                <a:latin typeface="Helvetica Light"/>
                <a:ea typeface="Helvetica Light"/>
                <a:cs typeface="Helvetica Light"/>
                <a:sym typeface="Helvetica Light"/>
              </a:rPr>
              <a:t> resonator was cooled down to 4 K by liquid He.</a:t>
            </a:r>
          </a:p>
        </p:txBody>
      </p:sp>
      <p:sp>
        <p:nvSpPr>
          <p:cNvPr id="189" name="Shape 189"/>
          <p:cNvSpPr/>
          <p:nvPr/>
        </p:nvSpPr>
        <p:spPr>
          <a:xfrm>
            <a:off x="6814277" y="2539155"/>
            <a:ext cx="1006687"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3600">
                <a:solidFill>
                  <a:srgbClr val="0433FF"/>
                </a:solidFill>
                <a:latin typeface="ヒラギノ角ゴ ProN W6"/>
                <a:ea typeface="ヒラギノ角ゴ ProN W6"/>
                <a:cs typeface="ヒラギノ角ゴ ProN W6"/>
                <a:sym typeface="ヒラギノ角ゴ ProN W6"/>
              </a:defRPr>
            </a:lvl1pPr>
          </a:lstStyle>
          <a:p>
            <a:pPr algn="ctr" defTabSz="410751" hangingPunct="0"/>
            <a:r>
              <a:rPr kumimoji="0" sz="2531" kern="0"/>
              <a:t>1.6 MV</a:t>
            </a:r>
          </a:p>
        </p:txBody>
      </p:sp>
      <p:pic>
        <p:nvPicPr>
          <p:cNvPr id="190" name="図 189"/>
          <p:cNvPicPr>
            <a:picLocks/>
          </p:cNvPicPr>
          <p:nvPr/>
        </p:nvPicPr>
        <p:blipFill>
          <a:blip r:embed="rId3">
            <a:extLst/>
          </a:blip>
          <a:stretch>
            <a:fillRect/>
          </a:stretch>
        </p:blipFill>
        <p:spPr>
          <a:xfrm rot="5400000">
            <a:off x="6935804" y="3209540"/>
            <a:ext cx="763632" cy="321964"/>
          </a:xfrm>
          <a:prstGeom prst="rect">
            <a:avLst/>
          </a:prstGeom>
        </p:spPr>
      </p:pic>
      <p:sp>
        <p:nvSpPr>
          <p:cNvPr id="192" name="Shape 192"/>
          <p:cNvSpPr/>
          <p:nvPr/>
        </p:nvSpPr>
        <p:spPr>
          <a:xfrm>
            <a:off x="2658942" y="29186"/>
            <a:ext cx="3903313" cy="50488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solidFill>
                  <a:srgbClr val="005493"/>
                </a:solidFill>
                <a:latin typeface="Helvetica"/>
                <a:ea typeface="Helvetica"/>
                <a:cs typeface="Helvetica"/>
                <a:sym typeface="Helvetica"/>
              </a:defRPr>
            </a:lvl1pPr>
          </a:lstStyle>
          <a:p>
            <a:pPr algn="ctr" defTabSz="410751" hangingPunct="0"/>
            <a:r>
              <a:rPr kumimoji="0" sz="2812" kern="0">
                <a:solidFill>
                  <a:schemeClr val="tx1"/>
                </a:solidFill>
                <a:latin typeface="Calibri" charset="0"/>
                <a:ea typeface="Calibri" charset="0"/>
                <a:cs typeface="Calibri" charset="0"/>
              </a:rPr>
              <a:t>Development of SC-QWR </a:t>
            </a:r>
          </a:p>
        </p:txBody>
      </p:sp>
      <p:sp>
        <p:nvSpPr>
          <p:cNvPr id="194" name="Shape 194"/>
          <p:cNvSpPr/>
          <p:nvPr/>
        </p:nvSpPr>
        <p:spPr>
          <a:xfrm>
            <a:off x="-8531" y="6500484"/>
            <a:ext cx="9161062" cy="2"/>
          </a:xfrm>
          <a:prstGeom prst="line">
            <a:avLst/>
          </a:prstGeom>
          <a:ln w="508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a:solidFill>
                <a:srgbClr val="000000"/>
              </a:solidFill>
              <a:latin typeface="Helvetica"/>
              <a:ea typeface="Helvetica"/>
              <a:cs typeface="Helvetica"/>
              <a:sym typeface="Helvetica"/>
            </a:endParaRPr>
          </a:p>
        </p:txBody>
      </p:sp>
      <p:pic>
        <p:nvPicPr>
          <p:cNvPr id="195" name="pasted-image.pdf"/>
          <p:cNvPicPr>
            <a:picLocks noChangeAspect="1"/>
          </p:cNvPicPr>
          <p:nvPr/>
        </p:nvPicPr>
        <p:blipFill>
          <a:blip r:embed="rId4">
            <a:extLst/>
          </a:blip>
          <a:stretch>
            <a:fillRect/>
          </a:stretch>
        </p:blipFill>
        <p:spPr>
          <a:xfrm>
            <a:off x="2144147" y="1583379"/>
            <a:ext cx="6346890" cy="4565036"/>
          </a:xfrm>
          <a:prstGeom prst="rect">
            <a:avLst/>
          </a:prstGeom>
          <a:ln w="12700">
            <a:miter lim="400000"/>
          </a:ln>
        </p:spPr>
      </p:pic>
      <p:sp>
        <p:nvSpPr>
          <p:cNvPr id="196" name="Shape 196"/>
          <p:cNvSpPr/>
          <p:nvPr/>
        </p:nvSpPr>
        <p:spPr>
          <a:xfrm flipV="1">
            <a:off x="1480" y="580167"/>
            <a:ext cx="9141042" cy="11"/>
          </a:xfrm>
          <a:prstGeom prst="line">
            <a:avLst/>
          </a:prstGeom>
          <a:ln w="508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a:solidFill>
                <a:srgbClr val="000000"/>
              </a:solidFill>
              <a:latin typeface="Helvetica"/>
              <a:ea typeface="Helvetica"/>
              <a:cs typeface="Helvetica"/>
              <a:sym typeface="Helvetica"/>
            </a:endParaRPr>
          </a:p>
        </p:txBody>
      </p:sp>
      <p:sp>
        <p:nvSpPr>
          <p:cNvPr id="197" name="Shape 197"/>
          <p:cNvSpPr/>
          <p:nvPr/>
        </p:nvSpPr>
        <p:spPr>
          <a:xfrm flipV="1">
            <a:off x="1479" y="526084"/>
            <a:ext cx="9141043" cy="11"/>
          </a:xfrm>
          <a:prstGeom prst="line">
            <a:avLst/>
          </a:prstGeom>
          <a:ln w="12700">
            <a:solidFill>
              <a:srgbClr val="0096FF"/>
            </a:solidFill>
            <a:miter lim="400000"/>
          </a:ln>
        </p:spPr>
        <p:txBody>
          <a:bodyPr lIns="35719" tIns="35719" rIns="35719" bIns="35719" anchor="ctr"/>
          <a:lstStyle/>
          <a:p>
            <a:pPr hangingPunct="0">
              <a:defRPr sz="1200">
                <a:solidFill>
                  <a:srgbClr val="000000"/>
                </a:solidFill>
                <a:latin typeface="Helvetica"/>
                <a:ea typeface="Helvetica"/>
                <a:cs typeface="Helvetica"/>
                <a:sym typeface="Helvetica"/>
              </a:defRPr>
            </a:pPr>
            <a:endParaRPr kumimoji="0" sz="844" kern="0">
              <a:solidFill>
                <a:srgbClr val="000000"/>
              </a:solidFill>
              <a:latin typeface="Helvetica"/>
              <a:ea typeface="Helvetica"/>
              <a:cs typeface="Helvetica"/>
              <a:sym typeface="Helvetica"/>
            </a:endParaRPr>
          </a:p>
        </p:txBody>
      </p:sp>
      <p:sp>
        <p:nvSpPr>
          <p:cNvPr id="198" name="Shape 198"/>
          <p:cNvSpPr/>
          <p:nvPr/>
        </p:nvSpPr>
        <p:spPr>
          <a:xfrm>
            <a:off x="512396" y="6100172"/>
            <a:ext cx="8119210" cy="418384"/>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3200" b="1">
                <a:solidFill>
                  <a:srgbClr val="0433FF"/>
                </a:solidFill>
                <a:latin typeface="Helvetica"/>
                <a:ea typeface="Helvetica"/>
                <a:cs typeface="Helvetica"/>
                <a:sym typeface="Helvetica"/>
              </a:defRPr>
            </a:lvl1pPr>
          </a:lstStyle>
          <a:p>
            <a:pPr algn="ctr" defTabSz="410751" hangingPunct="0">
              <a:defRPr b="0"/>
            </a:pPr>
            <a:r>
              <a:rPr kumimoji="0" sz="2250" kern="0"/>
              <a:t>High acceleration voltage of 1.6 MV was successfully obtained.</a:t>
            </a:r>
          </a:p>
        </p:txBody>
      </p:sp>
      <p:pic>
        <p:nvPicPr>
          <p:cNvPr id="199" name="pasted-image.png"/>
          <p:cNvPicPr>
            <a:picLocks noChangeAspect="1"/>
          </p:cNvPicPr>
          <p:nvPr/>
        </p:nvPicPr>
        <p:blipFill>
          <a:blip r:embed="rId5">
            <a:extLst/>
          </a:blip>
          <a:stretch>
            <a:fillRect/>
          </a:stretch>
        </p:blipFill>
        <p:spPr>
          <a:xfrm>
            <a:off x="235214" y="1650856"/>
            <a:ext cx="2234892" cy="4046330"/>
          </a:xfrm>
          <a:prstGeom prst="rect">
            <a:avLst/>
          </a:prstGeom>
          <a:ln w="12700">
            <a:miter lim="400000"/>
          </a:ln>
        </p:spPr>
      </p:pic>
      <p:sp>
        <p:nvSpPr>
          <p:cNvPr id="13" name="テキスト ボックス 12"/>
          <p:cNvSpPr txBox="1"/>
          <p:nvPr/>
        </p:nvSpPr>
        <p:spPr>
          <a:xfrm>
            <a:off x="5227439" y="6478409"/>
            <a:ext cx="504127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ja-JP" b="0" i="0" u="none" strike="noStrike" cap="none" spc="0" normalizeH="0" baseline="0" dirty="0" smtClean="0">
                <a:ln>
                  <a:noFill/>
                </a:ln>
                <a:solidFill>
                  <a:srgbClr val="0070C0"/>
                </a:solidFill>
                <a:effectLst/>
                <a:uFillTx/>
                <a:latin typeface="+mn-lt"/>
                <a:ea typeface="+mn-ea"/>
                <a:cs typeface="+mn-cs"/>
                <a:sym typeface="Marker Felt"/>
              </a:rPr>
              <a:t>Courtesy of N.</a:t>
            </a:r>
            <a:r>
              <a:rPr kumimoji="0" lang="en-US" altLang="ja-JP" b="0" i="0" u="none" strike="noStrike" cap="none" spc="0" normalizeH="0" dirty="0" smtClean="0">
                <a:ln>
                  <a:noFill/>
                </a:ln>
                <a:solidFill>
                  <a:srgbClr val="0070C0"/>
                </a:solidFill>
                <a:effectLst/>
                <a:uFillTx/>
                <a:latin typeface="+mn-lt"/>
                <a:ea typeface="+mn-ea"/>
                <a:cs typeface="+mn-cs"/>
                <a:sym typeface="Marker Felt"/>
              </a:rPr>
              <a:t> Sakamoto</a:t>
            </a:r>
            <a:endParaRPr kumimoji="0" lang="ja-JP" altLang="en-US" b="0" i="0" u="none" strike="noStrike" cap="none" spc="0" normalizeH="0" baseline="0" dirty="0">
              <a:ln>
                <a:noFill/>
              </a:ln>
              <a:solidFill>
                <a:srgbClr val="0070C0"/>
              </a:solidFill>
              <a:effectLst/>
              <a:uFillTx/>
              <a:latin typeface="+mn-lt"/>
              <a:ea typeface="+mn-ea"/>
              <a:cs typeface="+mn-cs"/>
              <a:sym typeface="Marker Felt"/>
            </a:endParaRPr>
          </a:p>
        </p:txBody>
      </p:sp>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172914869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316538" y="4354940"/>
            <a:ext cx="2289516" cy="2096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3" name="テキスト ボックス 22"/>
          <p:cNvSpPr txBox="1"/>
          <p:nvPr/>
        </p:nvSpPr>
        <p:spPr>
          <a:xfrm>
            <a:off x="223553" y="4138290"/>
            <a:ext cx="2475486" cy="369332"/>
          </a:xfrm>
          <a:prstGeom prst="rect">
            <a:avLst/>
          </a:prstGeom>
          <a:solidFill>
            <a:schemeClr val="bg1"/>
          </a:solidFill>
        </p:spPr>
        <p:txBody>
          <a:bodyPr wrap="none" rtlCol="0">
            <a:spAutoFit/>
          </a:bodyPr>
          <a:lstStyle/>
          <a:p>
            <a:r>
              <a:rPr lang="en-US" altLang="ja-JP" smtClean="0">
                <a:solidFill>
                  <a:srgbClr val="000000"/>
                </a:solidFill>
              </a:rPr>
              <a:t>Beam stops in the target</a:t>
            </a:r>
            <a:endParaRPr lang="ja-JP" altLang="en-US" dirty="0">
              <a:solidFill>
                <a:srgbClr val="000000"/>
              </a:solidFill>
            </a:endParaRPr>
          </a:p>
        </p:txBody>
      </p:sp>
      <p:sp>
        <p:nvSpPr>
          <p:cNvPr id="20" name="角丸四角形 19"/>
          <p:cNvSpPr/>
          <p:nvPr/>
        </p:nvSpPr>
        <p:spPr>
          <a:xfrm>
            <a:off x="316538" y="1914371"/>
            <a:ext cx="2289516" cy="2096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4"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29</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2" name="テキスト ボックス 1"/>
          <p:cNvSpPr txBox="1"/>
          <p:nvPr/>
        </p:nvSpPr>
        <p:spPr>
          <a:xfrm>
            <a:off x="223553" y="1655919"/>
            <a:ext cx="2631874" cy="369332"/>
          </a:xfrm>
          <a:prstGeom prst="rect">
            <a:avLst/>
          </a:prstGeom>
          <a:solidFill>
            <a:schemeClr val="bg1"/>
          </a:solidFill>
        </p:spPr>
        <p:txBody>
          <a:bodyPr wrap="none" rtlCol="0">
            <a:spAutoFit/>
          </a:bodyPr>
          <a:lstStyle/>
          <a:p>
            <a:r>
              <a:rPr lang="en-US" altLang="ja-JP" dirty="0" smtClean="0">
                <a:solidFill>
                  <a:srgbClr val="000000"/>
                </a:solidFill>
              </a:rPr>
              <a:t>Beam transmits the target</a:t>
            </a:r>
            <a:endParaRPr lang="ja-JP" altLang="en-US" dirty="0">
              <a:solidFill>
                <a:srgbClr val="000000"/>
              </a:solidFill>
            </a:endParaRPr>
          </a:p>
        </p:txBody>
      </p:sp>
      <p:sp>
        <p:nvSpPr>
          <p:cNvPr id="8" name="テキスト ボックス 7"/>
          <p:cNvSpPr txBox="1"/>
          <p:nvPr/>
        </p:nvSpPr>
        <p:spPr>
          <a:xfrm>
            <a:off x="611560" y="692696"/>
            <a:ext cx="7727025" cy="923330"/>
          </a:xfrm>
          <a:prstGeom prst="rect">
            <a:avLst/>
          </a:prstGeom>
          <a:noFill/>
        </p:spPr>
        <p:txBody>
          <a:bodyPr wrap="square" rtlCol="0">
            <a:spAutoFit/>
          </a:bodyPr>
          <a:lstStyle/>
          <a:p>
            <a:r>
              <a:rPr lang="en-US" altLang="ja-JP" dirty="0" smtClean="0">
                <a:solidFill>
                  <a:srgbClr val="000000"/>
                </a:solidFill>
              </a:rPr>
              <a:t>The technical challenge</a:t>
            </a:r>
          </a:p>
          <a:p>
            <a:r>
              <a:rPr lang="ja-JP" altLang="en-US" b="1" dirty="0" smtClean="0">
                <a:solidFill>
                  <a:srgbClr val="FF0000"/>
                </a:solidFill>
              </a:rPr>
              <a:t>１：</a:t>
            </a:r>
            <a:r>
              <a:rPr lang="en-US" altLang="ja-JP" b="1" dirty="0">
                <a:solidFill>
                  <a:srgbClr val="FF0000"/>
                </a:solidFill>
              </a:rPr>
              <a:t>H</a:t>
            </a:r>
            <a:r>
              <a:rPr lang="en-US" altLang="ja-JP" b="1" dirty="0" smtClean="0">
                <a:solidFill>
                  <a:srgbClr val="FF0000"/>
                </a:solidFill>
              </a:rPr>
              <a:t>igh </a:t>
            </a:r>
            <a:r>
              <a:rPr lang="en-US" altLang="ja-JP" b="1" dirty="0">
                <a:solidFill>
                  <a:srgbClr val="FF0000"/>
                </a:solidFill>
              </a:rPr>
              <a:t>c</a:t>
            </a:r>
            <a:r>
              <a:rPr lang="en-US" altLang="ja-JP" b="1" dirty="0" smtClean="0">
                <a:solidFill>
                  <a:srgbClr val="FF0000"/>
                </a:solidFill>
              </a:rPr>
              <a:t>apability of heat removal, uniformity in thickness</a:t>
            </a:r>
          </a:p>
          <a:p>
            <a:r>
              <a:rPr lang="ja-JP" altLang="en-US" b="1" dirty="0">
                <a:solidFill>
                  <a:srgbClr val="FF0000"/>
                </a:solidFill>
              </a:rPr>
              <a:t>２</a:t>
            </a:r>
            <a:r>
              <a:rPr lang="ja-JP" altLang="en-US" b="1" dirty="0" smtClean="0">
                <a:solidFill>
                  <a:srgbClr val="FF0000"/>
                </a:solidFill>
              </a:rPr>
              <a:t>：</a:t>
            </a:r>
            <a:r>
              <a:rPr lang="en-US" altLang="ja-JP" b="1" dirty="0" smtClean="0">
                <a:solidFill>
                  <a:srgbClr val="FF0000"/>
                </a:solidFill>
              </a:rPr>
              <a:t>Beam window for high power beam</a:t>
            </a:r>
          </a:p>
        </p:txBody>
      </p:sp>
      <p:sp>
        <p:nvSpPr>
          <p:cNvPr id="11" name="テキスト ボックス 10"/>
          <p:cNvSpPr txBox="1"/>
          <p:nvPr/>
        </p:nvSpPr>
        <p:spPr>
          <a:xfrm>
            <a:off x="3441170" y="3669034"/>
            <a:ext cx="4043351" cy="369332"/>
          </a:xfrm>
          <a:prstGeom prst="rect">
            <a:avLst/>
          </a:prstGeom>
          <a:noFill/>
        </p:spPr>
        <p:txBody>
          <a:bodyPr wrap="none" rtlCol="0">
            <a:spAutoFit/>
          </a:bodyPr>
          <a:lstStyle/>
          <a:p>
            <a:r>
              <a:rPr lang="en-US" altLang="ja-JP" dirty="0" smtClean="0">
                <a:solidFill>
                  <a:srgbClr val="FF0000"/>
                </a:solidFill>
              </a:rPr>
              <a:t>Thin liquid lithium target, Granular target</a:t>
            </a:r>
            <a:endParaRPr lang="ja-JP" altLang="en-US" dirty="0">
              <a:solidFill>
                <a:srgbClr val="FF0000"/>
              </a:solidFill>
            </a:endParaRPr>
          </a:p>
        </p:txBody>
      </p:sp>
      <p:sp>
        <p:nvSpPr>
          <p:cNvPr id="12" name="テキスト ボックス 11"/>
          <p:cNvSpPr txBox="1"/>
          <p:nvPr/>
        </p:nvSpPr>
        <p:spPr>
          <a:xfrm>
            <a:off x="2678062" y="6089704"/>
            <a:ext cx="6465939" cy="369332"/>
          </a:xfrm>
          <a:prstGeom prst="rect">
            <a:avLst/>
          </a:prstGeom>
          <a:noFill/>
        </p:spPr>
        <p:txBody>
          <a:bodyPr wrap="square" rtlCol="0">
            <a:spAutoFit/>
          </a:bodyPr>
          <a:lstStyle/>
          <a:p>
            <a:r>
              <a:rPr lang="en-US" altLang="ja-JP" dirty="0" smtClean="0">
                <a:solidFill>
                  <a:srgbClr val="FF0000"/>
                </a:solidFill>
              </a:rPr>
              <a:t>“Windowless” vacuum interface</a:t>
            </a:r>
            <a:r>
              <a:rPr lang="ja-JP" altLang="en-US" dirty="0">
                <a:solidFill>
                  <a:srgbClr val="FF0000"/>
                </a:solidFill>
              </a:rPr>
              <a:t>　</a:t>
            </a:r>
            <a:r>
              <a:rPr lang="ja-JP" altLang="en-US" dirty="0" smtClean="0">
                <a:solidFill>
                  <a:srgbClr val="FF0000"/>
                </a:solidFill>
              </a:rPr>
              <a:t>（</a:t>
            </a:r>
            <a:r>
              <a:rPr lang="en-US" altLang="ja-JP" dirty="0" smtClean="0">
                <a:solidFill>
                  <a:srgbClr val="FF0000"/>
                </a:solidFill>
              </a:rPr>
              <a:t>Plasma window</a:t>
            </a:r>
            <a:r>
              <a:rPr lang="ja-JP" altLang="en-US" dirty="0" smtClean="0">
                <a:solidFill>
                  <a:srgbClr val="FF0000"/>
                </a:solidFill>
              </a:rPr>
              <a:t>）</a:t>
            </a:r>
            <a:endParaRPr lang="ja-JP" altLang="en-US" dirty="0">
              <a:solidFill>
                <a:srgbClr val="FF0000"/>
              </a:solidFill>
            </a:endParaRPr>
          </a:p>
        </p:txBody>
      </p:sp>
      <p:sp>
        <p:nvSpPr>
          <p:cNvPr id="6" name="円弧 5"/>
          <p:cNvSpPr/>
          <p:nvPr/>
        </p:nvSpPr>
        <p:spPr>
          <a:xfrm>
            <a:off x="1082880" y="2498802"/>
            <a:ext cx="1019118" cy="936104"/>
          </a:xfrm>
          <a:prstGeom prst="arc">
            <a:avLst>
              <a:gd name="adj1" fmla="val 17030531"/>
              <a:gd name="adj2" fmla="val 4125925"/>
            </a:avLst>
          </a:prstGeom>
          <a:ln>
            <a:tailEnd type="triangle" w="med" len="lg"/>
          </a:ln>
        </p:spPr>
        <p:style>
          <a:lnRef idx="3">
            <a:schemeClr val="dk1"/>
          </a:lnRef>
          <a:fillRef idx="0">
            <a:schemeClr val="dk1"/>
          </a:fillRef>
          <a:effectRef idx="2">
            <a:schemeClr val="dk1"/>
          </a:effectRef>
          <a:fontRef idx="minor">
            <a:schemeClr val="tx1"/>
          </a:fontRef>
        </p:style>
        <p:txBody>
          <a:bodyPr rtlCol="0" anchor="ctr"/>
          <a:lstStyle/>
          <a:p>
            <a:pPr algn="ctr"/>
            <a:endParaRPr lang="ja-JP" altLang="en-US">
              <a:solidFill>
                <a:srgbClr val="000000"/>
              </a:solidFill>
            </a:endParaRPr>
          </a:p>
        </p:txBody>
      </p:sp>
      <p:sp>
        <p:nvSpPr>
          <p:cNvPr id="14" name="円弧 13"/>
          <p:cNvSpPr/>
          <p:nvPr/>
        </p:nvSpPr>
        <p:spPr>
          <a:xfrm rot="10800000">
            <a:off x="764445" y="2498802"/>
            <a:ext cx="1019118" cy="936104"/>
          </a:xfrm>
          <a:prstGeom prst="arc">
            <a:avLst>
              <a:gd name="adj1" fmla="val 16990365"/>
              <a:gd name="adj2" fmla="val 4125925"/>
            </a:avLst>
          </a:prstGeom>
          <a:ln>
            <a:tailEnd type="triangle" w="med" len="lg"/>
          </a:ln>
        </p:spPr>
        <p:style>
          <a:lnRef idx="3">
            <a:schemeClr val="dk1"/>
          </a:lnRef>
          <a:fillRef idx="0">
            <a:schemeClr val="dk1"/>
          </a:fillRef>
          <a:effectRef idx="2">
            <a:schemeClr val="dk1"/>
          </a:effectRef>
          <a:fontRef idx="minor">
            <a:schemeClr val="tx1"/>
          </a:fontRef>
        </p:style>
        <p:txBody>
          <a:bodyPr rtlCol="0" anchor="ctr"/>
          <a:lstStyle/>
          <a:p>
            <a:pPr algn="ctr"/>
            <a:endParaRPr lang="ja-JP" altLang="en-US">
              <a:solidFill>
                <a:srgbClr val="000000"/>
              </a:solidFill>
            </a:endParaRPr>
          </a:p>
        </p:txBody>
      </p:sp>
      <p:sp>
        <p:nvSpPr>
          <p:cNvPr id="13" name="正方形/長方形 12"/>
          <p:cNvSpPr/>
          <p:nvPr/>
        </p:nvSpPr>
        <p:spPr>
          <a:xfrm rot="16200000">
            <a:off x="1086854" y="2351200"/>
            <a:ext cx="713836" cy="30074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solidFill>
                  <a:srgbClr val="FFFFFF"/>
                </a:solidFill>
              </a:rPr>
              <a:t>Acc.</a:t>
            </a:r>
            <a:endParaRPr lang="ja-JP" altLang="en-US" dirty="0">
              <a:solidFill>
                <a:srgbClr val="FFFFFF"/>
              </a:solidFill>
            </a:endParaRPr>
          </a:p>
        </p:txBody>
      </p:sp>
      <p:sp>
        <p:nvSpPr>
          <p:cNvPr id="17" name="正方形/長方形 16"/>
          <p:cNvSpPr/>
          <p:nvPr/>
        </p:nvSpPr>
        <p:spPr>
          <a:xfrm rot="16200000">
            <a:off x="1085150" y="3248606"/>
            <a:ext cx="713836" cy="300742"/>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solidFill>
                  <a:srgbClr val="FFFFFF"/>
                </a:solidFill>
              </a:rPr>
              <a:t>Tgt.</a:t>
            </a:r>
            <a:endParaRPr lang="ja-JP" altLang="en-US" dirty="0">
              <a:solidFill>
                <a:srgbClr val="FFFFFF"/>
              </a:solidFill>
            </a:endParaRPr>
          </a:p>
        </p:txBody>
      </p:sp>
      <p:sp>
        <p:nvSpPr>
          <p:cNvPr id="18" name="正方形/長方形 17"/>
          <p:cNvSpPr/>
          <p:nvPr/>
        </p:nvSpPr>
        <p:spPr>
          <a:xfrm>
            <a:off x="1416895" y="5222043"/>
            <a:ext cx="713836" cy="300742"/>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err="1" smtClean="0">
                <a:solidFill>
                  <a:srgbClr val="FFFFFF"/>
                </a:solidFill>
              </a:rPr>
              <a:t>Tgt</a:t>
            </a:r>
            <a:endParaRPr lang="ja-JP" altLang="en-US" dirty="0">
              <a:solidFill>
                <a:srgbClr val="FFFFFF"/>
              </a:solidFill>
            </a:endParaRPr>
          </a:p>
        </p:txBody>
      </p:sp>
      <p:cxnSp>
        <p:nvCxnSpPr>
          <p:cNvPr id="19" name="直線矢印コネクタ 18"/>
          <p:cNvCxnSpPr/>
          <p:nvPr/>
        </p:nvCxnSpPr>
        <p:spPr>
          <a:xfrm>
            <a:off x="661838" y="5368067"/>
            <a:ext cx="587152" cy="0"/>
          </a:xfrm>
          <a:prstGeom prst="straightConnector1">
            <a:avLst/>
          </a:prstGeom>
          <a:ln>
            <a:tailEnd type="triangle" w="med" len="lg"/>
          </a:ln>
        </p:spPr>
        <p:style>
          <a:lnRef idx="3">
            <a:schemeClr val="dk1"/>
          </a:lnRef>
          <a:fillRef idx="0">
            <a:schemeClr val="dk1"/>
          </a:fillRef>
          <a:effectRef idx="2">
            <a:schemeClr val="dk1"/>
          </a:effectRef>
          <a:fontRef idx="minor">
            <a:schemeClr val="tx1"/>
          </a:fontRef>
        </p:style>
      </p:cxnSp>
      <p:sp>
        <p:nvSpPr>
          <p:cNvPr id="21" name="テキスト ボックス 20"/>
          <p:cNvSpPr txBox="1"/>
          <p:nvPr/>
        </p:nvSpPr>
        <p:spPr>
          <a:xfrm>
            <a:off x="301803" y="2283703"/>
            <a:ext cx="720069" cy="369332"/>
          </a:xfrm>
          <a:prstGeom prst="rect">
            <a:avLst/>
          </a:prstGeom>
          <a:noFill/>
        </p:spPr>
        <p:txBody>
          <a:bodyPr wrap="none" rtlCol="0">
            <a:spAutoFit/>
          </a:bodyPr>
          <a:lstStyle/>
          <a:p>
            <a:r>
              <a:rPr lang="en-US" altLang="ja-JP" dirty="0" smtClean="0">
                <a:solidFill>
                  <a:srgbClr val="000000"/>
                </a:solidFill>
              </a:rPr>
              <a:t>Beam</a:t>
            </a:r>
            <a:endParaRPr lang="ja-JP" altLang="en-US" dirty="0">
              <a:solidFill>
                <a:srgbClr val="000000"/>
              </a:solidFill>
            </a:endParaRPr>
          </a:p>
        </p:txBody>
      </p:sp>
      <p:sp>
        <p:nvSpPr>
          <p:cNvPr id="25" name="テキスト ボックス 24"/>
          <p:cNvSpPr txBox="1"/>
          <p:nvPr/>
        </p:nvSpPr>
        <p:spPr>
          <a:xfrm>
            <a:off x="1804612" y="3409897"/>
            <a:ext cx="720069" cy="369332"/>
          </a:xfrm>
          <a:prstGeom prst="rect">
            <a:avLst/>
          </a:prstGeom>
          <a:noFill/>
        </p:spPr>
        <p:txBody>
          <a:bodyPr wrap="none" rtlCol="0">
            <a:spAutoFit/>
          </a:bodyPr>
          <a:lstStyle/>
          <a:p>
            <a:r>
              <a:rPr lang="en-US" altLang="ja-JP" dirty="0" smtClean="0">
                <a:solidFill>
                  <a:srgbClr val="000000"/>
                </a:solidFill>
              </a:rPr>
              <a:t>Beam</a:t>
            </a:r>
            <a:endParaRPr lang="ja-JP" altLang="en-US" dirty="0">
              <a:solidFill>
                <a:srgbClr val="000000"/>
              </a:solidFill>
            </a:endParaRPr>
          </a:p>
        </p:txBody>
      </p:sp>
      <p:sp>
        <p:nvSpPr>
          <p:cNvPr id="26" name="テキスト ボックス 25"/>
          <p:cNvSpPr txBox="1"/>
          <p:nvPr/>
        </p:nvSpPr>
        <p:spPr>
          <a:xfrm>
            <a:off x="553934" y="4798059"/>
            <a:ext cx="720069" cy="369332"/>
          </a:xfrm>
          <a:prstGeom prst="rect">
            <a:avLst/>
          </a:prstGeom>
          <a:noFill/>
        </p:spPr>
        <p:txBody>
          <a:bodyPr wrap="none" rtlCol="0">
            <a:spAutoFit/>
          </a:bodyPr>
          <a:lstStyle/>
          <a:p>
            <a:r>
              <a:rPr lang="en-US" altLang="ja-JP" dirty="0" smtClean="0">
                <a:solidFill>
                  <a:srgbClr val="000000"/>
                </a:solidFill>
              </a:rPr>
              <a:t>Beam</a:t>
            </a:r>
            <a:endParaRPr lang="ja-JP" altLang="en-US" dirty="0">
              <a:solidFill>
                <a:srgbClr val="000000"/>
              </a:solidFill>
            </a:endParaRPr>
          </a:p>
        </p:txBody>
      </p:sp>
      <p:sp>
        <p:nvSpPr>
          <p:cNvPr id="29" name="右矢印 28"/>
          <p:cNvSpPr/>
          <p:nvPr/>
        </p:nvSpPr>
        <p:spPr bwMode="auto">
          <a:xfrm>
            <a:off x="2799434" y="2628373"/>
            <a:ext cx="454632" cy="306477"/>
          </a:xfrm>
          <a:prstGeom prst="rightArrow">
            <a:avLst/>
          </a:prstGeom>
          <a:solidFill>
            <a:schemeClr val="tx1"/>
          </a:solidFill>
          <a:ln w="9525">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grpSp>
        <p:nvGrpSpPr>
          <p:cNvPr id="30" name="グループ化 29"/>
          <p:cNvGrpSpPr/>
          <p:nvPr/>
        </p:nvGrpSpPr>
        <p:grpSpPr>
          <a:xfrm>
            <a:off x="3131320" y="2560547"/>
            <a:ext cx="1105319" cy="442128"/>
            <a:chOff x="1594625" y="2658710"/>
            <a:chExt cx="1105319" cy="442128"/>
          </a:xfrm>
        </p:grpSpPr>
        <p:sp>
          <p:nvSpPr>
            <p:cNvPr id="60" name="フリーフォーム 8"/>
            <p:cNvSpPr/>
            <p:nvPr/>
          </p:nvSpPr>
          <p:spPr>
            <a:xfrm>
              <a:off x="1594625" y="2658710"/>
              <a:ext cx="1105319" cy="0"/>
            </a:xfrm>
            <a:custGeom>
              <a:avLst/>
              <a:gdLst>
                <a:gd name="connsiteX0" fmla="*/ 0 w 1319684"/>
                <a:gd name="connsiteY0" fmla="*/ 311498 h 311498"/>
                <a:gd name="connsiteX1" fmla="*/ 1105319 w 1319684"/>
                <a:gd name="connsiteY1" fmla="*/ 311498 h 311498"/>
                <a:gd name="connsiteX2" fmla="*/ 1286189 w 1319684"/>
                <a:gd name="connsiteY2" fmla="*/ 271305 h 311498"/>
                <a:gd name="connsiteX3" fmla="*/ 1165609 w 1319684"/>
                <a:gd name="connsiteY3" fmla="*/ 160773 h 311498"/>
                <a:gd name="connsiteX4" fmla="*/ 1135464 w 1319684"/>
                <a:gd name="connsiteY4" fmla="*/ 0 h 311498"/>
                <a:gd name="connsiteX0" fmla="*/ 0 w 1319684"/>
                <a:gd name="connsiteY0" fmla="*/ 150725 h 150725"/>
                <a:gd name="connsiteX1" fmla="*/ 1105319 w 1319684"/>
                <a:gd name="connsiteY1" fmla="*/ 150725 h 150725"/>
                <a:gd name="connsiteX2" fmla="*/ 1286189 w 1319684"/>
                <a:gd name="connsiteY2" fmla="*/ 110532 h 150725"/>
                <a:gd name="connsiteX3" fmla="*/ 1165609 w 1319684"/>
                <a:gd name="connsiteY3" fmla="*/ 0 h 150725"/>
                <a:gd name="connsiteX0" fmla="*/ 0 w 1319684"/>
                <a:gd name="connsiteY0" fmla="*/ 40193 h 40193"/>
                <a:gd name="connsiteX1" fmla="*/ 1105319 w 1319684"/>
                <a:gd name="connsiteY1" fmla="*/ 40193 h 40193"/>
                <a:gd name="connsiteX2" fmla="*/ 1286189 w 1319684"/>
                <a:gd name="connsiteY2" fmla="*/ 0 h 40193"/>
                <a:gd name="connsiteX0" fmla="*/ 0 w 1105319"/>
                <a:gd name="connsiteY0" fmla="*/ 0 h 0"/>
                <a:gd name="connsiteX1" fmla="*/ 1105319 w 1105319"/>
                <a:gd name="connsiteY1" fmla="*/ 0 h 0"/>
              </a:gdLst>
              <a:ahLst/>
              <a:cxnLst>
                <a:cxn ang="0">
                  <a:pos x="connsiteX0" y="connsiteY0"/>
                </a:cxn>
                <a:cxn ang="0">
                  <a:pos x="connsiteX1" y="connsiteY1"/>
                </a:cxn>
              </a:cxnLst>
              <a:rect l="l" t="t" r="r" b="b"/>
              <a:pathLst>
                <a:path w="1105319">
                  <a:moveTo>
                    <a:pt x="0" y="0"/>
                  </a:moveTo>
                  <a:lnTo>
                    <a:pt x="110531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sp>
          <p:nvSpPr>
            <p:cNvPr id="61" name="フリーフォーム 60"/>
            <p:cNvSpPr/>
            <p:nvPr/>
          </p:nvSpPr>
          <p:spPr>
            <a:xfrm flipV="1">
              <a:off x="1594625" y="3100838"/>
              <a:ext cx="1105319" cy="0"/>
            </a:xfrm>
            <a:custGeom>
              <a:avLst/>
              <a:gdLst>
                <a:gd name="connsiteX0" fmla="*/ 0 w 1319684"/>
                <a:gd name="connsiteY0" fmla="*/ 311498 h 311498"/>
                <a:gd name="connsiteX1" fmla="*/ 1105319 w 1319684"/>
                <a:gd name="connsiteY1" fmla="*/ 311498 h 311498"/>
                <a:gd name="connsiteX2" fmla="*/ 1286189 w 1319684"/>
                <a:gd name="connsiteY2" fmla="*/ 271305 h 311498"/>
                <a:gd name="connsiteX3" fmla="*/ 1165609 w 1319684"/>
                <a:gd name="connsiteY3" fmla="*/ 160773 h 311498"/>
                <a:gd name="connsiteX4" fmla="*/ 1135464 w 1319684"/>
                <a:gd name="connsiteY4" fmla="*/ 0 h 311498"/>
                <a:gd name="connsiteX0" fmla="*/ 0 w 1319684"/>
                <a:gd name="connsiteY0" fmla="*/ 150725 h 150725"/>
                <a:gd name="connsiteX1" fmla="*/ 1105319 w 1319684"/>
                <a:gd name="connsiteY1" fmla="*/ 150725 h 150725"/>
                <a:gd name="connsiteX2" fmla="*/ 1286189 w 1319684"/>
                <a:gd name="connsiteY2" fmla="*/ 110532 h 150725"/>
                <a:gd name="connsiteX3" fmla="*/ 1165609 w 1319684"/>
                <a:gd name="connsiteY3" fmla="*/ 0 h 150725"/>
                <a:gd name="connsiteX0" fmla="*/ 0 w 1319684"/>
                <a:gd name="connsiteY0" fmla="*/ 40193 h 40193"/>
                <a:gd name="connsiteX1" fmla="*/ 1105319 w 1319684"/>
                <a:gd name="connsiteY1" fmla="*/ 40193 h 40193"/>
                <a:gd name="connsiteX2" fmla="*/ 1286189 w 1319684"/>
                <a:gd name="connsiteY2" fmla="*/ 0 h 40193"/>
                <a:gd name="connsiteX0" fmla="*/ 0 w 1105319"/>
                <a:gd name="connsiteY0" fmla="*/ 0 h 0"/>
                <a:gd name="connsiteX1" fmla="*/ 1105319 w 1105319"/>
                <a:gd name="connsiteY1" fmla="*/ 0 h 0"/>
              </a:gdLst>
              <a:ahLst/>
              <a:cxnLst>
                <a:cxn ang="0">
                  <a:pos x="connsiteX0" y="connsiteY0"/>
                </a:cxn>
                <a:cxn ang="0">
                  <a:pos x="connsiteX1" y="connsiteY1"/>
                </a:cxn>
              </a:cxnLst>
              <a:rect l="l" t="t" r="r" b="b"/>
              <a:pathLst>
                <a:path w="1105319">
                  <a:moveTo>
                    <a:pt x="0" y="0"/>
                  </a:moveTo>
                  <a:lnTo>
                    <a:pt x="110531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grpSp>
          <p:nvGrpSpPr>
            <p:cNvPr id="62" name="グループ化 36"/>
            <p:cNvGrpSpPr/>
            <p:nvPr/>
          </p:nvGrpSpPr>
          <p:grpSpPr>
            <a:xfrm>
              <a:off x="1860352" y="2659756"/>
              <a:ext cx="298450" cy="422170"/>
              <a:chOff x="1257300" y="4070629"/>
              <a:chExt cx="298450" cy="422170"/>
            </a:xfrm>
          </p:grpSpPr>
          <p:cxnSp>
            <p:nvCxnSpPr>
              <p:cNvPr id="68" name="直線コネクタ 67"/>
              <p:cNvCxnSpPr/>
              <p:nvPr/>
            </p:nvCxnSpPr>
            <p:spPr>
              <a:xfrm>
                <a:off x="1406525" y="40706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1406525" y="43119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1257300" y="42418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1257300" y="43053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37"/>
            <p:cNvGrpSpPr/>
            <p:nvPr/>
          </p:nvGrpSpPr>
          <p:grpSpPr>
            <a:xfrm>
              <a:off x="2317552" y="2659756"/>
              <a:ext cx="298450" cy="422170"/>
              <a:chOff x="1257300" y="4070629"/>
              <a:chExt cx="298450" cy="422170"/>
            </a:xfrm>
          </p:grpSpPr>
          <p:cxnSp>
            <p:nvCxnSpPr>
              <p:cNvPr id="64" name="直線コネクタ 63"/>
              <p:cNvCxnSpPr/>
              <p:nvPr/>
            </p:nvCxnSpPr>
            <p:spPr>
              <a:xfrm>
                <a:off x="1406525" y="40706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1406525" y="43119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257300" y="42418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1257300" y="43053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2" name="テキスト ボックス 31"/>
          <p:cNvSpPr txBox="1"/>
          <p:nvPr/>
        </p:nvSpPr>
        <p:spPr>
          <a:xfrm>
            <a:off x="2606054" y="2203711"/>
            <a:ext cx="905849" cy="338554"/>
          </a:xfrm>
          <a:prstGeom prst="rect">
            <a:avLst/>
          </a:prstGeom>
          <a:noFill/>
        </p:spPr>
        <p:txBody>
          <a:bodyPr wrap="square" rtlCol="0">
            <a:spAutoFit/>
          </a:bodyPr>
          <a:lstStyle/>
          <a:p>
            <a:pPr fontAlgn="auto">
              <a:spcBef>
                <a:spcPts val="0"/>
              </a:spcBef>
              <a:spcAft>
                <a:spcPts val="0"/>
              </a:spcAft>
            </a:pPr>
            <a:r>
              <a:rPr lang="en-US" altLang="ja-JP" sz="1600" b="1" dirty="0" smtClean="0">
                <a:solidFill>
                  <a:srgbClr val="000000"/>
                </a:solidFill>
                <a:latin typeface="Arial Unicode MS"/>
                <a:ea typeface="Arial Unicode MS"/>
              </a:rPr>
              <a:t>Beam</a:t>
            </a:r>
            <a:endParaRPr lang="ja-JP" altLang="en-US" sz="1600" b="1" dirty="0">
              <a:solidFill>
                <a:srgbClr val="000000"/>
              </a:solidFill>
              <a:latin typeface="Arial Unicode MS"/>
              <a:ea typeface="Arial Unicode MS"/>
            </a:endParaRPr>
          </a:p>
        </p:txBody>
      </p:sp>
      <p:grpSp>
        <p:nvGrpSpPr>
          <p:cNvPr id="33" name="グループ化 32"/>
          <p:cNvGrpSpPr/>
          <p:nvPr/>
        </p:nvGrpSpPr>
        <p:grpSpPr>
          <a:xfrm>
            <a:off x="5045264" y="2560547"/>
            <a:ext cx="1105319" cy="442128"/>
            <a:chOff x="1594625" y="2658710"/>
            <a:chExt cx="1105319" cy="442128"/>
          </a:xfrm>
        </p:grpSpPr>
        <p:sp>
          <p:nvSpPr>
            <p:cNvPr id="48" name="フリーフォーム 8"/>
            <p:cNvSpPr/>
            <p:nvPr/>
          </p:nvSpPr>
          <p:spPr>
            <a:xfrm>
              <a:off x="1594625" y="2658710"/>
              <a:ext cx="1105319" cy="0"/>
            </a:xfrm>
            <a:custGeom>
              <a:avLst/>
              <a:gdLst>
                <a:gd name="connsiteX0" fmla="*/ 0 w 1319684"/>
                <a:gd name="connsiteY0" fmla="*/ 311498 h 311498"/>
                <a:gd name="connsiteX1" fmla="*/ 1105319 w 1319684"/>
                <a:gd name="connsiteY1" fmla="*/ 311498 h 311498"/>
                <a:gd name="connsiteX2" fmla="*/ 1286189 w 1319684"/>
                <a:gd name="connsiteY2" fmla="*/ 271305 h 311498"/>
                <a:gd name="connsiteX3" fmla="*/ 1165609 w 1319684"/>
                <a:gd name="connsiteY3" fmla="*/ 160773 h 311498"/>
                <a:gd name="connsiteX4" fmla="*/ 1135464 w 1319684"/>
                <a:gd name="connsiteY4" fmla="*/ 0 h 311498"/>
                <a:gd name="connsiteX0" fmla="*/ 0 w 1319684"/>
                <a:gd name="connsiteY0" fmla="*/ 150725 h 150725"/>
                <a:gd name="connsiteX1" fmla="*/ 1105319 w 1319684"/>
                <a:gd name="connsiteY1" fmla="*/ 150725 h 150725"/>
                <a:gd name="connsiteX2" fmla="*/ 1286189 w 1319684"/>
                <a:gd name="connsiteY2" fmla="*/ 110532 h 150725"/>
                <a:gd name="connsiteX3" fmla="*/ 1165609 w 1319684"/>
                <a:gd name="connsiteY3" fmla="*/ 0 h 150725"/>
                <a:gd name="connsiteX0" fmla="*/ 0 w 1319684"/>
                <a:gd name="connsiteY0" fmla="*/ 40193 h 40193"/>
                <a:gd name="connsiteX1" fmla="*/ 1105319 w 1319684"/>
                <a:gd name="connsiteY1" fmla="*/ 40193 h 40193"/>
                <a:gd name="connsiteX2" fmla="*/ 1286189 w 1319684"/>
                <a:gd name="connsiteY2" fmla="*/ 0 h 40193"/>
                <a:gd name="connsiteX0" fmla="*/ 0 w 1105319"/>
                <a:gd name="connsiteY0" fmla="*/ 0 h 0"/>
                <a:gd name="connsiteX1" fmla="*/ 1105319 w 1105319"/>
                <a:gd name="connsiteY1" fmla="*/ 0 h 0"/>
              </a:gdLst>
              <a:ahLst/>
              <a:cxnLst>
                <a:cxn ang="0">
                  <a:pos x="connsiteX0" y="connsiteY0"/>
                </a:cxn>
                <a:cxn ang="0">
                  <a:pos x="connsiteX1" y="connsiteY1"/>
                </a:cxn>
              </a:cxnLst>
              <a:rect l="l" t="t" r="r" b="b"/>
              <a:pathLst>
                <a:path w="1105319">
                  <a:moveTo>
                    <a:pt x="0" y="0"/>
                  </a:moveTo>
                  <a:lnTo>
                    <a:pt x="110531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sp>
          <p:nvSpPr>
            <p:cNvPr id="49" name="フリーフォーム 48"/>
            <p:cNvSpPr/>
            <p:nvPr/>
          </p:nvSpPr>
          <p:spPr>
            <a:xfrm flipV="1">
              <a:off x="1594625" y="3100838"/>
              <a:ext cx="1105319" cy="0"/>
            </a:xfrm>
            <a:custGeom>
              <a:avLst/>
              <a:gdLst>
                <a:gd name="connsiteX0" fmla="*/ 0 w 1319684"/>
                <a:gd name="connsiteY0" fmla="*/ 311498 h 311498"/>
                <a:gd name="connsiteX1" fmla="*/ 1105319 w 1319684"/>
                <a:gd name="connsiteY1" fmla="*/ 311498 h 311498"/>
                <a:gd name="connsiteX2" fmla="*/ 1286189 w 1319684"/>
                <a:gd name="connsiteY2" fmla="*/ 271305 h 311498"/>
                <a:gd name="connsiteX3" fmla="*/ 1165609 w 1319684"/>
                <a:gd name="connsiteY3" fmla="*/ 160773 h 311498"/>
                <a:gd name="connsiteX4" fmla="*/ 1135464 w 1319684"/>
                <a:gd name="connsiteY4" fmla="*/ 0 h 311498"/>
                <a:gd name="connsiteX0" fmla="*/ 0 w 1319684"/>
                <a:gd name="connsiteY0" fmla="*/ 150725 h 150725"/>
                <a:gd name="connsiteX1" fmla="*/ 1105319 w 1319684"/>
                <a:gd name="connsiteY1" fmla="*/ 150725 h 150725"/>
                <a:gd name="connsiteX2" fmla="*/ 1286189 w 1319684"/>
                <a:gd name="connsiteY2" fmla="*/ 110532 h 150725"/>
                <a:gd name="connsiteX3" fmla="*/ 1165609 w 1319684"/>
                <a:gd name="connsiteY3" fmla="*/ 0 h 150725"/>
                <a:gd name="connsiteX0" fmla="*/ 0 w 1319684"/>
                <a:gd name="connsiteY0" fmla="*/ 40193 h 40193"/>
                <a:gd name="connsiteX1" fmla="*/ 1105319 w 1319684"/>
                <a:gd name="connsiteY1" fmla="*/ 40193 h 40193"/>
                <a:gd name="connsiteX2" fmla="*/ 1286189 w 1319684"/>
                <a:gd name="connsiteY2" fmla="*/ 0 h 40193"/>
                <a:gd name="connsiteX0" fmla="*/ 0 w 1105319"/>
                <a:gd name="connsiteY0" fmla="*/ 0 h 0"/>
                <a:gd name="connsiteX1" fmla="*/ 1105319 w 1105319"/>
                <a:gd name="connsiteY1" fmla="*/ 0 h 0"/>
              </a:gdLst>
              <a:ahLst/>
              <a:cxnLst>
                <a:cxn ang="0">
                  <a:pos x="connsiteX0" y="connsiteY0"/>
                </a:cxn>
                <a:cxn ang="0">
                  <a:pos x="connsiteX1" y="connsiteY1"/>
                </a:cxn>
              </a:cxnLst>
              <a:rect l="l" t="t" r="r" b="b"/>
              <a:pathLst>
                <a:path w="1105319">
                  <a:moveTo>
                    <a:pt x="0" y="0"/>
                  </a:moveTo>
                  <a:lnTo>
                    <a:pt x="1105319"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grpSp>
          <p:nvGrpSpPr>
            <p:cNvPr id="50" name="グループ化 36"/>
            <p:cNvGrpSpPr/>
            <p:nvPr/>
          </p:nvGrpSpPr>
          <p:grpSpPr>
            <a:xfrm>
              <a:off x="1860352" y="2659756"/>
              <a:ext cx="298450" cy="422170"/>
              <a:chOff x="1257300" y="4070629"/>
              <a:chExt cx="298450" cy="422170"/>
            </a:xfrm>
          </p:grpSpPr>
          <p:cxnSp>
            <p:nvCxnSpPr>
              <p:cNvPr id="56" name="直線コネクタ 55"/>
              <p:cNvCxnSpPr/>
              <p:nvPr/>
            </p:nvCxnSpPr>
            <p:spPr>
              <a:xfrm>
                <a:off x="1406525" y="40706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406525" y="43119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257300" y="42418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257300" y="43053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グループ化 37"/>
            <p:cNvGrpSpPr/>
            <p:nvPr/>
          </p:nvGrpSpPr>
          <p:grpSpPr>
            <a:xfrm>
              <a:off x="2317552" y="2659756"/>
              <a:ext cx="298450" cy="422170"/>
              <a:chOff x="1257300" y="4070629"/>
              <a:chExt cx="298450" cy="422170"/>
            </a:xfrm>
          </p:grpSpPr>
          <p:cxnSp>
            <p:nvCxnSpPr>
              <p:cNvPr id="52" name="直線コネクタ 51"/>
              <p:cNvCxnSpPr/>
              <p:nvPr/>
            </p:nvCxnSpPr>
            <p:spPr>
              <a:xfrm>
                <a:off x="1406525" y="40706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1406525" y="43119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1257300" y="42418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1257300" y="43053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4" name="直線コネクタ 33"/>
          <p:cNvCxnSpPr/>
          <p:nvPr/>
        </p:nvCxnSpPr>
        <p:spPr>
          <a:xfrm flipH="1" flipV="1">
            <a:off x="4247153" y="2158644"/>
            <a:ext cx="152" cy="40190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4236487" y="2158644"/>
            <a:ext cx="80877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5045264" y="2158644"/>
            <a:ext cx="0" cy="39761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4251463" y="2982309"/>
            <a:ext cx="152" cy="40190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4251463" y="3384212"/>
            <a:ext cx="79380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5060240" y="2986596"/>
            <a:ext cx="0" cy="39761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グループ化 37"/>
          <p:cNvGrpSpPr/>
          <p:nvPr/>
        </p:nvGrpSpPr>
        <p:grpSpPr>
          <a:xfrm>
            <a:off x="4469200" y="2237372"/>
            <a:ext cx="345354" cy="942257"/>
            <a:chOff x="5986733" y="3157268"/>
            <a:chExt cx="730359" cy="1992702"/>
          </a:xfrm>
        </p:grpSpPr>
        <p:sp>
          <p:nvSpPr>
            <p:cNvPr id="40" name="下矢印 39"/>
            <p:cNvSpPr/>
            <p:nvPr/>
          </p:nvSpPr>
          <p:spPr bwMode="auto">
            <a:xfrm>
              <a:off x="6265648" y="3666226"/>
              <a:ext cx="172528" cy="1483744"/>
            </a:xfrm>
            <a:prstGeom prst="downArrow">
              <a:avLst/>
            </a:prstGeom>
            <a:solidFill>
              <a:srgbClr val="33CCFF"/>
            </a:solidFill>
            <a:ln w="9525">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sp>
          <p:nvSpPr>
            <p:cNvPr id="41" name="フリーフォーム 40"/>
            <p:cNvSpPr/>
            <p:nvPr/>
          </p:nvSpPr>
          <p:spPr bwMode="auto">
            <a:xfrm>
              <a:off x="6116128" y="3165894"/>
              <a:ext cx="526212" cy="500332"/>
            </a:xfrm>
            <a:custGeom>
              <a:avLst/>
              <a:gdLst>
                <a:gd name="connsiteX0" fmla="*/ 0 w 526212"/>
                <a:gd name="connsiteY0" fmla="*/ 0 h 500332"/>
                <a:gd name="connsiteX1" fmla="*/ 172529 w 526212"/>
                <a:gd name="connsiteY1" fmla="*/ 483080 h 500332"/>
                <a:gd name="connsiteX2" fmla="*/ 388189 w 526212"/>
                <a:gd name="connsiteY2" fmla="*/ 500332 h 500332"/>
                <a:gd name="connsiteX3" fmla="*/ 526212 w 526212"/>
                <a:gd name="connsiteY3" fmla="*/ 25880 h 500332"/>
                <a:gd name="connsiteX4" fmla="*/ 0 w 526212"/>
                <a:gd name="connsiteY4" fmla="*/ 0 h 50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12" h="500332">
                  <a:moveTo>
                    <a:pt x="0" y="0"/>
                  </a:moveTo>
                  <a:lnTo>
                    <a:pt x="172529" y="483080"/>
                  </a:lnTo>
                  <a:lnTo>
                    <a:pt x="388189" y="500332"/>
                  </a:lnTo>
                  <a:lnTo>
                    <a:pt x="526212" y="25880"/>
                  </a:lnTo>
                  <a:lnTo>
                    <a:pt x="0" y="0"/>
                  </a:lnTo>
                  <a:close/>
                </a:path>
              </a:pathLst>
            </a:custGeom>
            <a:solidFill>
              <a:srgbClr val="33CCFF"/>
            </a:solidFill>
            <a:ln w="9525">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grpSp>
          <p:nvGrpSpPr>
            <p:cNvPr id="42" name="グループ化 13"/>
            <p:cNvGrpSpPr/>
            <p:nvPr/>
          </p:nvGrpSpPr>
          <p:grpSpPr>
            <a:xfrm>
              <a:off x="5986733" y="3157268"/>
              <a:ext cx="730359" cy="526211"/>
              <a:chOff x="5986733" y="3157268"/>
              <a:chExt cx="730359" cy="526211"/>
            </a:xfrm>
          </p:grpSpPr>
          <p:sp>
            <p:nvSpPr>
              <p:cNvPr id="43" name="フリーフォーム 42"/>
              <p:cNvSpPr/>
              <p:nvPr/>
            </p:nvSpPr>
            <p:spPr bwMode="auto">
              <a:xfrm>
                <a:off x="5986733" y="3157268"/>
                <a:ext cx="345057" cy="526211"/>
              </a:xfrm>
              <a:custGeom>
                <a:avLst/>
                <a:gdLst>
                  <a:gd name="connsiteX0" fmla="*/ 0 w 345057"/>
                  <a:gd name="connsiteY0" fmla="*/ 0 h 526211"/>
                  <a:gd name="connsiteX1" fmla="*/ 172528 w 345057"/>
                  <a:gd name="connsiteY1" fmla="*/ 526211 h 526211"/>
                  <a:gd name="connsiteX2" fmla="*/ 345057 w 345057"/>
                  <a:gd name="connsiteY2" fmla="*/ 526211 h 526211"/>
                  <a:gd name="connsiteX3" fmla="*/ 189781 w 345057"/>
                  <a:gd name="connsiteY3" fmla="*/ 0 h 526211"/>
                  <a:gd name="connsiteX4" fmla="*/ 0 w 345057"/>
                  <a:gd name="connsiteY4" fmla="*/ 0 h 52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57" h="526211">
                    <a:moveTo>
                      <a:pt x="0" y="0"/>
                    </a:moveTo>
                    <a:lnTo>
                      <a:pt x="172528" y="526211"/>
                    </a:lnTo>
                    <a:lnTo>
                      <a:pt x="345057" y="526211"/>
                    </a:lnTo>
                    <a:lnTo>
                      <a:pt x="189781" y="0"/>
                    </a:lnTo>
                    <a:lnTo>
                      <a:pt x="0" y="0"/>
                    </a:lnTo>
                    <a:close/>
                  </a:path>
                </a:pathLst>
              </a:custGeom>
              <a:solidFill>
                <a:schemeClr val="tx1"/>
              </a:solidFill>
              <a:ln w="9525">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sp>
            <p:nvSpPr>
              <p:cNvPr id="44" name="フリーフォーム 43"/>
              <p:cNvSpPr/>
              <p:nvPr/>
            </p:nvSpPr>
            <p:spPr bwMode="auto">
              <a:xfrm flipH="1">
                <a:off x="6372035" y="3157268"/>
                <a:ext cx="345057" cy="526211"/>
              </a:xfrm>
              <a:custGeom>
                <a:avLst/>
                <a:gdLst>
                  <a:gd name="connsiteX0" fmla="*/ 0 w 345057"/>
                  <a:gd name="connsiteY0" fmla="*/ 0 h 526211"/>
                  <a:gd name="connsiteX1" fmla="*/ 172528 w 345057"/>
                  <a:gd name="connsiteY1" fmla="*/ 526211 h 526211"/>
                  <a:gd name="connsiteX2" fmla="*/ 345057 w 345057"/>
                  <a:gd name="connsiteY2" fmla="*/ 526211 h 526211"/>
                  <a:gd name="connsiteX3" fmla="*/ 189781 w 345057"/>
                  <a:gd name="connsiteY3" fmla="*/ 0 h 526211"/>
                  <a:gd name="connsiteX4" fmla="*/ 0 w 345057"/>
                  <a:gd name="connsiteY4" fmla="*/ 0 h 52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57" h="526211">
                    <a:moveTo>
                      <a:pt x="0" y="0"/>
                    </a:moveTo>
                    <a:lnTo>
                      <a:pt x="172528" y="526211"/>
                    </a:lnTo>
                    <a:lnTo>
                      <a:pt x="345057" y="526211"/>
                    </a:lnTo>
                    <a:lnTo>
                      <a:pt x="189781" y="0"/>
                    </a:lnTo>
                    <a:lnTo>
                      <a:pt x="0" y="0"/>
                    </a:lnTo>
                    <a:close/>
                  </a:path>
                </a:pathLst>
              </a:custGeom>
              <a:solidFill>
                <a:schemeClr val="tx1"/>
              </a:solidFill>
              <a:ln w="9525">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grpSp>
      </p:grpSp>
      <p:sp>
        <p:nvSpPr>
          <p:cNvPr id="78" name="フリーフォーム 77"/>
          <p:cNvSpPr/>
          <p:nvPr/>
        </p:nvSpPr>
        <p:spPr bwMode="auto">
          <a:xfrm>
            <a:off x="4499992" y="4941168"/>
            <a:ext cx="4027946" cy="600041"/>
          </a:xfrm>
          <a:custGeom>
            <a:avLst/>
            <a:gdLst>
              <a:gd name="connsiteX0" fmla="*/ 663192 w 5707464"/>
              <a:gd name="connsiteY0" fmla="*/ 90435 h 944545"/>
              <a:gd name="connsiteX1" fmla="*/ 0 w 5707464"/>
              <a:gd name="connsiteY1" fmla="*/ 401934 h 944545"/>
              <a:gd name="connsiteX2" fmla="*/ 10049 w 5707464"/>
              <a:gd name="connsiteY2" fmla="*/ 713433 h 944545"/>
              <a:gd name="connsiteX3" fmla="*/ 703385 w 5707464"/>
              <a:gd name="connsiteY3" fmla="*/ 944545 h 944545"/>
              <a:gd name="connsiteX4" fmla="*/ 5576835 w 5707464"/>
              <a:gd name="connsiteY4" fmla="*/ 944545 h 944545"/>
              <a:gd name="connsiteX5" fmla="*/ 5707464 w 5707464"/>
              <a:gd name="connsiteY5" fmla="*/ 0 h 944545"/>
              <a:gd name="connsiteX6" fmla="*/ 663192 w 5707464"/>
              <a:gd name="connsiteY6" fmla="*/ 90435 h 944545"/>
              <a:gd name="connsiteX0" fmla="*/ 683289 w 5707464"/>
              <a:gd name="connsiteY0" fmla="*/ 110532 h 944545"/>
              <a:gd name="connsiteX1" fmla="*/ 0 w 5707464"/>
              <a:gd name="connsiteY1" fmla="*/ 401934 h 944545"/>
              <a:gd name="connsiteX2" fmla="*/ 10049 w 5707464"/>
              <a:gd name="connsiteY2" fmla="*/ 713433 h 944545"/>
              <a:gd name="connsiteX3" fmla="*/ 703385 w 5707464"/>
              <a:gd name="connsiteY3" fmla="*/ 944545 h 944545"/>
              <a:gd name="connsiteX4" fmla="*/ 5576835 w 5707464"/>
              <a:gd name="connsiteY4" fmla="*/ 944545 h 944545"/>
              <a:gd name="connsiteX5" fmla="*/ 5707464 w 5707464"/>
              <a:gd name="connsiteY5" fmla="*/ 0 h 944545"/>
              <a:gd name="connsiteX6" fmla="*/ 683289 w 5707464"/>
              <a:gd name="connsiteY6" fmla="*/ 110532 h 944545"/>
              <a:gd name="connsiteX0" fmla="*/ 683289 w 5576835"/>
              <a:gd name="connsiteY0" fmla="*/ 40194 h 874207"/>
              <a:gd name="connsiteX1" fmla="*/ 0 w 5576835"/>
              <a:gd name="connsiteY1" fmla="*/ 331596 h 874207"/>
              <a:gd name="connsiteX2" fmla="*/ 10049 w 5576835"/>
              <a:gd name="connsiteY2" fmla="*/ 643095 h 874207"/>
              <a:gd name="connsiteX3" fmla="*/ 703385 w 5576835"/>
              <a:gd name="connsiteY3" fmla="*/ 874207 h 874207"/>
              <a:gd name="connsiteX4" fmla="*/ 5576835 w 5576835"/>
              <a:gd name="connsiteY4" fmla="*/ 874207 h 874207"/>
              <a:gd name="connsiteX5" fmla="*/ 5576835 w 5576835"/>
              <a:gd name="connsiteY5" fmla="*/ 0 h 874207"/>
              <a:gd name="connsiteX6" fmla="*/ 683289 w 5576835"/>
              <a:gd name="connsiteY6" fmla="*/ 40194 h 874207"/>
              <a:gd name="connsiteX0" fmla="*/ 683289 w 5576835"/>
              <a:gd name="connsiteY0" fmla="*/ 40194 h 874207"/>
              <a:gd name="connsiteX1" fmla="*/ 0 w 5576835"/>
              <a:gd name="connsiteY1" fmla="*/ 331596 h 874207"/>
              <a:gd name="connsiteX2" fmla="*/ 40194 w 5576835"/>
              <a:gd name="connsiteY2" fmla="*/ 572757 h 874207"/>
              <a:gd name="connsiteX3" fmla="*/ 703385 w 5576835"/>
              <a:gd name="connsiteY3" fmla="*/ 874207 h 874207"/>
              <a:gd name="connsiteX4" fmla="*/ 5576835 w 5576835"/>
              <a:gd name="connsiteY4" fmla="*/ 874207 h 874207"/>
              <a:gd name="connsiteX5" fmla="*/ 5576835 w 5576835"/>
              <a:gd name="connsiteY5" fmla="*/ 0 h 874207"/>
              <a:gd name="connsiteX6" fmla="*/ 683289 w 5576835"/>
              <a:gd name="connsiteY6" fmla="*/ 40194 h 874207"/>
              <a:gd name="connsiteX0" fmla="*/ 683289 w 5576835"/>
              <a:gd name="connsiteY0" fmla="*/ 40194 h 874207"/>
              <a:gd name="connsiteX1" fmla="*/ 0 w 5576835"/>
              <a:gd name="connsiteY1" fmla="*/ 331596 h 874207"/>
              <a:gd name="connsiteX2" fmla="*/ 1 w 5576835"/>
              <a:gd name="connsiteY2" fmla="*/ 612951 h 874207"/>
              <a:gd name="connsiteX3" fmla="*/ 703385 w 5576835"/>
              <a:gd name="connsiteY3" fmla="*/ 874207 h 874207"/>
              <a:gd name="connsiteX4" fmla="*/ 5576835 w 5576835"/>
              <a:gd name="connsiteY4" fmla="*/ 874207 h 874207"/>
              <a:gd name="connsiteX5" fmla="*/ 5576835 w 5576835"/>
              <a:gd name="connsiteY5" fmla="*/ 0 h 874207"/>
              <a:gd name="connsiteX6" fmla="*/ 683289 w 5576835"/>
              <a:gd name="connsiteY6" fmla="*/ 40194 h 8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35" h="874207">
                <a:moveTo>
                  <a:pt x="683289" y="40194"/>
                </a:moveTo>
                <a:lnTo>
                  <a:pt x="0" y="331596"/>
                </a:lnTo>
                <a:cubicBezTo>
                  <a:pt x="0" y="425381"/>
                  <a:pt x="1" y="519166"/>
                  <a:pt x="1" y="612951"/>
                </a:cubicBezTo>
                <a:lnTo>
                  <a:pt x="703385" y="874207"/>
                </a:lnTo>
                <a:lnTo>
                  <a:pt x="5576835" y="874207"/>
                </a:lnTo>
                <a:lnTo>
                  <a:pt x="5576835" y="0"/>
                </a:lnTo>
                <a:lnTo>
                  <a:pt x="683289" y="40194"/>
                </a:lnTo>
                <a:close/>
              </a:path>
            </a:pathLst>
          </a:custGeom>
          <a:gradFill rotWithShape="1">
            <a:gsLst>
              <a:gs pos="0">
                <a:srgbClr val="5E9EFF"/>
              </a:gs>
              <a:gs pos="39999">
                <a:srgbClr val="85C2FF"/>
              </a:gs>
              <a:gs pos="70000">
                <a:srgbClr val="C4D6EB"/>
              </a:gs>
              <a:gs pos="100000">
                <a:srgbClr val="FFEBFA"/>
              </a:gs>
            </a:gsLst>
            <a:lin ang="0" scaled="0"/>
          </a:gradFill>
          <a:ln w="38100">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sp>
        <p:nvSpPr>
          <p:cNvPr id="79" name="フリーフォーム 78"/>
          <p:cNvSpPr/>
          <p:nvPr/>
        </p:nvSpPr>
        <p:spPr>
          <a:xfrm>
            <a:off x="4261702" y="4934941"/>
            <a:ext cx="275787" cy="283927"/>
          </a:xfrm>
          <a:custGeom>
            <a:avLst/>
            <a:gdLst>
              <a:gd name="connsiteX0" fmla="*/ 0 w 381837"/>
              <a:gd name="connsiteY0" fmla="*/ 0 h 413657"/>
              <a:gd name="connsiteX1" fmla="*/ 70338 w 381837"/>
              <a:gd name="connsiteY1" fmla="*/ 211015 h 413657"/>
              <a:gd name="connsiteX2" fmla="*/ 200967 w 381837"/>
              <a:gd name="connsiteY2" fmla="*/ 381837 h 413657"/>
              <a:gd name="connsiteX3" fmla="*/ 381837 w 381837"/>
              <a:gd name="connsiteY3" fmla="*/ 401934 h 413657"/>
            </a:gdLst>
            <a:ahLst/>
            <a:cxnLst>
              <a:cxn ang="0">
                <a:pos x="connsiteX0" y="connsiteY0"/>
              </a:cxn>
              <a:cxn ang="0">
                <a:pos x="connsiteX1" y="connsiteY1"/>
              </a:cxn>
              <a:cxn ang="0">
                <a:pos x="connsiteX2" y="connsiteY2"/>
              </a:cxn>
              <a:cxn ang="0">
                <a:pos x="connsiteX3" y="connsiteY3"/>
              </a:cxn>
            </a:cxnLst>
            <a:rect l="l" t="t" r="r" b="b"/>
            <a:pathLst>
              <a:path w="381837" h="413657">
                <a:moveTo>
                  <a:pt x="0" y="0"/>
                </a:moveTo>
                <a:cubicBezTo>
                  <a:pt x="18422" y="73688"/>
                  <a:pt x="36844" y="147376"/>
                  <a:pt x="70338" y="211015"/>
                </a:cubicBezTo>
                <a:cubicBezTo>
                  <a:pt x="103833" y="274655"/>
                  <a:pt x="149051" y="350017"/>
                  <a:pt x="200967" y="381837"/>
                </a:cubicBezTo>
                <a:cubicBezTo>
                  <a:pt x="252883" y="413657"/>
                  <a:pt x="317360" y="407795"/>
                  <a:pt x="381837" y="401934"/>
                </a:cubicBezTo>
              </a:path>
            </a:pathLst>
          </a:cu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sp>
        <p:nvSpPr>
          <p:cNvPr id="80" name="フリーフォーム 79"/>
          <p:cNvSpPr/>
          <p:nvPr/>
        </p:nvSpPr>
        <p:spPr>
          <a:xfrm flipV="1">
            <a:off x="4261702" y="5291814"/>
            <a:ext cx="275787" cy="283927"/>
          </a:xfrm>
          <a:custGeom>
            <a:avLst/>
            <a:gdLst>
              <a:gd name="connsiteX0" fmla="*/ 0 w 381837"/>
              <a:gd name="connsiteY0" fmla="*/ 0 h 413657"/>
              <a:gd name="connsiteX1" fmla="*/ 70338 w 381837"/>
              <a:gd name="connsiteY1" fmla="*/ 211015 h 413657"/>
              <a:gd name="connsiteX2" fmla="*/ 200967 w 381837"/>
              <a:gd name="connsiteY2" fmla="*/ 381837 h 413657"/>
              <a:gd name="connsiteX3" fmla="*/ 381837 w 381837"/>
              <a:gd name="connsiteY3" fmla="*/ 401934 h 413657"/>
            </a:gdLst>
            <a:ahLst/>
            <a:cxnLst>
              <a:cxn ang="0">
                <a:pos x="connsiteX0" y="connsiteY0"/>
              </a:cxn>
              <a:cxn ang="0">
                <a:pos x="connsiteX1" y="connsiteY1"/>
              </a:cxn>
              <a:cxn ang="0">
                <a:pos x="connsiteX2" y="connsiteY2"/>
              </a:cxn>
              <a:cxn ang="0">
                <a:pos x="connsiteX3" y="connsiteY3"/>
              </a:cxn>
            </a:cxnLst>
            <a:rect l="l" t="t" r="r" b="b"/>
            <a:pathLst>
              <a:path w="381837" h="413657">
                <a:moveTo>
                  <a:pt x="0" y="0"/>
                </a:moveTo>
                <a:cubicBezTo>
                  <a:pt x="18422" y="73688"/>
                  <a:pt x="36844" y="147376"/>
                  <a:pt x="70338" y="211015"/>
                </a:cubicBezTo>
                <a:cubicBezTo>
                  <a:pt x="103833" y="274655"/>
                  <a:pt x="149051" y="350017"/>
                  <a:pt x="200967" y="381837"/>
                </a:cubicBezTo>
                <a:cubicBezTo>
                  <a:pt x="252883" y="413657"/>
                  <a:pt x="317360" y="407795"/>
                  <a:pt x="381837" y="401934"/>
                </a:cubicBezTo>
              </a:path>
            </a:pathLst>
          </a:custGeom>
          <a:ln w="285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sp>
        <p:nvSpPr>
          <p:cNvPr id="81" name="正方形/長方形 80"/>
          <p:cNvSpPr/>
          <p:nvPr/>
        </p:nvSpPr>
        <p:spPr bwMode="auto">
          <a:xfrm>
            <a:off x="5087856" y="4996344"/>
            <a:ext cx="1799875" cy="517276"/>
          </a:xfrm>
          <a:prstGeom prst="rect">
            <a:avLst/>
          </a:prstGeom>
          <a:blipFill>
            <a:blip r:embed="rId3" cstate="print"/>
            <a:tile tx="0" ty="0" sx="100000" sy="100000" flip="none" algn="tl"/>
          </a:blipFill>
          <a:ln w="9525">
            <a:solidFill>
              <a:schemeClr val="accent1"/>
            </a:solid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grpSp>
        <p:nvGrpSpPr>
          <p:cNvPr id="83" name="グループ化 16"/>
          <p:cNvGrpSpPr/>
          <p:nvPr/>
        </p:nvGrpSpPr>
        <p:grpSpPr>
          <a:xfrm>
            <a:off x="3353297" y="4848057"/>
            <a:ext cx="1145486" cy="827644"/>
            <a:chOff x="1014882" y="3687745"/>
            <a:chExt cx="1585967" cy="1205804"/>
          </a:xfrm>
        </p:grpSpPr>
        <p:grpSp>
          <p:nvGrpSpPr>
            <p:cNvPr id="104" name="グループ化 11"/>
            <p:cNvGrpSpPr/>
            <p:nvPr/>
          </p:nvGrpSpPr>
          <p:grpSpPr>
            <a:xfrm>
              <a:off x="1014882" y="3687745"/>
              <a:ext cx="1585967" cy="510792"/>
              <a:chOff x="1014882" y="3687745"/>
              <a:chExt cx="1585967" cy="510792"/>
            </a:xfrm>
          </p:grpSpPr>
          <p:sp>
            <p:nvSpPr>
              <p:cNvPr id="108" name="フリーフォーム 8"/>
              <p:cNvSpPr/>
              <p:nvPr/>
            </p:nvSpPr>
            <p:spPr>
              <a:xfrm>
                <a:off x="1014882" y="3758084"/>
                <a:ext cx="1319684" cy="311498"/>
              </a:xfrm>
              <a:custGeom>
                <a:avLst/>
                <a:gdLst>
                  <a:gd name="connsiteX0" fmla="*/ 0 w 1319684"/>
                  <a:gd name="connsiteY0" fmla="*/ 311498 h 311498"/>
                  <a:gd name="connsiteX1" fmla="*/ 1105319 w 1319684"/>
                  <a:gd name="connsiteY1" fmla="*/ 311498 h 311498"/>
                  <a:gd name="connsiteX2" fmla="*/ 1286189 w 1319684"/>
                  <a:gd name="connsiteY2" fmla="*/ 271305 h 311498"/>
                  <a:gd name="connsiteX3" fmla="*/ 1165609 w 1319684"/>
                  <a:gd name="connsiteY3" fmla="*/ 160773 h 311498"/>
                  <a:gd name="connsiteX4" fmla="*/ 1135464 w 1319684"/>
                  <a:gd name="connsiteY4" fmla="*/ 0 h 3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84" h="311498">
                    <a:moveTo>
                      <a:pt x="0" y="311498"/>
                    </a:moveTo>
                    <a:lnTo>
                      <a:pt x="1105319" y="311498"/>
                    </a:lnTo>
                    <a:cubicBezTo>
                      <a:pt x="1319684" y="304799"/>
                      <a:pt x="1276141" y="296426"/>
                      <a:pt x="1286189" y="271305"/>
                    </a:cubicBezTo>
                    <a:cubicBezTo>
                      <a:pt x="1296237" y="246184"/>
                      <a:pt x="1190730" y="205991"/>
                      <a:pt x="1165609" y="160773"/>
                    </a:cubicBezTo>
                    <a:cubicBezTo>
                      <a:pt x="1140488" y="115556"/>
                      <a:pt x="1137976" y="57778"/>
                      <a:pt x="1135464"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sp>
            <p:nvSpPr>
              <p:cNvPr id="109" name="フリーフォーム 108"/>
              <p:cNvSpPr/>
              <p:nvPr/>
            </p:nvSpPr>
            <p:spPr>
              <a:xfrm>
                <a:off x="2383135" y="3687745"/>
                <a:ext cx="217714" cy="510792"/>
              </a:xfrm>
              <a:custGeom>
                <a:avLst/>
                <a:gdLst>
                  <a:gd name="connsiteX0" fmla="*/ 8373 w 217714"/>
                  <a:gd name="connsiteY0" fmla="*/ 80387 h 510792"/>
                  <a:gd name="connsiteX1" fmla="*/ 8373 w 217714"/>
                  <a:gd name="connsiteY1" fmla="*/ 291402 h 510792"/>
                  <a:gd name="connsiteX2" fmla="*/ 58614 w 217714"/>
                  <a:gd name="connsiteY2" fmla="*/ 341644 h 510792"/>
                  <a:gd name="connsiteX3" fmla="*/ 159098 w 217714"/>
                  <a:gd name="connsiteY3" fmla="*/ 411982 h 510792"/>
                  <a:gd name="connsiteX4" fmla="*/ 209340 w 217714"/>
                  <a:gd name="connsiteY4" fmla="*/ 442128 h 510792"/>
                  <a:gd name="connsiteX5" fmla="*/ 209340 w 217714"/>
                  <a:gd name="connsiteY5" fmla="*/ 0 h 5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714" h="510792">
                    <a:moveTo>
                      <a:pt x="8373" y="80387"/>
                    </a:moveTo>
                    <a:cubicBezTo>
                      <a:pt x="4186" y="164123"/>
                      <a:pt x="0" y="247859"/>
                      <a:pt x="8373" y="291402"/>
                    </a:cubicBezTo>
                    <a:cubicBezTo>
                      <a:pt x="16746" y="334945"/>
                      <a:pt x="33493" y="321547"/>
                      <a:pt x="58614" y="341644"/>
                    </a:cubicBezTo>
                    <a:cubicBezTo>
                      <a:pt x="83735" y="361741"/>
                      <a:pt x="133977" y="395235"/>
                      <a:pt x="159098" y="411982"/>
                    </a:cubicBezTo>
                    <a:cubicBezTo>
                      <a:pt x="184219" y="428729"/>
                      <a:pt x="200966" y="510792"/>
                      <a:pt x="209340" y="442128"/>
                    </a:cubicBezTo>
                    <a:cubicBezTo>
                      <a:pt x="217714" y="373464"/>
                      <a:pt x="213527" y="186732"/>
                      <a:pt x="20934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grpSp>
        <p:grpSp>
          <p:nvGrpSpPr>
            <p:cNvPr id="105" name="グループ化 13"/>
            <p:cNvGrpSpPr/>
            <p:nvPr/>
          </p:nvGrpSpPr>
          <p:grpSpPr>
            <a:xfrm flipV="1">
              <a:off x="1014882" y="4382757"/>
              <a:ext cx="1585967" cy="510792"/>
              <a:chOff x="1014882" y="3687745"/>
              <a:chExt cx="1585967" cy="510792"/>
            </a:xfrm>
          </p:grpSpPr>
          <p:sp>
            <p:nvSpPr>
              <p:cNvPr id="106" name="フリーフォーム 105"/>
              <p:cNvSpPr/>
              <p:nvPr/>
            </p:nvSpPr>
            <p:spPr>
              <a:xfrm>
                <a:off x="1014882" y="3758084"/>
                <a:ext cx="1319684" cy="311498"/>
              </a:xfrm>
              <a:custGeom>
                <a:avLst/>
                <a:gdLst>
                  <a:gd name="connsiteX0" fmla="*/ 0 w 1319684"/>
                  <a:gd name="connsiteY0" fmla="*/ 311498 h 311498"/>
                  <a:gd name="connsiteX1" fmla="*/ 1105319 w 1319684"/>
                  <a:gd name="connsiteY1" fmla="*/ 311498 h 311498"/>
                  <a:gd name="connsiteX2" fmla="*/ 1286189 w 1319684"/>
                  <a:gd name="connsiteY2" fmla="*/ 271305 h 311498"/>
                  <a:gd name="connsiteX3" fmla="*/ 1165609 w 1319684"/>
                  <a:gd name="connsiteY3" fmla="*/ 160773 h 311498"/>
                  <a:gd name="connsiteX4" fmla="*/ 1135464 w 1319684"/>
                  <a:gd name="connsiteY4" fmla="*/ 0 h 3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84" h="311498">
                    <a:moveTo>
                      <a:pt x="0" y="311498"/>
                    </a:moveTo>
                    <a:lnTo>
                      <a:pt x="1105319" y="311498"/>
                    </a:lnTo>
                    <a:cubicBezTo>
                      <a:pt x="1319684" y="304799"/>
                      <a:pt x="1276141" y="296426"/>
                      <a:pt x="1286189" y="271305"/>
                    </a:cubicBezTo>
                    <a:cubicBezTo>
                      <a:pt x="1296237" y="246184"/>
                      <a:pt x="1190730" y="205991"/>
                      <a:pt x="1165609" y="160773"/>
                    </a:cubicBezTo>
                    <a:cubicBezTo>
                      <a:pt x="1140488" y="115556"/>
                      <a:pt x="1137976" y="57778"/>
                      <a:pt x="1135464"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sp>
            <p:nvSpPr>
              <p:cNvPr id="107" name="フリーフォーム 106"/>
              <p:cNvSpPr/>
              <p:nvPr/>
            </p:nvSpPr>
            <p:spPr>
              <a:xfrm>
                <a:off x="2383135" y="3687745"/>
                <a:ext cx="217714" cy="510792"/>
              </a:xfrm>
              <a:custGeom>
                <a:avLst/>
                <a:gdLst>
                  <a:gd name="connsiteX0" fmla="*/ 8373 w 217714"/>
                  <a:gd name="connsiteY0" fmla="*/ 80387 h 510792"/>
                  <a:gd name="connsiteX1" fmla="*/ 8373 w 217714"/>
                  <a:gd name="connsiteY1" fmla="*/ 291402 h 510792"/>
                  <a:gd name="connsiteX2" fmla="*/ 58614 w 217714"/>
                  <a:gd name="connsiteY2" fmla="*/ 341644 h 510792"/>
                  <a:gd name="connsiteX3" fmla="*/ 159098 w 217714"/>
                  <a:gd name="connsiteY3" fmla="*/ 411982 h 510792"/>
                  <a:gd name="connsiteX4" fmla="*/ 209340 w 217714"/>
                  <a:gd name="connsiteY4" fmla="*/ 442128 h 510792"/>
                  <a:gd name="connsiteX5" fmla="*/ 209340 w 217714"/>
                  <a:gd name="connsiteY5" fmla="*/ 0 h 5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714" h="510792">
                    <a:moveTo>
                      <a:pt x="8373" y="80387"/>
                    </a:moveTo>
                    <a:cubicBezTo>
                      <a:pt x="4186" y="164123"/>
                      <a:pt x="0" y="247859"/>
                      <a:pt x="8373" y="291402"/>
                    </a:cubicBezTo>
                    <a:cubicBezTo>
                      <a:pt x="16746" y="334945"/>
                      <a:pt x="33493" y="321547"/>
                      <a:pt x="58614" y="341644"/>
                    </a:cubicBezTo>
                    <a:cubicBezTo>
                      <a:pt x="83735" y="361741"/>
                      <a:pt x="133977" y="395235"/>
                      <a:pt x="159098" y="411982"/>
                    </a:cubicBezTo>
                    <a:cubicBezTo>
                      <a:pt x="184219" y="428729"/>
                      <a:pt x="200966" y="510792"/>
                      <a:pt x="209340" y="442128"/>
                    </a:cubicBezTo>
                    <a:cubicBezTo>
                      <a:pt x="217714" y="373464"/>
                      <a:pt x="213527" y="186732"/>
                      <a:pt x="209340" y="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srgbClr val="000000"/>
                  </a:solidFill>
                </a:endParaRPr>
              </a:p>
            </p:txBody>
          </p:sp>
        </p:grpSp>
      </p:grpSp>
      <p:cxnSp>
        <p:nvCxnSpPr>
          <p:cNvPr id="84" name="直線コネクタ 83"/>
          <p:cNvCxnSpPr>
            <a:stCxn id="78" idx="1"/>
            <a:endCxn id="78" idx="0"/>
          </p:cNvCxnSpPr>
          <p:nvPr/>
        </p:nvCxnSpPr>
        <p:spPr>
          <a:xfrm flipV="1">
            <a:off x="4499992" y="4968757"/>
            <a:ext cx="493515" cy="200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a:stCxn id="78" idx="0"/>
            <a:endCxn id="78" idx="5"/>
          </p:cNvCxnSpPr>
          <p:nvPr/>
        </p:nvCxnSpPr>
        <p:spPr>
          <a:xfrm flipV="1">
            <a:off x="4993507" y="4941168"/>
            <a:ext cx="3534431" cy="27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4508459" y="5342345"/>
            <a:ext cx="493515" cy="200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a:endCxn id="78" idx="4"/>
          </p:cNvCxnSpPr>
          <p:nvPr/>
        </p:nvCxnSpPr>
        <p:spPr>
          <a:xfrm flipV="1">
            <a:off x="5001974" y="5541209"/>
            <a:ext cx="3525964" cy="1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グループ化 36"/>
          <p:cNvGrpSpPr/>
          <p:nvPr/>
        </p:nvGrpSpPr>
        <p:grpSpPr>
          <a:xfrm>
            <a:off x="3545221" y="5110862"/>
            <a:ext cx="215560" cy="289770"/>
            <a:chOff x="1257300" y="4070629"/>
            <a:chExt cx="298450" cy="422170"/>
          </a:xfrm>
        </p:grpSpPr>
        <p:cxnSp>
          <p:nvCxnSpPr>
            <p:cNvPr id="100" name="直線コネクタ 99"/>
            <p:cNvCxnSpPr/>
            <p:nvPr/>
          </p:nvCxnSpPr>
          <p:spPr>
            <a:xfrm>
              <a:off x="1406525" y="40706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1406525" y="43119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1257300" y="42418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1257300" y="43053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グループ化 37"/>
          <p:cNvGrpSpPr/>
          <p:nvPr/>
        </p:nvGrpSpPr>
        <p:grpSpPr>
          <a:xfrm>
            <a:off x="3875440" y="5110862"/>
            <a:ext cx="215560" cy="289770"/>
            <a:chOff x="1257300" y="4070629"/>
            <a:chExt cx="298450" cy="422170"/>
          </a:xfrm>
        </p:grpSpPr>
        <p:cxnSp>
          <p:nvCxnSpPr>
            <p:cNvPr id="96" name="直線コネクタ 95"/>
            <p:cNvCxnSpPr/>
            <p:nvPr/>
          </p:nvCxnSpPr>
          <p:spPr>
            <a:xfrm>
              <a:off x="1406525" y="40706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1406525" y="4311929"/>
              <a:ext cx="0" cy="180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1257300" y="42418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1257300" y="4305300"/>
              <a:ext cx="2984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0" name="テキスト ボックス 89"/>
          <p:cNvSpPr txBox="1"/>
          <p:nvPr/>
        </p:nvSpPr>
        <p:spPr>
          <a:xfrm>
            <a:off x="5629213" y="5100628"/>
            <a:ext cx="851515" cy="369332"/>
          </a:xfrm>
          <a:prstGeom prst="rect">
            <a:avLst/>
          </a:prstGeom>
          <a:noFill/>
        </p:spPr>
        <p:txBody>
          <a:bodyPr wrap="none" rtlCol="0">
            <a:spAutoFit/>
          </a:bodyPr>
          <a:lstStyle/>
          <a:p>
            <a:pPr fontAlgn="auto">
              <a:spcBef>
                <a:spcPts val="0"/>
              </a:spcBef>
              <a:spcAft>
                <a:spcPts val="0"/>
              </a:spcAft>
            </a:pPr>
            <a:r>
              <a:rPr lang="en-US" altLang="ja-JP" b="1" dirty="0" smtClean="0">
                <a:solidFill>
                  <a:srgbClr val="FFFFFF"/>
                </a:solidFill>
                <a:latin typeface="Arial Unicode MS"/>
                <a:ea typeface="Arial Unicode MS"/>
              </a:rPr>
              <a:t>Target</a:t>
            </a:r>
            <a:endParaRPr lang="ja-JP" altLang="en-US" b="1" dirty="0">
              <a:solidFill>
                <a:srgbClr val="FFFFFF"/>
              </a:solidFill>
              <a:latin typeface="Arial Unicode MS"/>
              <a:ea typeface="Arial Unicode MS"/>
            </a:endParaRPr>
          </a:p>
        </p:txBody>
      </p:sp>
      <p:sp>
        <p:nvSpPr>
          <p:cNvPr id="93" name="右矢印 92"/>
          <p:cNvSpPr/>
          <p:nvPr/>
        </p:nvSpPr>
        <p:spPr bwMode="auto">
          <a:xfrm>
            <a:off x="7183168" y="5073520"/>
            <a:ext cx="1009348" cy="373025"/>
          </a:xfrm>
          <a:prstGeom prst="rightArrow">
            <a:avLst/>
          </a:prstGeom>
          <a:solidFill>
            <a:srgbClr val="FF0000">
              <a:alpha val="56000"/>
            </a:srgbClr>
          </a:solidFill>
          <a:ln w="9525">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sp>
        <p:nvSpPr>
          <p:cNvPr id="94" name="右矢印 93"/>
          <p:cNvSpPr/>
          <p:nvPr/>
        </p:nvSpPr>
        <p:spPr bwMode="auto">
          <a:xfrm>
            <a:off x="4582954" y="5065625"/>
            <a:ext cx="512982" cy="373025"/>
          </a:xfrm>
          <a:prstGeom prst="rightArrow">
            <a:avLst/>
          </a:prstGeom>
          <a:solidFill>
            <a:srgbClr val="0066FF">
              <a:alpha val="56000"/>
            </a:srgbClr>
          </a:solidFill>
          <a:ln w="9525">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sp>
        <p:nvSpPr>
          <p:cNvPr id="110" name="右矢印 109"/>
          <p:cNvSpPr/>
          <p:nvPr/>
        </p:nvSpPr>
        <p:spPr bwMode="auto">
          <a:xfrm>
            <a:off x="2871442" y="5083034"/>
            <a:ext cx="454632" cy="306477"/>
          </a:xfrm>
          <a:prstGeom prst="rightArrow">
            <a:avLst/>
          </a:prstGeom>
          <a:solidFill>
            <a:schemeClr val="tx1"/>
          </a:solidFill>
          <a:ln w="9525">
            <a:noFill/>
            <a:miter lim="800000"/>
            <a:headEnd/>
            <a:tailEnd/>
          </a:ln>
        </p:spPr>
        <p:txBody>
          <a:bodyPr wrap="none" rtlCol="0" anchor="ctr"/>
          <a:lstStyle/>
          <a:p>
            <a:pPr algn="ctr" fontAlgn="auto">
              <a:spcBef>
                <a:spcPts val="0"/>
              </a:spcBef>
              <a:spcAft>
                <a:spcPts val="0"/>
              </a:spcAft>
            </a:pPr>
            <a:endParaRPr lang="ja-JP" altLang="en-US">
              <a:solidFill>
                <a:srgbClr val="000000"/>
              </a:solidFill>
              <a:latin typeface="Arial Unicode MS"/>
              <a:ea typeface="Arial Unicode MS"/>
            </a:endParaRPr>
          </a:p>
        </p:txBody>
      </p:sp>
      <p:sp>
        <p:nvSpPr>
          <p:cNvPr id="111" name="テキスト ボックス 110"/>
          <p:cNvSpPr txBox="1"/>
          <p:nvPr/>
        </p:nvSpPr>
        <p:spPr>
          <a:xfrm>
            <a:off x="2678062" y="4711935"/>
            <a:ext cx="905849" cy="338554"/>
          </a:xfrm>
          <a:prstGeom prst="rect">
            <a:avLst/>
          </a:prstGeom>
          <a:noFill/>
        </p:spPr>
        <p:txBody>
          <a:bodyPr wrap="square" rtlCol="0">
            <a:spAutoFit/>
          </a:bodyPr>
          <a:lstStyle/>
          <a:p>
            <a:pPr fontAlgn="auto">
              <a:spcBef>
                <a:spcPts val="0"/>
              </a:spcBef>
              <a:spcAft>
                <a:spcPts val="0"/>
              </a:spcAft>
            </a:pPr>
            <a:r>
              <a:rPr lang="en-US" altLang="ja-JP" sz="1600" b="1" dirty="0" smtClean="0">
                <a:solidFill>
                  <a:srgbClr val="000000"/>
                </a:solidFill>
                <a:latin typeface="Arial Unicode MS"/>
                <a:ea typeface="Arial Unicode MS"/>
              </a:rPr>
              <a:t>Beam</a:t>
            </a:r>
            <a:endParaRPr lang="ja-JP" altLang="en-US" sz="1600" b="1" dirty="0">
              <a:solidFill>
                <a:srgbClr val="000000"/>
              </a:solidFill>
              <a:latin typeface="Arial Unicode MS"/>
              <a:ea typeface="Arial Unicode MS"/>
            </a:endParaRPr>
          </a:p>
        </p:txBody>
      </p:sp>
      <p:cxnSp>
        <p:nvCxnSpPr>
          <p:cNvPr id="113" name="直線矢印コネクタ 112"/>
          <p:cNvCxnSpPr/>
          <p:nvPr/>
        </p:nvCxnSpPr>
        <p:spPr>
          <a:xfrm flipV="1">
            <a:off x="4261702" y="5627423"/>
            <a:ext cx="79834" cy="46228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flipV="1">
            <a:off x="4622278" y="3354842"/>
            <a:ext cx="0" cy="36443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タイトル 1"/>
          <p:cNvSpPr>
            <a:spLocks noGrp="1"/>
          </p:cNvSpPr>
          <p:nvPr>
            <p:ph type="title"/>
          </p:nvPr>
        </p:nvSpPr>
        <p:spPr>
          <a:xfrm>
            <a:off x="0" y="0"/>
            <a:ext cx="7030272" cy="461665"/>
          </a:xfrm>
        </p:spPr>
        <p:txBody>
          <a:bodyPr/>
          <a:lstStyle/>
          <a:p>
            <a:r>
              <a:rPr lang="en-US" altLang="ja-JP" sz="3200" b="1" dirty="0" smtClean="0">
                <a:latin typeface="Calibri" charset="0"/>
                <a:ea typeface="Calibri" charset="0"/>
                <a:cs typeface="Calibri" charset="0"/>
              </a:rPr>
              <a:t>Introduction to R&amp;D on Targets in PJ4</a:t>
            </a:r>
            <a:endParaRPr kumimoji="1" lang="ja-JP" altLang="en-US" sz="3200" b="1" dirty="0">
              <a:latin typeface="Calibri" charset="0"/>
              <a:ea typeface="Calibri" charset="0"/>
              <a:cs typeface="Calibri" charset="0"/>
            </a:endParaRPr>
          </a:p>
        </p:txBody>
      </p:sp>
      <p:pic>
        <p:nvPicPr>
          <p:cNvPr id="92" name="図 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2142480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endParaRPr lang="en-US" altLang="ja-JP"/>
          </a:p>
          <a:p>
            <a:pPr>
              <a:defRPr/>
            </a:pPr>
            <a:fld id="{B080A65D-CDCA-48EB-AEC5-C130BED6BF1C}" type="slidenum">
              <a:rPr lang="en-US" altLang="ja-JP" sz="1200" smtClean="0">
                <a:latin typeface="+mj-ea"/>
                <a:ea typeface="+mj-ea"/>
              </a:rPr>
              <a:pPr>
                <a:defRPr/>
              </a:pPr>
              <a:t>3</a:t>
            </a:fld>
            <a:endParaRPr lang="en-US" altLang="ja-JP" sz="1200" dirty="0">
              <a:latin typeface="+mj-ea"/>
              <a:ea typeface="+mj-ea"/>
            </a:endParaRPr>
          </a:p>
        </p:txBody>
      </p:sp>
      <p:sp>
        <p:nvSpPr>
          <p:cNvPr id="5" name="テキスト ボックス 4"/>
          <p:cNvSpPr txBox="1"/>
          <p:nvPr/>
        </p:nvSpPr>
        <p:spPr>
          <a:xfrm>
            <a:off x="1" y="44624"/>
            <a:ext cx="9144000" cy="400110"/>
          </a:xfrm>
          <a:prstGeom prst="rect">
            <a:avLst/>
          </a:prstGeom>
          <a:noFill/>
        </p:spPr>
        <p:txBody>
          <a:bodyPr wrap="square" rtlCol="0">
            <a:spAutoFit/>
          </a:bodyPr>
          <a:lstStyle/>
          <a:p>
            <a:pPr algn="ctr"/>
            <a:r>
              <a:rPr lang="ja-JP" altLang="en-US" sz="2000" b="1" dirty="0">
                <a:latin typeface="+mj-lt"/>
              </a:rPr>
              <a:t> </a:t>
            </a:r>
            <a:r>
              <a:rPr lang="en-US" altLang="ja-JP" sz="2000" b="1" dirty="0" err="1">
                <a:solidFill>
                  <a:srgbClr val="FF0066"/>
                </a:solidFill>
                <a:latin typeface="+mj-lt"/>
              </a:rPr>
              <a:t>ImPACT</a:t>
            </a:r>
            <a:r>
              <a:rPr lang="en-US" altLang="ja-JP" sz="2000" b="1" dirty="0">
                <a:latin typeface="+mj-lt"/>
              </a:rPr>
              <a:t> (</a:t>
            </a:r>
            <a:r>
              <a:rPr lang="en-US" altLang="ja-JP" sz="2000" b="1" dirty="0" err="1">
                <a:solidFill>
                  <a:srgbClr val="FF0066"/>
                </a:solidFill>
                <a:latin typeface="+mj-lt"/>
              </a:rPr>
              <a:t>Im</a:t>
            </a:r>
            <a:r>
              <a:rPr lang="en-US" altLang="ja-JP" sz="2000" b="1" dirty="0" err="1">
                <a:latin typeface="+mj-lt"/>
              </a:rPr>
              <a:t>pulsing</a:t>
            </a:r>
            <a:r>
              <a:rPr lang="en-US" altLang="ja-JP" sz="2000" b="1" dirty="0">
                <a:latin typeface="+mj-lt"/>
              </a:rPr>
              <a:t> </a:t>
            </a:r>
            <a:r>
              <a:rPr lang="en-US" altLang="ja-JP" sz="2000" b="1" dirty="0" err="1">
                <a:solidFill>
                  <a:srgbClr val="FF0066"/>
                </a:solidFill>
                <a:latin typeface="+mj-lt"/>
              </a:rPr>
              <a:t>PA</a:t>
            </a:r>
            <a:r>
              <a:rPr lang="en-US" altLang="ja-JP" sz="2000" b="1" dirty="0" err="1">
                <a:latin typeface="+mj-lt"/>
              </a:rPr>
              <a:t>radigm</a:t>
            </a:r>
            <a:r>
              <a:rPr lang="en-US" altLang="ja-JP" sz="2000" b="1" dirty="0">
                <a:latin typeface="+mj-lt"/>
              </a:rPr>
              <a:t> </a:t>
            </a:r>
            <a:r>
              <a:rPr lang="en-US" altLang="ja-JP" sz="2000" b="1" dirty="0">
                <a:solidFill>
                  <a:srgbClr val="FF0066"/>
                </a:solidFill>
                <a:latin typeface="+mj-lt"/>
              </a:rPr>
              <a:t>C</a:t>
            </a:r>
            <a:r>
              <a:rPr lang="en-US" altLang="ja-JP" sz="2000" b="1" dirty="0">
                <a:latin typeface="+mj-lt"/>
              </a:rPr>
              <a:t>hange through  disruptive </a:t>
            </a:r>
            <a:r>
              <a:rPr lang="en-US" altLang="ja-JP" sz="2000" b="1" dirty="0">
                <a:solidFill>
                  <a:srgbClr val="FF0066"/>
                </a:solidFill>
                <a:latin typeface="+mj-lt"/>
              </a:rPr>
              <a:t>T</a:t>
            </a:r>
            <a:r>
              <a:rPr lang="en-US" altLang="ja-JP" sz="2000" b="1" dirty="0">
                <a:latin typeface="+mj-lt"/>
              </a:rPr>
              <a:t>echnology) </a:t>
            </a:r>
            <a:endParaRPr kumimoji="1" lang="ja-JP" altLang="en-US" sz="2000" b="1" dirty="0">
              <a:latin typeface="+mj-lt"/>
              <a:cs typeface="Arial" panose="020B0604020202020204" pitchFamily="34" charset="0"/>
            </a:endParaRP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84" t="2545" r="3772"/>
          <a:stretch/>
        </p:blipFill>
        <p:spPr bwMode="auto">
          <a:xfrm>
            <a:off x="551543" y="684364"/>
            <a:ext cx="8055428" cy="613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16131" y="1330036"/>
            <a:ext cx="869149" cy="338554"/>
          </a:xfrm>
          <a:prstGeom prst="rect">
            <a:avLst/>
          </a:prstGeom>
          <a:solidFill>
            <a:schemeClr val="bg1"/>
          </a:solidFill>
        </p:spPr>
        <p:txBody>
          <a:bodyPr wrap="none" rtlCol="0">
            <a:spAutoFit/>
          </a:bodyPr>
          <a:lstStyle/>
          <a:p>
            <a:r>
              <a:rPr kumimoji="1" lang="en-US" altLang="ja-JP" sz="1600" dirty="0" smtClean="0">
                <a:solidFill>
                  <a:srgbClr val="FF0000"/>
                </a:solidFill>
              </a:rPr>
              <a:t>Purpose</a:t>
            </a:r>
            <a:endParaRPr kumimoji="1" lang="ja-JP" altLang="en-US" sz="1600" dirty="0">
              <a:solidFill>
                <a:srgbClr val="FF0000"/>
              </a:solidFill>
            </a:endParaRPr>
          </a:p>
        </p:txBody>
      </p:sp>
      <p:sp>
        <p:nvSpPr>
          <p:cNvPr id="8" name="テキスト ボックス 7"/>
          <p:cNvSpPr txBox="1"/>
          <p:nvPr/>
        </p:nvSpPr>
        <p:spPr>
          <a:xfrm>
            <a:off x="216131" y="2031076"/>
            <a:ext cx="1399037" cy="338554"/>
          </a:xfrm>
          <a:prstGeom prst="rect">
            <a:avLst/>
          </a:prstGeom>
          <a:solidFill>
            <a:schemeClr val="bg1"/>
          </a:solidFill>
        </p:spPr>
        <p:txBody>
          <a:bodyPr wrap="none" rtlCol="0">
            <a:spAutoFit/>
          </a:bodyPr>
          <a:lstStyle/>
          <a:p>
            <a:r>
              <a:rPr kumimoji="1" lang="en-US" altLang="ja-JP" sz="1600" dirty="0" smtClean="0">
                <a:solidFill>
                  <a:srgbClr val="FF0000"/>
                </a:solidFill>
              </a:rPr>
              <a:t>Characteristics</a:t>
            </a:r>
            <a:endParaRPr kumimoji="1" lang="ja-JP" altLang="en-US" sz="1600" dirty="0">
              <a:solidFill>
                <a:srgbClr val="FF0000"/>
              </a:solidFill>
            </a:endParaRPr>
          </a:p>
        </p:txBody>
      </p:sp>
      <p:sp>
        <p:nvSpPr>
          <p:cNvPr id="9" name="テキスト ボックス 8"/>
          <p:cNvSpPr txBox="1"/>
          <p:nvPr/>
        </p:nvSpPr>
        <p:spPr>
          <a:xfrm>
            <a:off x="216131" y="2964873"/>
            <a:ext cx="962636" cy="338554"/>
          </a:xfrm>
          <a:prstGeom prst="rect">
            <a:avLst/>
          </a:prstGeom>
          <a:solidFill>
            <a:schemeClr val="bg1"/>
          </a:solidFill>
        </p:spPr>
        <p:txBody>
          <a:bodyPr wrap="none" rtlCol="0">
            <a:spAutoFit/>
          </a:bodyPr>
          <a:lstStyle/>
          <a:p>
            <a:r>
              <a:rPr kumimoji="1" lang="en-US" altLang="ja-JP" sz="1600" dirty="0" smtClean="0">
                <a:solidFill>
                  <a:srgbClr val="FF0000"/>
                </a:solidFill>
              </a:rPr>
              <a:t>Structure</a:t>
            </a:r>
            <a:endParaRPr kumimoji="1" lang="ja-JP" altLang="en-US" sz="1600" dirty="0">
              <a:solidFill>
                <a:srgbClr val="FF0000"/>
              </a:solidFill>
            </a:endParaRPr>
          </a:p>
        </p:txBody>
      </p:sp>
      <p:sp>
        <p:nvSpPr>
          <p:cNvPr id="10" name="テキスト ボックス 9"/>
          <p:cNvSpPr txBox="1"/>
          <p:nvPr/>
        </p:nvSpPr>
        <p:spPr>
          <a:xfrm>
            <a:off x="216131" y="5760720"/>
            <a:ext cx="1170385" cy="338554"/>
          </a:xfrm>
          <a:prstGeom prst="rect">
            <a:avLst/>
          </a:prstGeom>
          <a:solidFill>
            <a:schemeClr val="bg1"/>
          </a:solidFill>
        </p:spPr>
        <p:txBody>
          <a:bodyPr wrap="none" rtlCol="0">
            <a:spAutoFit/>
          </a:bodyPr>
          <a:lstStyle/>
          <a:p>
            <a:r>
              <a:rPr lang="en-US" altLang="ja-JP" sz="1600" dirty="0" smtClean="0">
                <a:solidFill>
                  <a:srgbClr val="FF0000"/>
                </a:solidFill>
              </a:rPr>
              <a:t>Background</a:t>
            </a:r>
            <a:endParaRPr kumimoji="1" lang="ja-JP" altLang="en-US" sz="1600" dirty="0">
              <a:solidFill>
                <a:srgbClr val="FF0000"/>
              </a:solidFill>
            </a:endParaRPr>
          </a:p>
        </p:txBody>
      </p:sp>
      <p:sp>
        <p:nvSpPr>
          <p:cNvPr id="6" name="テキスト ボックス 5"/>
          <p:cNvSpPr txBox="1"/>
          <p:nvPr/>
        </p:nvSpPr>
        <p:spPr>
          <a:xfrm>
            <a:off x="287719" y="3216405"/>
            <a:ext cx="8507146" cy="3046988"/>
          </a:xfrm>
          <a:prstGeom prst="rect">
            <a:avLst/>
          </a:prstGeom>
          <a:solidFill>
            <a:srgbClr val="FFCCCC"/>
          </a:solidFill>
        </p:spPr>
        <p:txBody>
          <a:bodyPr wrap="square" rtlCol="0">
            <a:spAutoFit/>
          </a:bodyPr>
          <a:lstStyle/>
          <a:p>
            <a:pPr marL="342900" indent="-342900">
              <a:buFont typeface="Wingdings" panose="05000000000000000000" pitchFamily="2" charset="2"/>
              <a:buChar char="Ø"/>
            </a:pPr>
            <a:r>
              <a:rPr kumimoji="1" lang="en-US" altLang="ja-JP" sz="2400" dirty="0"/>
              <a:t>Objectives of the </a:t>
            </a:r>
            <a:r>
              <a:rPr kumimoji="1" lang="en-US" altLang="ja-JP" sz="2400" dirty="0" err="1"/>
              <a:t>ImPACT</a:t>
            </a:r>
            <a:r>
              <a:rPr kumimoji="1" lang="en-US" altLang="ja-JP" sz="2400" dirty="0"/>
              <a:t> Program</a:t>
            </a:r>
          </a:p>
          <a:p>
            <a:r>
              <a:rPr lang="en-US" altLang="ja-JP" sz="2400" dirty="0" smtClean="0"/>
              <a:t>Promotion of high-risk and high-impact R&amp;D for </a:t>
            </a:r>
            <a:r>
              <a:rPr lang="en-US" altLang="ja-JP" sz="2400" dirty="0"/>
              <a:t>societies </a:t>
            </a:r>
            <a:r>
              <a:rPr lang="en-US" altLang="ja-JP" sz="2400" dirty="0" smtClean="0"/>
              <a:t>or</a:t>
            </a:r>
            <a:r>
              <a:rPr lang="ja-JP" altLang="en-US" sz="2400" dirty="0"/>
              <a:t> </a:t>
            </a:r>
            <a:r>
              <a:rPr lang="en-US" altLang="ja-JP" sz="2400" dirty="0" smtClean="0"/>
              <a:t>industries </a:t>
            </a:r>
            <a:r>
              <a:rPr lang="en-US" altLang="ja-JP" sz="2400" dirty="0"/>
              <a:t>with  not-continuous innovations.</a:t>
            </a:r>
          </a:p>
          <a:p>
            <a:endParaRPr lang="en-US" altLang="ja-JP" sz="2400" dirty="0"/>
          </a:p>
          <a:p>
            <a:pPr marL="342900" indent="-342900">
              <a:buFont typeface="Wingdings" panose="05000000000000000000" pitchFamily="2" charset="2"/>
              <a:buChar char="Ø"/>
            </a:pPr>
            <a:r>
              <a:rPr lang="en-US" altLang="ja-JP" sz="2400" dirty="0"/>
              <a:t>Features of the </a:t>
            </a:r>
            <a:r>
              <a:rPr lang="en-US" altLang="ja-JP" sz="2400" dirty="0" err="1"/>
              <a:t>ImPACT</a:t>
            </a:r>
            <a:r>
              <a:rPr lang="en-US" altLang="ja-JP" sz="2400" dirty="0"/>
              <a:t>  Program</a:t>
            </a:r>
          </a:p>
          <a:p>
            <a:r>
              <a:rPr lang="en-US" altLang="ja-JP" sz="2400" dirty="0"/>
              <a:t>The DARPA in the US is the model of </a:t>
            </a:r>
            <a:r>
              <a:rPr lang="en-US" altLang="ja-JP" sz="2400" dirty="0" err="1"/>
              <a:t>ImPACT</a:t>
            </a:r>
            <a:r>
              <a:rPr lang="en-US" altLang="ja-JP" sz="2400" dirty="0"/>
              <a:t> Program.</a:t>
            </a:r>
          </a:p>
          <a:p>
            <a:r>
              <a:rPr lang="en-US" altLang="ja-JP" sz="2400" dirty="0"/>
              <a:t>The Program Manager is not a researcher but completely managing</a:t>
            </a:r>
          </a:p>
          <a:p>
            <a:r>
              <a:rPr lang="en-US" altLang="ja-JP" sz="2400" dirty="0"/>
              <a:t>the whole program with the budget and the authority.   </a:t>
            </a:r>
            <a:endParaRPr kumimoji="1" lang="ja-JP" altLang="en-US" dirty="0"/>
          </a:p>
        </p:txBody>
      </p:sp>
      <p:sp>
        <p:nvSpPr>
          <p:cNvPr id="2" name="正方形/長方形 1"/>
          <p:cNvSpPr/>
          <p:nvPr/>
        </p:nvSpPr>
        <p:spPr>
          <a:xfrm>
            <a:off x="145706" y="1361043"/>
            <a:ext cx="8737602" cy="830997"/>
          </a:xfrm>
          <a:prstGeom prst="rect">
            <a:avLst/>
          </a:prstGeom>
          <a:solidFill>
            <a:srgbClr val="CCFFFF"/>
          </a:solidFill>
        </p:spPr>
        <p:txBody>
          <a:bodyPr wrap="square">
            <a:spAutoFit/>
          </a:bodyPr>
          <a:lstStyle/>
          <a:p>
            <a:r>
              <a:rPr lang="en-US" altLang="ja-JP" sz="2400" dirty="0"/>
              <a:t>The Japanese Government declared  </a:t>
            </a:r>
            <a:r>
              <a:rPr lang="en-US" altLang="ja-JP" sz="2400" dirty="0">
                <a:solidFill>
                  <a:srgbClr val="FF0066"/>
                </a:solidFill>
              </a:rPr>
              <a:t>the new R&amp;D Program  named “</a:t>
            </a:r>
            <a:r>
              <a:rPr lang="en-US" altLang="ja-JP" sz="2400" dirty="0" err="1">
                <a:solidFill>
                  <a:srgbClr val="FF0066"/>
                </a:solidFill>
              </a:rPr>
              <a:t>ImPACT</a:t>
            </a:r>
            <a:r>
              <a:rPr lang="en-US" altLang="ja-JP" sz="2400" dirty="0">
                <a:solidFill>
                  <a:srgbClr val="FF0066"/>
                </a:solidFill>
              </a:rPr>
              <a:t>” </a:t>
            </a:r>
            <a:r>
              <a:rPr lang="en-US" altLang="ja-JP" sz="2400" dirty="0"/>
              <a:t>has started 2014 till 2019 after the “First” Program. </a:t>
            </a:r>
          </a:p>
        </p:txBody>
      </p:sp>
    </p:spTree>
    <p:extLst>
      <p:ext uri="{BB962C8B-B14F-4D97-AF65-F5344CB8AC3E}">
        <p14:creationId xmlns:p14="http://schemas.microsoft.com/office/powerpoint/2010/main" val="63803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1829"/>
            <a:ext cx="7220607" cy="461665"/>
          </a:xfrm>
        </p:spPr>
        <p:txBody>
          <a:bodyPr/>
          <a:lstStyle/>
          <a:p>
            <a:r>
              <a:rPr lang="en-US" altLang="ja-JP" sz="2800" b="1" dirty="0" smtClean="0">
                <a:latin typeface="Calibri" charset="0"/>
                <a:ea typeface="Calibri" charset="0"/>
                <a:cs typeface="Calibri" charset="0"/>
              </a:rPr>
              <a:t>Toward Large aperture plasma window</a:t>
            </a:r>
            <a:endParaRPr kumimoji="1" lang="ja-JP" altLang="en-US" sz="2800" b="1" dirty="0">
              <a:latin typeface="Calibri" charset="0"/>
              <a:ea typeface="Calibri" charset="0"/>
              <a:cs typeface="Calibri" charset="0"/>
            </a:endParaRPr>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432168" y="692668"/>
            <a:ext cx="8113175" cy="6067916"/>
          </a:xfrm>
          <a:prstGeom prst="rect">
            <a:avLst/>
          </a:prstGeom>
        </p:spPr>
      </p:pic>
      <p:sp>
        <p:nvSpPr>
          <p:cNvPr id="5" name="タイトル 1"/>
          <p:cNvSpPr txBox="1">
            <a:spLocks/>
          </p:cNvSpPr>
          <p:nvPr/>
        </p:nvSpPr>
        <p:spPr>
          <a:xfrm>
            <a:off x="432168" y="814790"/>
            <a:ext cx="8229600" cy="74041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2400" b="1" dirty="0" smtClean="0">
                <a:solidFill>
                  <a:srgbClr val="FF0000"/>
                </a:solidFill>
              </a:rPr>
              <a:t>Plasma Window: vacuum interface using arc plasma</a:t>
            </a:r>
            <a:endParaRPr lang="ja-JP" altLang="en-US" sz="2400" b="1" dirty="0">
              <a:solidFill>
                <a:srgbClr val="FF0000"/>
              </a:solidFill>
            </a:endParaRPr>
          </a:p>
        </p:txBody>
      </p:sp>
      <p:sp>
        <p:nvSpPr>
          <p:cNvPr id="6" name="テキスト ボックス 5"/>
          <p:cNvSpPr txBox="1"/>
          <p:nvPr/>
        </p:nvSpPr>
        <p:spPr>
          <a:xfrm>
            <a:off x="1272967" y="4222175"/>
            <a:ext cx="1473865" cy="369332"/>
          </a:xfrm>
          <a:prstGeom prst="rect">
            <a:avLst/>
          </a:prstGeom>
          <a:solidFill>
            <a:schemeClr val="bg1"/>
          </a:solidFill>
        </p:spPr>
        <p:txBody>
          <a:bodyPr wrap="none" rtlCol="0">
            <a:spAutoFit/>
          </a:bodyPr>
          <a:lstStyle/>
          <a:p>
            <a:r>
              <a:rPr kumimoji="1" lang="en-US" altLang="ja-JP" dirty="0" smtClean="0">
                <a:solidFill>
                  <a:srgbClr val="FF0000"/>
                </a:solidFill>
              </a:rPr>
              <a:t>High pressure</a:t>
            </a:r>
            <a:endParaRPr kumimoji="1" lang="ja-JP" altLang="en-US" dirty="0">
              <a:solidFill>
                <a:srgbClr val="FF0000"/>
              </a:solidFill>
            </a:endParaRPr>
          </a:p>
        </p:txBody>
      </p:sp>
      <p:sp>
        <p:nvSpPr>
          <p:cNvPr id="7" name="テキスト ボックス 6"/>
          <p:cNvSpPr txBox="1"/>
          <p:nvPr/>
        </p:nvSpPr>
        <p:spPr>
          <a:xfrm>
            <a:off x="4077044" y="4451846"/>
            <a:ext cx="1429879" cy="369332"/>
          </a:xfrm>
          <a:prstGeom prst="rect">
            <a:avLst/>
          </a:prstGeom>
          <a:solidFill>
            <a:schemeClr val="bg1"/>
          </a:solidFill>
        </p:spPr>
        <p:txBody>
          <a:bodyPr wrap="none" rtlCol="0">
            <a:spAutoFit/>
          </a:bodyPr>
          <a:lstStyle/>
          <a:p>
            <a:r>
              <a:rPr kumimoji="1" lang="en-US" altLang="ja-JP" dirty="0" smtClean="0">
                <a:solidFill>
                  <a:srgbClr val="FF0000"/>
                </a:solidFill>
              </a:rPr>
              <a:t>Low pressure</a:t>
            </a:r>
            <a:endParaRPr kumimoji="1" lang="ja-JP" altLang="en-US" dirty="0">
              <a:solidFill>
                <a:srgbClr val="FF0000"/>
              </a:solidFill>
            </a:endParaRPr>
          </a:p>
        </p:txBody>
      </p:sp>
      <p:sp>
        <p:nvSpPr>
          <p:cNvPr id="8" name="テキスト ボックス 7"/>
          <p:cNvSpPr txBox="1"/>
          <p:nvPr/>
        </p:nvSpPr>
        <p:spPr>
          <a:xfrm>
            <a:off x="3131840" y="4797152"/>
            <a:ext cx="851515" cy="646331"/>
          </a:xfrm>
          <a:prstGeom prst="rect">
            <a:avLst/>
          </a:prstGeom>
          <a:noFill/>
        </p:spPr>
        <p:txBody>
          <a:bodyPr wrap="none" rtlCol="0">
            <a:spAutoFit/>
          </a:bodyPr>
          <a:lstStyle/>
          <a:p>
            <a:r>
              <a:rPr kumimoji="1" lang="en-US" altLang="ja-JP" dirty="0" smtClean="0">
                <a:solidFill>
                  <a:srgbClr val="FF0000"/>
                </a:solidFill>
              </a:rPr>
              <a:t>Arc </a:t>
            </a:r>
          </a:p>
          <a:p>
            <a:r>
              <a:rPr lang="en-US" altLang="ja-JP" dirty="0" smtClean="0">
                <a:solidFill>
                  <a:srgbClr val="FF0000"/>
                </a:solidFill>
              </a:rPr>
              <a:t>Plasma</a:t>
            </a:r>
            <a:endParaRPr kumimoji="1" lang="ja-JP" altLang="en-US" dirty="0">
              <a:solidFill>
                <a:srgbClr val="FF0000"/>
              </a:solidFill>
            </a:endParaRPr>
          </a:p>
        </p:txBody>
      </p:sp>
      <p:cxnSp>
        <p:nvCxnSpPr>
          <p:cNvPr id="10" name="直線コネクタ 9"/>
          <p:cNvCxnSpPr>
            <a:stCxn id="8" idx="0"/>
          </p:cNvCxnSpPr>
          <p:nvPr/>
        </p:nvCxnSpPr>
        <p:spPr>
          <a:xfrm flipH="1" flipV="1">
            <a:off x="3484179" y="4051738"/>
            <a:ext cx="73419" cy="745414"/>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0" y="6080373"/>
            <a:ext cx="8259762" cy="584775"/>
          </a:xfrm>
          <a:prstGeom prst="rect">
            <a:avLst/>
          </a:prstGeom>
          <a:solidFill>
            <a:schemeClr val="bg1"/>
          </a:solidFill>
        </p:spPr>
        <p:txBody>
          <a:bodyPr wrap="none" rtlCol="0">
            <a:spAutoFit/>
          </a:bodyPr>
          <a:lstStyle/>
          <a:p>
            <a:r>
              <a:rPr kumimoji="1" lang="en-US" altLang="ja-JP" sz="3200" dirty="0" smtClean="0">
                <a:solidFill>
                  <a:srgbClr val="FF0000"/>
                </a:solidFill>
              </a:rPr>
              <a:t>Motivation: Large aperture for high power beam</a:t>
            </a:r>
            <a:endParaRPr kumimoji="1" lang="ja-JP" altLang="en-US" sz="3200" dirty="0">
              <a:solidFill>
                <a:srgbClr val="FF0000"/>
              </a:solidFill>
            </a:endParaRPr>
          </a:p>
        </p:txBody>
      </p:sp>
      <p:sp>
        <p:nvSpPr>
          <p:cNvPr id="12" name="テキスト ボックス 11"/>
          <p:cNvSpPr txBox="1"/>
          <p:nvPr/>
        </p:nvSpPr>
        <p:spPr>
          <a:xfrm>
            <a:off x="4488755" y="4037509"/>
            <a:ext cx="902811" cy="369332"/>
          </a:xfrm>
          <a:prstGeom prst="rect">
            <a:avLst/>
          </a:prstGeom>
          <a:solidFill>
            <a:schemeClr val="bg1"/>
          </a:solidFill>
        </p:spPr>
        <p:txBody>
          <a:bodyPr wrap="none" rtlCol="0">
            <a:spAutoFit/>
          </a:bodyPr>
          <a:lstStyle/>
          <a:p>
            <a:r>
              <a:rPr lang="en-US" altLang="ja-JP" b="1" dirty="0">
                <a:solidFill>
                  <a:srgbClr val="FF0000"/>
                </a:solidFill>
              </a:rPr>
              <a:t>2</a:t>
            </a:r>
            <a:r>
              <a:rPr kumimoji="1" lang="en-US" altLang="ja-JP" b="1" smtClean="0">
                <a:solidFill>
                  <a:srgbClr val="FF0000"/>
                </a:solidFill>
              </a:rPr>
              <a:t>~6mm</a:t>
            </a:r>
            <a:endParaRPr kumimoji="1" lang="ja-JP" altLang="en-US" b="1" dirty="0">
              <a:solidFill>
                <a:srgbClr val="FF0000"/>
              </a:solidFill>
            </a:endParaRPr>
          </a:p>
        </p:txBody>
      </p:sp>
      <p:sp>
        <p:nvSpPr>
          <p:cNvPr id="13" name="右矢印 12"/>
          <p:cNvSpPr/>
          <p:nvPr/>
        </p:nvSpPr>
        <p:spPr>
          <a:xfrm rot="10800000">
            <a:off x="492957" y="3782714"/>
            <a:ext cx="915433" cy="422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75709" y="4238199"/>
            <a:ext cx="720069" cy="369332"/>
          </a:xfrm>
          <a:prstGeom prst="rect">
            <a:avLst/>
          </a:prstGeom>
          <a:noFill/>
        </p:spPr>
        <p:txBody>
          <a:bodyPr wrap="none" rtlCol="0">
            <a:spAutoFit/>
          </a:bodyPr>
          <a:lstStyle/>
          <a:p>
            <a:r>
              <a:rPr lang="en-US" altLang="ja-JP" dirty="0" smtClean="0">
                <a:solidFill>
                  <a:srgbClr val="FF0000"/>
                </a:solidFill>
              </a:rPr>
              <a:t>Beam</a:t>
            </a:r>
            <a:endParaRPr kumimoji="1" lang="ja-JP" altLang="en-US" dirty="0">
              <a:solidFill>
                <a:srgbClr val="FF0000"/>
              </a:solidFill>
            </a:endParaRP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1817286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4624"/>
            <a:ext cx="9036496" cy="461665"/>
          </a:xfrm>
        </p:spPr>
        <p:txBody>
          <a:bodyPr>
            <a:noAutofit/>
          </a:bodyPr>
          <a:lstStyle/>
          <a:p>
            <a:r>
              <a:rPr lang="en-US" altLang="ja-JP" sz="3200" dirty="0" smtClean="0">
                <a:latin typeface="Calibri" charset="0"/>
                <a:ea typeface="Calibri" charset="0"/>
                <a:cs typeface="Calibri" charset="0"/>
              </a:rPr>
              <a:t>Large aperture plasma window (&lt;20 </a:t>
            </a:r>
            <a:r>
              <a:rPr lang="en-US" altLang="ja-JP" sz="3200" dirty="0" err="1" smtClean="0">
                <a:latin typeface="Calibri" charset="0"/>
                <a:ea typeface="Calibri" charset="0"/>
                <a:cs typeface="Calibri" charset="0"/>
              </a:rPr>
              <a:t>mm</a:t>
            </a:r>
            <a:r>
              <a:rPr lang="en-US" altLang="ja-JP" sz="3200" dirty="0" err="1" smtClean="0">
                <a:latin typeface="Symbol" charset="2"/>
                <a:ea typeface="Symbol" charset="2"/>
                <a:cs typeface="Symbol" charset="2"/>
              </a:rPr>
              <a:t>φ</a:t>
            </a:r>
            <a:r>
              <a:rPr lang="en-US" altLang="ja-JP" sz="3200" dirty="0" smtClean="0">
                <a:latin typeface="Calibri" charset="0"/>
                <a:ea typeface="Calibri" charset="0"/>
                <a:cs typeface="Calibri" charset="0"/>
              </a:rPr>
              <a:t>)</a:t>
            </a:r>
            <a:endParaRPr kumimoji="1" lang="ja-JP" altLang="en-US" sz="3200" b="0" dirty="0">
              <a:latin typeface="Calibri" charset="0"/>
              <a:ea typeface="Calibri" charset="0"/>
              <a:cs typeface="Calibri" charset="0"/>
            </a:endParaRPr>
          </a:p>
        </p:txBody>
      </p:sp>
      <p:pic>
        <p:nvPicPr>
          <p:cNvPr id="5" name="図 4"/>
          <p:cNvPicPr>
            <a:picLocks noChangeAspect="1"/>
          </p:cNvPicPr>
          <p:nvPr/>
        </p:nvPicPr>
        <p:blipFill>
          <a:blip r:embed="rId3"/>
          <a:stretch>
            <a:fillRect/>
          </a:stretch>
        </p:blipFill>
        <p:spPr>
          <a:xfrm>
            <a:off x="827584" y="822687"/>
            <a:ext cx="6009524" cy="4525525"/>
          </a:xfrm>
          <a:prstGeom prst="rect">
            <a:avLst/>
          </a:prstGeom>
        </p:spPr>
      </p:pic>
      <p:sp>
        <p:nvSpPr>
          <p:cNvPr id="4" name="正方形/長方形 3"/>
          <p:cNvSpPr/>
          <p:nvPr/>
        </p:nvSpPr>
        <p:spPr>
          <a:xfrm>
            <a:off x="509451" y="4513779"/>
            <a:ext cx="8255725" cy="2031325"/>
          </a:xfrm>
          <a:prstGeom prst="rect">
            <a:avLst/>
          </a:prstGeom>
          <a:solidFill>
            <a:schemeClr val="bg1"/>
          </a:solidFill>
        </p:spPr>
        <p:txBody>
          <a:bodyPr wrap="square">
            <a:spAutoFit/>
          </a:bodyPr>
          <a:lstStyle/>
          <a:p>
            <a:r>
              <a:rPr lang="ja-JP" altLang="en-US" dirty="0"/>
              <a:t>・</a:t>
            </a:r>
            <a:r>
              <a:rPr lang="en-US" altLang="ja-JP" dirty="0"/>
              <a:t>Design is based on the PW developed </a:t>
            </a:r>
            <a:r>
              <a:rPr lang="en-US" altLang="ja-JP" dirty="0" smtClean="0"/>
              <a:t>at Namba Laboratory[1], </a:t>
            </a:r>
            <a:r>
              <a:rPr lang="en-US" altLang="ja-JP" dirty="0"/>
              <a:t>Hiroshima University.</a:t>
            </a:r>
          </a:p>
          <a:p>
            <a:r>
              <a:rPr lang="ja-JP" altLang="en-US" dirty="0"/>
              <a:t>・</a:t>
            </a:r>
            <a:r>
              <a:rPr lang="en-US" altLang="ja-JP" dirty="0"/>
              <a:t>Cathode : </a:t>
            </a:r>
            <a:r>
              <a:rPr lang="en-US" altLang="ja-JP" dirty="0" err="1"/>
              <a:t>CeW</a:t>
            </a:r>
            <a:r>
              <a:rPr lang="ja-JP" altLang="en-US" dirty="0"/>
              <a:t>　　</a:t>
            </a:r>
            <a:endParaRPr lang="en-US" altLang="ja-JP" dirty="0" smtClean="0"/>
          </a:p>
          <a:p>
            <a:r>
              <a:rPr lang="ja-JP" altLang="en-US" dirty="0" smtClean="0"/>
              <a:t>・</a:t>
            </a:r>
            <a:r>
              <a:rPr lang="en-US" altLang="ja-JP" dirty="0"/>
              <a:t>Insulator : Alumina</a:t>
            </a:r>
          </a:p>
          <a:p>
            <a:r>
              <a:rPr lang="ja-JP" altLang="en-US" dirty="0"/>
              <a:t>・</a:t>
            </a:r>
            <a:r>
              <a:rPr lang="en-US" altLang="ja-JP" dirty="0"/>
              <a:t>Inside and outside of electrode are made </a:t>
            </a:r>
            <a:r>
              <a:rPr lang="en-US" altLang="ja-JP" dirty="0" err="1"/>
              <a:t>CuW</a:t>
            </a:r>
            <a:r>
              <a:rPr lang="en-US" altLang="ja-JP" dirty="0"/>
              <a:t> and SUS respectively</a:t>
            </a:r>
            <a:r>
              <a:rPr lang="en-US" altLang="ja-JP" dirty="0" smtClean="0"/>
              <a:t>.</a:t>
            </a:r>
          </a:p>
          <a:p>
            <a:r>
              <a:rPr lang="en-US" altLang="ja-JP" dirty="0"/>
              <a:t> </a:t>
            </a:r>
            <a:r>
              <a:rPr lang="en-US" altLang="ja-JP" dirty="0" smtClean="0"/>
              <a:t>(</a:t>
            </a:r>
            <a:r>
              <a:rPr lang="en-US" altLang="ja-JP" dirty="0" err="1" smtClean="0"/>
              <a:t>CuW</a:t>
            </a:r>
            <a:r>
              <a:rPr lang="en-US" altLang="ja-JP" dirty="0" smtClean="0"/>
              <a:t> high melting point and high thermal conductivity)</a:t>
            </a:r>
            <a:endParaRPr lang="en-US" altLang="ja-JP" dirty="0"/>
          </a:p>
          <a:p>
            <a:r>
              <a:rPr lang="ja-JP" altLang="en-US" dirty="0"/>
              <a:t>・</a:t>
            </a:r>
            <a:r>
              <a:rPr lang="en-US" altLang="ja-JP" dirty="0"/>
              <a:t>Diameter is variable.</a:t>
            </a:r>
          </a:p>
          <a:p>
            <a:r>
              <a:rPr lang="en-US" altLang="ja-JP" dirty="0" smtClean="0"/>
              <a:t>[1] </a:t>
            </a:r>
            <a:r>
              <a:rPr lang="en-US" altLang="ja-JP" dirty="0"/>
              <a:t>S. Namba et. al., Rev. Sci. Inst., 87, 083503 (2016).</a:t>
            </a:r>
            <a:endParaRPr lang="ja-JP" altLang="en-US" dirty="0"/>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Tree>
    <p:extLst>
      <p:ext uri="{BB962C8B-B14F-4D97-AF65-F5344CB8AC3E}">
        <p14:creationId xmlns:p14="http://schemas.microsoft.com/office/powerpoint/2010/main" val="1618080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p:nvPr/>
        </p:nvSpPr>
        <p:spPr>
          <a:xfrm>
            <a:off x="105578" y="-27384"/>
            <a:ext cx="5357237"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3200"/>
            </a:lvl1pPr>
          </a:lstStyle>
          <a:p>
            <a:pPr defTabSz="410751" fontAlgn="auto" hangingPunct="0">
              <a:spcBef>
                <a:spcPts val="0"/>
              </a:spcBef>
              <a:spcAft>
                <a:spcPts val="0"/>
              </a:spcAft>
            </a:pPr>
            <a:r>
              <a:rPr kumimoji="0" lang="en-US" b="1" kern="0" dirty="0" smtClean="0">
                <a:solidFill>
                  <a:srgbClr val="000000"/>
                </a:solidFill>
                <a:latin typeface="Calibri" charset="0"/>
                <a:ea typeface="Calibri" charset="0"/>
                <a:cs typeface="Calibri" charset="0"/>
                <a:sym typeface="ヒラギノ角ゴ ProN W3"/>
              </a:rPr>
              <a:t>Large aperture plasma window</a:t>
            </a:r>
            <a:endParaRPr kumimoji="0" b="1" kern="0" dirty="0">
              <a:solidFill>
                <a:srgbClr val="000000"/>
              </a:solidFill>
              <a:latin typeface="Calibri" charset="0"/>
              <a:ea typeface="Calibri" charset="0"/>
              <a:cs typeface="Calibri" charset="0"/>
              <a:sym typeface="ヒラギノ角ゴ ProN W3"/>
            </a:endParaRPr>
          </a:p>
        </p:txBody>
      </p:sp>
      <p:pic>
        <p:nvPicPr>
          <p:cNvPr id="124" name="thumb_20170427_150259_1024.jpg"/>
          <p:cNvPicPr>
            <a:picLocks noChangeAspect="1"/>
          </p:cNvPicPr>
          <p:nvPr/>
        </p:nvPicPr>
        <p:blipFill>
          <a:blip r:embed="rId3">
            <a:extLst/>
          </a:blip>
          <a:stretch>
            <a:fillRect/>
          </a:stretch>
        </p:blipFill>
        <p:spPr>
          <a:xfrm>
            <a:off x="577333" y="837300"/>
            <a:ext cx="3748646" cy="4998196"/>
          </a:xfrm>
          <a:prstGeom prst="rect">
            <a:avLst/>
          </a:prstGeom>
          <a:ln w="12700">
            <a:miter lim="400000"/>
          </a:ln>
        </p:spPr>
      </p:pic>
      <p:pic>
        <p:nvPicPr>
          <p:cNvPr id="125" name="thumb_20170427_152259_1024.jpg"/>
          <p:cNvPicPr>
            <a:picLocks noChangeAspect="1"/>
          </p:cNvPicPr>
          <p:nvPr/>
        </p:nvPicPr>
        <p:blipFill>
          <a:blip r:embed="rId4">
            <a:extLst/>
          </a:blip>
          <a:stretch>
            <a:fillRect/>
          </a:stretch>
        </p:blipFill>
        <p:spPr>
          <a:xfrm>
            <a:off x="5163260" y="3756589"/>
            <a:ext cx="2732235" cy="2049177"/>
          </a:xfrm>
          <a:prstGeom prst="rect">
            <a:avLst/>
          </a:prstGeom>
          <a:ln w="12700">
            <a:miter lim="400000"/>
          </a:ln>
        </p:spPr>
      </p:pic>
      <p:pic>
        <p:nvPicPr>
          <p:cNvPr id="126" name="thumb_20170426_094115_1024.jpg"/>
          <p:cNvPicPr>
            <a:picLocks noChangeAspect="1"/>
          </p:cNvPicPr>
          <p:nvPr/>
        </p:nvPicPr>
        <p:blipFill>
          <a:blip r:embed="rId5">
            <a:extLst/>
          </a:blip>
          <a:stretch>
            <a:fillRect/>
          </a:stretch>
        </p:blipFill>
        <p:spPr>
          <a:xfrm>
            <a:off x="5242988" y="837300"/>
            <a:ext cx="1693963" cy="2258618"/>
          </a:xfrm>
          <a:prstGeom prst="rect">
            <a:avLst/>
          </a:prstGeom>
          <a:ln w="12700">
            <a:miter lim="400000"/>
          </a:ln>
        </p:spPr>
      </p:pic>
      <p:sp>
        <p:nvSpPr>
          <p:cNvPr id="127" name="Shape 127"/>
          <p:cNvSpPr/>
          <p:nvPr/>
        </p:nvSpPr>
        <p:spPr>
          <a:xfrm>
            <a:off x="5369343" y="3204513"/>
            <a:ext cx="1521250"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400"/>
            </a:lvl1pPr>
          </a:lstStyle>
          <a:p>
            <a:pPr defTabSz="410751" fontAlgn="auto" hangingPunct="0">
              <a:spcBef>
                <a:spcPts val="0"/>
              </a:spcBef>
              <a:spcAft>
                <a:spcPts val="0"/>
              </a:spcAft>
            </a:pPr>
            <a:r>
              <a:rPr kumimoji="0" sz="1687" kern="0" dirty="0" smtClean="0">
                <a:solidFill>
                  <a:srgbClr val="000000"/>
                </a:solidFill>
                <a:latin typeface="ヒラギノ角ゴ ProN W3"/>
                <a:ea typeface="ヒラギノ角ゴ ProN W3"/>
                <a:sym typeface="ヒラギノ角ゴ ProN W3"/>
              </a:rPr>
              <a:t>CeW</a:t>
            </a:r>
            <a:r>
              <a:rPr kumimoji="0" lang="en-US" sz="1687" kern="0" dirty="0" smtClean="0">
                <a:solidFill>
                  <a:srgbClr val="000000"/>
                </a:solidFill>
                <a:latin typeface="ヒラギノ角ゴ ProN W3"/>
                <a:ea typeface="ヒラギノ角ゴ ProN W3"/>
                <a:sym typeface="ヒラギノ角ゴ ProN W3"/>
              </a:rPr>
              <a:t> cathode</a:t>
            </a:r>
            <a:endParaRPr kumimoji="0" sz="1687" kern="0" dirty="0">
              <a:solidFill>
                <a:srgbClr val="000000"/>
              </a:solidFill>
              <a:latin typeface="ヒラギノ角ゴ ProN W3"/>
              <a:ea typeface="ヒラギノ角ゴ ProN W3"/>
              <a:sym typeface="ヒラギノ角ゴ ProN W3"/>
            </a:endParaRPr>
          </a:p>
        </p:txBody>
      </p:sp>
      <p:pic>
        <p:nvPicPr>
          <p:cNvPr id="128" name="図 127"/>
          <p:cNvPicPr>
            <a:picLocks/>
          </p:cNvPicPr>
          <p:nvPr/>
        </p:nvPicPr>
        <p:blipFill>
          <a:blip r:embed="rId6">
            <a:extLst/>
          </a:blip>
          <a:stretch>
            <a:fillRect/>
          </a:stretch>
        </p:blipFill>
        <p:spPr>
          <a:xfrm rot="20250062">
            <a:off x="2174097" y="2572890"/>
            <a:ext cx="3952195" cy="247665"/>
          </a:xfrm>
          <a:prstGeom prst="rect">
            <a:avLst/>
          </a:prstGeom>
        </p:spPr>
      </p:pic>
      <p:sp>
        <p:nvSpPr>
          <p:cNvPr id="130" name="Shape 130"/>
          <p:cNvSpPr/>
          <p:nvPr/>
        </p:nvSpPr>
        <p:spPr>
          <a:xfrm>
            <a:off x="5315405" y="5914361"/>
            <a:ext cx="2989601"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400"/>
            </a:lvl1pPr>
          </a:lstStyle>
          <a:p>
            <a:pPr defTabSz="410751" fontAlgn="auto" hangingPunct="0">
              <a:spcBef>
                <a:spcPts val="0"/>
              </a:spcBef>
              <a:spcAft>
                <a:spcPts val="0"/>
              </a:spcAft>
            </a:pPr>
            <a:r>
              <a:rPr kumimoji="0" lang="en-US" sz="1687" kern="0" dirty="0" smtClean="0">
                <a:solidFill>
                  <a:srgbClr val="000000"/>
                </a:solidFill>
                <a:latin typeface="ヒラギノ角ゴ ProN W3"/>
                <a:ea typeface="ヒラギノ角ゴ ProN W3"/>
                <a:sym typeface="ヒラギノ角ゴ ProN W3"/>
              </a:rPr>
              <a:t>Cooling plate (SUS &amp; </a:t>
            </a:r>
            <a:r>
              <a:rPr kumimoji="0" lang="en-US" sz="1687" kern="0" dirty="0" err="1" smtClean="0">
                <a:solidFill>
                  <a:srgbClr val="000000"/>
                </a:solidFill>
                <a:latin typeface="ヒラギノ角ゴ ProN W3"/>
                <a:ea typeface="ヒラギノ角ゴ ProN W3"/>
                <a:sym typeface="ヒラギノ角ゴ ProN W3"/>
              </a:rPr>
              <a:t>CuW</a:t>
            </a:r>
            <a:r>
              <a:rPr kumimoji="0" lang="en-US" sz="1687" kern="0" dirty="0" smtClean="0">
                <a:solidFill>
                  <a:srgbClr val="000000"/>
                </a:solidFill>
                <a:latin typeface="ヒラギノ角ゴ ProN W3"/>
                <a:ea typeface="ヒラギノ角ゴ ProN W3"/>
                <a:sym typeface="ヒラギノ角ゴ ProN W3"/>
              </a:rPr>
              <a:t>)</a:t>
            </a:r>
            <a:endParaRPr kumimoji="0" sz="1687" kern="0" dirty="0">
              <a:solidFill>
                <a:srgbClr val="000000"/>
              </a:solidFill>
              <a:latin typeface="ヒラギノ角ゴ ProN W3"/>
              <a:ea typeface="ヒラギノ角ゴ ProN W3"/>
              <a:sym typeface="ヒラギノ角ゴ ProN W3"/>
            </a:endParaRPr>
          </a:p>
        </p:txBody>
      </p:sp>
      <p:pic>
        <p:nvPicPr>
          <p:cNvPr id="131" name="図 130"/>
          <p:cNvPicPr>
            <a:picLocks/>
          </p:cNvPicPr>
          <p:nvPr/>
        </p:nvPicPr>
        <p:blipFill>
          <a:blip r:embed="rId7">
            <a:extLst/>
          </a:blip>
          <a:stretch>
            <a:fillRect/>
          </a:stretch>
        </p:blipFill>
        <p:spPr>
          <a:xfrm>
            <a:off x="2451656" y="4622527"/>
            <a:ext cx="2957681" cy="247665"/>
          </a:xfrm>
          <a:prstGeom prst="rect">
            <a:avLst/>
          </a:prstGeom>
        </p:spPr>
      </p:pic>
      <p:sp>
        <p:nvSpPr>
          <p:cNvPr id="2" name="テキスト ボックス 1"/>
          <p:cNvSpPr txBox="1"/>
          <p:nvPr/>
        </p:nvSpPr>
        <p:spPr>
          <a:xfrm>
            <a:off x="293081" y="6015286"/>
            <a:ext cx="3968074" cy="461665"/>
          </a:xfrm>
          <a:prstGeom prst="rect">
            <a:avLst/>
          </a:prstGeom>
          <a:noFill/>
        </p:spPr>
        <p:txBody>
          <a:bodyPr wrap="none" rtlCol="0">
            <a:spAutoFit/>
          </a:bodyPr>
          <a:lstStyle/>
          <a:p>
            <a:r>
              <a:rPr kumimoji="1" lang="en-US" altLang="ja-JP" sz="2400" smtClean="0">
                <a:solidFill>
                  <a:srgbClr val="FF0000"/>
                </a:solidFill>
              </a:rPr>
              <a:t>Performance </a:t>
            </a:r>
            <a:r>
              <a:rPr kumimoji="1" lang="en-US" altLang="ja-JP" sz="2400" dirty="0" smtClean="0">
                <a:solidFill>
                  <a:srgbClr val="FF0000"/>
                </a:solidFill>
              </a:rPr>
              <a:t>test </a:t>
            </a:r>
            <a:r>
              <a:rPr kumimoji="1" lang="en-US" altLang="ja-JP" sz="2400" smtClean="0">
                <a:solidFill>
                  <a:srgbClr val="FF0000"/>
                </a:solidFill>
              </a:rPr>
              <a:t>is underway.</a:t>
            </a:r>
            <a:endParaRPr kumimoji="1" lang="ja-JP" altLang="en-US" sz="2400" dirty="0">
              <a:solidFill>
                <a:srgbClr val="FF0000"/>
              </a:solidFill>
            </a:endParaRPr>
          </a:p>
        </p:txBody>
      </p:sp>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149061712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8179"/>
            <a:ext cx="6288658" cy="471164"/>
          </a:xfrm>
        </p:spPr>
        <p:txBody>
          <a:bodyPr/>
          <a:lstStyle/>
          <a:p>
            <a:r>
              <a:rPr kumimoji="1" lang="en-US" altLang="ja-JP" sz="3200" b="1" dirty="0" smtClean="0">
                <a:latin typeface="Calibri" charset="0"/>
                <a:ea typeface="Calibri" charset="0"/>
                <a:cs typeface="Calibri" charset="0"/>
              </a:rPr>
              <a:t>R&amp;D on high </a:t>
            </a:r>
            <a:r>
              <a:rPr kumimoji="1" lang="en-US" altLang="ja-JP" sz="3200" b="1" smtClean="0">
                <a:latin typeface="Calibri" charset="0"/>
                <a:ea typeface="Calibri" charset="0"/>
                <a:cs typeface="Calibri" charset="0"/>
              </a:rPr>
              <a:t>power target</a:t>
            </a:r>
            <a:endParaRPr kumimoji="1" lang="ja-JP" altLang="en-US" sz="3200" b="1" dirty="0">
              <a:latin typeface="Calibri" charset="0"/>
              <a:ea typeface="Calibri" charset="0"/>
              <a:cs typeface="Calibri" charset="0"/>
            </a:endParaRPr>
          </a:p>
        </p:txBody>
      </p:sp>
      <p:sp>
        <p:nvSpPr>
          <p:cNvPr id="3" name="コンテンツ プレースホルダー 2"/>
          <p:cNvSpPr>
            <a:spLocks noGrp="1"/>
          </p:cNvSpPr>
          <p:nvPr>
            <p:ph idx="1"/>
          </p:nvPr>
        </p:nvSpPr>
        <p:spPr>
          <a:xfrm>
            <a:off x="323528" y="908720"/>
            <a:ext cx="8229600" cy="4525963"/>
          </a:xfrm>
        </p:spPr>
        <p:txBody>
          <a:bodyPr/>
          <a:lstStyle/>
          <a:p>
            <a:r>
              <a:rPr lang="en-US" altLang="ja-JP" sz="2400" dirty="0" smtClean="0"/>
              <a:t>Technical issues</a:t>
            </a:r>
          </a:p>
          <a:p>
            <a:pPr lvl="1"/>
            <a:r>
              <a:rPr lang="en-US" altLang="ja-JP" sz="2400" dirty="0" smtClean="0"/>
              <a:t>High capability of heat removal</a:t>
            </a:r>
          </a:p>
          <a:p>
            <a:pPr lvl="1"/>
            <a:r>
              <a:rPr lang="en-US" altLang="ja-JP" sz="2400" dirty="0" smtClean="0"/>
              <a:t>Target made of LLFP</a:t>
            </a:r>
            <a:r>
              <a:rPr lang="ja-JP" altLang="en-US" sz="2400" dirty="0" smtClean="0"/>
              <a:t>（</a:t>
            </a:r>
            <a:r>
              <a:rPr lang="en-US" altLang="ja-JP" sz="2400" dirty="0" err="1" smtClean="0"/>
              <a:t>Pd</a:t>
            </a:r>
            <a:r>
              <a:rPr lang="en-US" altLang="ja-JP" sz="2400" dirty="0" smtClean="0"/>
              <a:t> or </a:t>
            </a:r>
            <a:r>
              <a:rPr lang="en-US" altLang="ja-JP" sz="2400" dirty="0" err="1" smtClean="0"/>
              <a:t>Zr</a:t>
            </a:r>
            <a:r>
              <a:rPr lang="en-US" altLang="ja-JP" sz="2400" dirty="0" smtClean="0"/>
              <a:t>)</a:t>
            </a:r>
          </a:p>
          <a:p>
            <a:pPr lvl="1"/>
            <a:r>
              <a:rPr lang="en-US" altLang="ja-JP" sz="2400" dirty="0" smtClean="0"/>
              <a:t>Uniformity in thickness (internal target)</a:t>
            </a:r>
            <a:endParaRPr lang="en-US" altLang="ja-JP" sz="2400" dirty="0"/>
          </a:p>
          <a:p>
            <a:endParaRPr lang="en-US" altLang="ja-JP" sz="2400" dirty="0" smtClean="0"/>
          </a:p>
          <a:p>
            <a:r>
              <a:rPr lang="en-US" altLang="ja-JP" sz="2400" b="1" dirty="0" smtClean="0">
                <a:solidFill>
                  <a:srgbClr val="FF0000"/>
                </a:solidFill>
              </a:rPr>
              <a:t>Candidates</a:t>
            </a:r>
          </a:p>
          <a:p>
            <a:pPr lvl="1"/>
            <a:r>
              <a:rPr lang="en-US" altLang="ja-JP" sz="2400" b="1" dirty="0" smtClean="0">
                <a:solidFill>
                  <a:srgbClr val="FF0000"/>
                </a:solidFill>
              </a:rPr>
              <a:t>Liquid Metal </a:t>
            </a:r>
            <a:r>
              <a:rPr lang="ja-JP" altLang="en-US" sz="2400" b="1" dirty="0" smtClean="0">
                <a:solidFill>
                  <a:srgbClr val="FF0000"/>
                </a:solidFill>
              </a:rPr>
              <a:t>（</a:t>
            </a:r>
            <a:r>
              <a:rPr lang="en-US" altLang="ja-JP" sz="2400" b="1" dirty="0" smtClean="0">
                <a:solidFill>
                  <a:srgbClr val="FF0000"/>
                </a:solidFill>
              </a:rPr>
              <a:t>Liquid Lithium </a:t>
            </a:r>
            <a:r>
              <a:rPr lang="ja-JP" altLang="en-US" sz="2400" b="1" dirty="0" smtClean="0">
                <a:solidFill>
                  <a:srgbClr val="FF0000"/>
                </a:solidFill>
              </a:rPr>
              <a:t>）</a:t>
            </a:r>
            <a:endParaRPr lang="en-US" altLang="ja-JP" sz="2400" b="1" dirty="0">
              <a:solidFill>
                <a:srgbClr val="FF0000"/>
              </a:solidFill>
            </a:endParaRPr>
          </a:p>
          <a:p>
            <a:pPr lvl="1"/>
            <a:r>
              <a:rPr kumimoji="1" lang="en-US" altLang="ja-JP" sz="2400" b="1" dirty="0" smtClean="0">
                <a:solidFill>
                  <a:srgbClr val="FF0000"/>
                </a:solidFill>
              </a:rPr>
              <a:t>Granular</a:t>
            </a:r>
            <a:r>
              <a:rPr lang="en-US" altLang="ja-JP" sz="2400" b="1" dirty="0">
                <a:solidFill>
                  <a:srgbClr val="FF0000"/>
                </a:solidFill>
              </a:rPr>
              <a:t> </a:t>
            </a:r>
            <a:r>
              <a:rPr lang="en-US" altLang="ja-JP" sz="2400" b="1" dirty="0" smtClean="0">
                <a:solidFill>
                  <a:srgbClr val="FF0000"/>
                </a:solidFill>
              </a:rPr>
              <a:t>target</a:t>
            </a:r>
            <a:endParaRPr kumimoji="1" lang="en-US" altLang="ja-JP" sz="2400" b="1" dirty="0" smtClean="0">
              <a:solidFill>
                <a:srgbClr val="FF0000"/>
              </a:solidFill>
            </a:endParaRPr>
          </a:p>
          <a:p>
            <a:endParaRPr kumimoji="1" lang="en-US" altLang="ja-JP" sz="2400" dirty="0"/>
          </a:p>
          <a:p>
            <a:r>
              <a:rPr lang="en-US" altLang="ja-JP" sz="2400" dirty="0" smtClean="0"/>
              <a:t>Previous Studies</a:t>
            </a:r>
          </a:p>
          <a:p>
            <a:pPr lvl="1"/>
            <a:r>
              <a:rPr lang="en-US" altLang="ja-JP" sz="2400" dirty="0" smtClean="0"/>
              <a:t>Liquid lithium: IFMIF/EVEDA, BNCT </a:t>
            </a:r>
          </a:p>
          <a:p>
            <a:pPr lvl="1"/>
            <a:r>
              <a:rPr lang="en-US" altLang="ja-JP" sz="2400" dirty="0" smtClean="0"/>
              <a:t>Granular target: Chinese-ADS</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1276574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bwMode="auto">
          <a:xfrm>
            <a:off x="5148064" y="1978310"/>
            <a:ext cx="2881223" cy="3441939"/>
          </a:xfrm>
          <a:prstGeom prst="roundRect">
            <a:avLst/>
          </a:prstGeom>
          <a:gradFill rotWithShape="1">
            <a:gsLst>
              <a:gs pos="0">
                <a:srgbClr val="FFFFFF"/>
              </a:gs>
              <a:gs pos="100000">
                <a:srgbClr val="CCFFFF"/>
              </a:gs>
            </a:gsLst>
            <a:path path="shape">
              <a:fillToRect l="50000" t="50000" r="50000" b="50000"/>
            </a:path>
          </a:gradFill>
          <a:ln w="9525">
            <a:noFill/>
            <a:miter lim="800000"/>
            <a:headEnd/>
            <a:tailEnd/>
          </a:ln>
        </p:spPr>
        <p:txBody>
          <a:bodyPr wrap="none" rtlCol="0" anchor="ctr"/>
          <a:lstStyle/>
          <a:p>
            <a:pPr algn="ctr"/>
            <a:endParaRPr lang="ja-JP" altLang="en-US">
              <a:solidFill>
                <a:srgbClr val="000000"/>
              </a:solidFill>
            </a:endParaRPr>
          </a:p>
        </p:txBody>
      </p:sp>
      <p:sp>
        <p:nvSpPr>
          <p:cNvPr id="3" name="コンテンツ プレースホルダ 2"/>
          <p:cNvSpPr>
            <a:spLocks noGrp="1"/>
          </p:cNvSpPr>
          <p:nvPr>
            <p:ph idx="1"/>
          </p:nvPr>
        </p:nvSpPr>
        <p:spPr>
          <a:xfrm>
            <a:off x="251519" y="894286"/>
            <a:ext cx="8754457" cy="4525963"/>
          </a:xfrm>
        </p:spPr>
        <p:txBody>
          <a:bodyPr/>
          <a:lstStyle/>
          <a:p>
            <a:r>
              <a:rPr kumimoji="1" lang="en-US" altLang="ja-JP" sz="2400" b="0" dirty="0" smtClean="0">
                <a:latin typeface="HGPGothicE" charset="-128"/>
                <a:ea typeface="HGPGothicE" charset="-128"/>
                <a:cs typeface="HGPGothicE" charset="-128"/>
              </a:rPr>
              <a:t>Direct ejection to produce free surface flow with out back wall</a:t>
            </a:r>
            <a:r>
              <a:rPr lang="en-US" altLang="ja-JP" sz="2400" dirty="0" smtClean="0">
                <a:latin typeface="HGPGothicE" charset="-128"/>
                <a:ea typeface="HGPGothicE" charset="-128"/>
                <a:cs typeface="HGPGothicE" charset="-128"/>
              </a:rPr>
              <a:t> </a:t>
            </a:r>
            <a:r>
              <a:rPr lang="ja-JP" altLang="en-US" sz="2400" dirty="0" smtClean="0">
                <a:latin typeface="HGPGothicE" charset="-128"/>
                <a:ea typeface="HGPGothicE" charset="-128"/>
                <a:cs typeface="HGPGothicE" charset="-128"/>
              </a:rPr>
              <a:t>（</a:t>
            </a:r>
            <a:r>
              <a:rPr lang="en-US" altLang="ja-JP" sz="2400" dirty="0" smtClean="0">
                <a:latin typeface="HGPGothicE" charset="-128"/>
                <a:ea typeface="HGPGothicE" charset="-128"/>
                <a:cs typeface="HGPGothicE" charset="-128"/>
              </a:rPr>
              <a:t>internal target</a:t>
            </a:r>
            <a:r>
              <a:rPr lang="ja-JP" altLang="en-US" sz="2400" dirty="0" smtClean="0">
                <a:latin typeface="HGPGothicE" charset="-128"/>
                <a:ea typeface="HGPGothicE" charset="-128"/>
                <a:cs typeface="HGPGothicE" charset="-128"/>
              </a:rPr>
              <a:t>、</a:t>
            </a:r>
            <a:r>
              <a:rPr lang="en-US" altLang="ja-JP" sz="2400" dirty="0" smtClean="0">
                <a:latin typeface="HGPGothicE" charset="-128"/>
                <a:ea typeface="HGPGothicE" charset="-128"/>
                <a:cs typeface="HGPGothicE" charset="-128"/>
              </a:rPr>
              <a:t>frequent change of back wall, </a:t>
            </a:r>
            <a:r>
              <a:rPr lang="en-US" altLang="ja-JP" sz="2400" dirty="0" err="1" smtClean="0">
                <a:latin typeface="HGPGothicE" charset="-128"/>
                <a:ea typeface="HGPGothicE" charset="-128"/>
                <a:cs typeface="HGPGothicE" charset="-128"/>
              </a:rPr>
              <a:t>etc</a:t>
            </a:r>
            <a:r>
              <a:rPr lang="en-US" altLang="ja-JP" sz="2400" dirty="0" smtClean="0">
                <a:latin typeface="HGPGothicE" charset="-128"/>
                <a:ea typeface="HGPGothicE" charset="-128"/>
                <a:cs typeface="HGPGothicE" charset="-128"/>
              </a:rPr>
              <a:t>)</a:t>
            </a:r>
            <a:r>
              <a:rPr lang="ja-JP" altLang="en-US" sz="2400" dirty="0" smtClean="0">
                <a:latin typeface="HGPGothicE" charset="-128"/>
                <a:ea typeface="HGPGothicE" charset="-128"/>
                <a:cs typeface="HGPGothicE" charset="-128"/>
              </a:rPr>
              <a:t>）</a:t>
            </a:r>
            <a:endParaRPr kumimoji="1" lang="en-US" altLang="ja-JP" sz="2400" b="0" dirty="0" smtClean="0">
              <a:latin typeface="HGPGothicE" charset="-128"/>
              <a:ea typeface="HGPGothicE" charset="-128"/>
              <a:cs typeface="HGPGothicE" charset="-128"/>
            </a:endParaRPr>
          </a:p>
        </p:txBody>
      </p:sp>
      <p:pic>
        <p:nvPicPr>
          <p:cNvPr id="2050" name="Picture 2"/>
          <p:cNvPicPr>
            <a:picLocks noChangeAspect="1" noChangeArrowheads="1"/>
          </p:cNvPicPr>
          <p:nvPr/>
        </p:nvPicPr>
        <p:blipFill>
          <a:blip r:embed="rId3" cstate="print"/>
          <a:srcRect/>
          <a:stretch>
            <a:fillRect/>
          </a:stretch>
        </p:blipFill>
        <p:spPr bwMode="auto">
          <a:xfrm>
            <a:off x="604998" y="1901661"/>
            <a:ext cx="4324350" cy="3819525"/>
          </a:xfrm>
          <a:prstGeom prst="rect">
            <a:avLst/>
          </a:prstGeom>
          <a:noFill/>
          <a:ln w="9525">
            <a:noFill/>
            <a:miter lim="800000"/>
            <a:headEnd/>
            <a:tailEnd/>
          </a:ln>
        </p:spPr>
      </p:pic>
      <p:sp>
        <p:nvSpPr>
          <p:cNvPr id="13" name="下矢印 12"/>
          <p:cNvSpPr/>
          <p:nvPr/>
        </p:nvSpPr>
        <p:spPr bwMode="auto">
          <a:xfrm>
            <a:off x="6280995" y="3039358"/>
            <a:ext cx="172528" cy="1483744"/>
          </a:xfrm>
          <a:prstGeom prst="downArrow">
            <a:avLst/>
          </a:prstGeom>
          <a:solidFill>
            <a:srgbClr val="33CCFF"/>
          </a:solidFill>
          <a:ln w="9525">
            <a:noFill/>
            <a:miter lim="800000"/>
            <a:headEnd/>
            <a:tailEnd/>
          </a:ln>
        </p:spPr>
        <p:txBody>
          <a:bodyPr wrap="none" rtlCol="0" anchor="ctr"/>
          <a:lstStyle/>
          <a:p>
            <a:pPr algn="ctr"/>
            <a:endParaRPr lang="ja-JP" altLang="en-US">
              <a:solidFill>
                <a:srgbClr val="000000"/>
              </a:solidFill>
            </a:endParaRPr>
          </a:p>
        </p:txBody>
      </p:sp>
      <p:sp>
        <p:nvSpPr>
          <p:cNvPr id="15" name="テキスト ボックス 14"/>
          <p:cNvSpPr txBox="1"/>
          <p:nvPr/>
        </p:nvSpPr>
        <p:spPr>
          <a:xfrm>
            <a:off x="6692192" y="2590786"/>
            <a:ext cx="803618" cy="369332"/>
          </a:xfrm>
          <a:prstGeom prst="rect">
            <a:avLst/>
          </a:prstGeom>
          <a:noFill/>
        </p:spPr>
        <p:txBody>
          <a:bodyPr wrap="none" rtlCol="0">
            <a:spAutoFit/>
          </a:bodyPr>
          <a:lstStyle/>
          <a:p>
            <a:r>
              <a:rPr lang="en-US" altLang="ja-JP" dirty="0" smtClean="0">
                <a:solidFill>
                  <a:srgbClr val="000000"/>
                </a:solidFill>
              </a:rPr>
              <a:t>Nozzle</a:t>
            </a:r>
            <a:endParaRPr lang="ja-JP" altLang="en-US" dirty="0">
              <a:solidFill>
                <a:srgbClr val="000000"/>
              </a:solidFill>
            </a:endParaRPr>
          </a:p>
        </p:txBody>
      </p:sp>
      <p:sp>
        <p:nvSpPr>
          <p:cNvPr id="16" name="テキスト ボックス 15"/>
          <p:cNvSpPr txBox="1"/>
          <p:nvPr/>
        </p:nvSpPr>
        <p:spPr>
          <a:xfrm>
            <a:off x="6568547" y="3467805"/>
            <a:ext cx="1523174" cy="646331"/>
          </a:xfrm>
          <a:prstGeom prst="rect">
            <a:avLst/>
          </a:prstGeom>
          <a:noFill/>
        </p:spPr>
        <p:txBody>
          <a:bodyPr wrap="none" rtlCol="0">
            <a:spAutoFit/>
          </a:bodyPr>
          <a:lstStyle/>
          <a:p>
            <a:r>
              <a:rPr lang="en-US" altLang="ja-JP" dirty="0" smtClean="0">
                <a:solidFill>
                  <a:srgbClr val="000000"/>
                </a:solidFill>
              </a:rPr>
              <a:t>Liquid lithium </a:t>
            </a:r>
          </a:p>
          <a:p>
            <a:r>
              <a:rPr lang="en-US" altLang="ja-JP" dirty="0" smtClean="0">
                <a:solidFill>
                  <a:srgbClr val="000000"/>
                </a:solidFill>
              </a:rPr>
              <a:t>film</a:t>
            </a:r>
            <a:endParaRPr lang="ja-JP" altLang="en-US" dirty="0">
              <a:solidFill>
                <a:srgbClr val="000000"/>
              </a:solidFill>
            </a:endParaRPr>
          </a:p>
        </p:txBody>
      </p:sp>
      <p:sp>
        <p:nvSpPr>
          <p:cNvPr id="22" name="フリーフォーム 21"/>
          <p:cNvSpPr/>
          <p:nvPr/>
        </p:nvSpPr>
        <p:spPr bwMode="auto">
          <a:xfrm>
            <a:off x="6131475" y="2539026"/>
            <a:ext cx="526212" cy="500332"/>
          </a:xfrm>
          <a:custGeom>
            <a:avLst/>
            <a:gdLst>
              <a:gd name="connsiteX0" fmla="*/ 0 w 526212"/>
              <a:gd name="connsiteY0" fmla="*/ 0 h 500332"/>
              <a:gd name="connsiteX1" fmla="*/ 172529 w 526212"/>
              <a:gd name="connsiteY1" fmla="*/ 483080 h 500332"/>
              <a:gd name="connsiteX2" fmla="*/ 388189 w 526212"/>
              <a:gd name="connsiteY2" fmla="*/ 500332 h 500332"/>
              <a:gd name="connsiteX3" fmla="*/ 526212 w 526212"/>
              <a:gd name="connsiteY3" fmla="*/ 25880 h 500332"/>
              <a:gd name="connsiteX4" fmla="*/ 0 w 526212"/>
              <a:gd name="connsiteY4" fmla="*/ 0 h 50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12" h="500332">
                <a:moveTo>
                  <a:pt x="0" y="0"/>
                </a:moveTo>
                <a:lnTo>
                  <a:pt x="172529" y="483080"/>
                </a:lnTo>
                <a:lnTo>
                  <a:pt x="388189" y="500332"/>
                </a:lnTo>
                <a:lnTo>
                  <a:pt x="526212" y="25880"/>
                </a:lnTo>
                <a:lnTo>
                  <a:pt x="0" y="0"/>
                </a:lnTo>
                <a:close/>
              </a:path>
            </a:pathLst>
          </a:custGeom>
          <a:solidFill>
            <a:srgbClr val="33CCFF"/>
          </a:solidFill>
          <a:ln w="9525">
            <a:noFill/>
            <a:miter lim="800000"/>
            <a:headEnd/>
            <a:tailEnd/>
          </a:ln>
        </p:spPr>
        <p:txBody>
          <a:bodyPr wrap="none" rtlCol="0" anchor="ctr"/>
          <a:lstStyle/>
          <a:p>
            <a:pPr algn="ctr"/>
            <a:endParaRPr lang="ja-JP" altLang="en-US">
              <a:solidFill>
                <a:srgbClr val="000000"/>
              </a:solidFill>
            </a:endParaRPr>
          </a:p>
        </p:txBody>
      </p:sp>
      <p:grpSp>
        <p:nvGrpSpPr>
          <p:cNvPr id="14" name="グループ化 13"/>
          <p:cNvGrpSpPr/>
          <p:nvPr/>
        </p:nvGrpSpPr>
        <p:grpSpPr>
          <a:xfrm>
            <a:off x="6002080" y="2530400"/>
            <a:ext cx="730359" cy="526211"/>
            <a:chOff x="5986733" y="3157268"/>
            <a:chExt cx="730359" cy="526211"/>
          </a:xfrm>
        </p:grpSpPr>
        <p:sp>
          <p:nvSpPr>
            <p:cNvPr id="7" name="フリーフォーム 6"/>
            <p:cNvSpPr/>
            <p:nvPr/>
          </p:nvSpPr>
          <p:spPr bwMode="auto">
            <a:xfrm>
              <a:off x="5986733" y="3157268"/>
              <a:ext cx="345057" cy="526211"/>
            </a:xfrm>
            <a:custGeom>
              <a:avLst/>
              <a:gdLst>
                <a:gd name="connsiteX0" fmla="*/ 0 w 345057"/>
                <a:gd name="connsiteY0" fmla="*/ 0 h 526211"/>
                <a:gd name="connsiteX1" fmla="*/ 172528 w 345057"/>
                <a:gd name="connsiteY1" fmla="*/ 526211 h 526211"/>
                <a:gd name="connsiteX2" fmla="*/ 345057 w 345057"/>
                <a:gd name="connsiteY2" fmla="*/ 526211 h 526211"/>
                <a:gd name="connsiteX3" fmla="*/ 189781 w 345057"/>
                <a:gd name="connsiteY3" fmla="*/ 0 h 526211"/>
                <a:gd name="connsiteX4" fmla="*/ 0 w 345057"/>
                <a:gd name="connsiteY4" fmla="*/ 0 h 52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57" h="526211">
                  <a:moveTo>
                    <a:pt x="0" y="0"/>
                  </a:moveTo>
                  <a:lnTo>
                    <a:pt x="172528" y="526211"/>
                  </a:lnTo>
                  <a:lnTo>
                    <a:pt x="345057" y="526211"/>
                  </a:lnTo>
                  <a:lnTo>
                    <a:pt x="189781" y="0"/>
                  </a:lnTo>
                  <a:lnTo>
                    <a:pt x="0" y="0"/>
                  </a:lnTo>
                  <a:close/>
                </a:path>
              </a:pathLst>
            </a:custGeom>
            <a:solidFill>
              <a:schemeClr val="tx1"/>
            </a:solidFill>
            <a:ln w="9525">
              <a:noFill/>
              <a:miter lim="800000"/>
              <a:headEnd/>
              <a:tailEnd/>
            </a:ln>
          </p:spPr>
          <p:txBody>
            <a:bodyPr wrap="none" rtlCol="0" anchor="ctr"/>
            <a:lstStyle/>
            <a:p>
              <a:pPr algn="ctr"/>
              <a:endParaRPr lang="ja-JP" altLang="en-US">
                <a:solidFill>
                  <a:srgbClr val="000000"/>
                </a:solidFill>
              </a:endParaRPr>
            </a:p>
          </p:txBody>
        </p:sp>
        <p:sp>
          <p:nvSpPr>
            <p:cNvPr id="8" name="フリーフォーム 7"/>
            <p:cNvSpPr/>
            <p:nvPr/>
          </p:nvSpPr>
          <p:spPr bwMode="auto">
            <a:xfrm flipH="1">
              <a:off x="6372035" y="3157268"/>
              <a:ext cx="345057" cy="526211"/>
            </a:xfrm>
            <a:custGeom>
              <a:avLst/>
              <a:gdLst>
                <a:gd name="connsiteX0" fmla="*/ 0 w 345057"/>
                <a:gd name="connsiteY0" fmla="*/ 0 h 526211"/>
                <a:gd name="connsiteX1" fmla="*/ 172528 w 345057"/>
                <a:gd name="connsiteY1" fmla="*/ 526211 h 526211"/>
                <a:gd name="connsiteX2" fmla="*/ 345057 w 345057"/>
                <a:gd name="connsiteY2" fmla="*/ 526211 h 526211"/>
                <a:gd name="connsiteX3" fmla="*/ 189781 w 345057"/>
                <a:gd name="connsiteY3" fmla="*/ 0 h 526211"/>
                <a:gd name="connsiteX4" fmla="*/ 0 w 345057"/>
                <a:gd name="connsiteY4" fmla="*/ 0 h 52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57" h="526211">
                  <a:moveTo>
                    <a:pt x="0" y="0"/>
                  </a:moveTo>
                  <a:lnTo>
                    <a:pt x="172528" y="526211"/>
                  </a:lnTo>
                  <a:lnTo>
                    <a:pt x="345057" y="526211"/>
                  </a:lnTo>
                  <a:lnTo>
                    <a:pt x="189781" y="0"/>
                  </a:lnTo>
                  <a:lnTo>
                    <a:pt x="0" y="0"/>
                  </a:lnTo>
                  <a:close/>
                </a:path>
              </a:pathLst>
            </a:custGeom>
            <a:solidFill>
              <a:schemeClr val="tx1"/>
            </a:solidFill>
            <a:ln w="9525">
              <a:noFill/>
              <a:miter lim="800000"/>
              <a:headEnd/>
              <a:tailEnd/>
            </a:ln>
          </p:spPr>
          <p:txBody>
            <a:bodyPr wrap="none" rtlCol="0" anchor="ctr"/>
            <a:lstStyle/>
            <a:p>
              <a:pPr algn="ctr"/>
              <a:endParaRPr lang="ja-JP" altLang="en-US">
                <a:solidFill>
                  <a:srgbClr val="000000"/>
                </a:solidFill>
              </a:endParaRPr>
            </a:p>
          </p:txBody>
        </p:sp>
      </p:grpSp>
      <p:sp>
        <p:nvSpPr>
          <p:cNvPr id="17" name="タイトル 1"/>
          <p:cNvSpPr txBox="1">
            <a:spLocks/>
          </p:cNvSpPr>
          <p:nvPr/>
        </p:nvSpPr>
        <p:spPr bwMode="auto">
          <a:xfrm>
            <a:off x="395288" y="-36095"/>
            <a:ext cx="3728906" cy="584775"/>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defPPr>
              <a:defRPr lang="ja-JP"/>
            </a:defPPr>
            <a:lvl1pPr eaLnBrk="0" hangingPunct="0">
              <a:defRPr sz="2400" b="0" kern="0">
                <a:solidFill>
                  <a:schemeClr val="bg1"/>
                </a:solidFill>
                <a:latin typeface="HGPGothicE" charset="-128"/>
                <a:ea typeface="HGPGothicE" charset="-128"/>
                <a:cs typeface="HGPGothicE" charset="-128"/>
              </a:defRPr>
            </a:lvl1pPr>
            <a:lvl2pPr eaLnBrk="0" hangingPunct="0">
              <a:defRPr sz="2400" b="1">
                <a:solidFill>
                  <a:schemeClr val="bg1"/>
                </a:solidFill>
                <a:latin typeface="Arial" charset="0"/>
                <a:ea typeface="MeiryoKe_PGothic" pitchFamily="50" charset="-128"/>
                <a:cs typeface="MeiryoKe_PGothic" pitchFamily="50" charset="-128"/>
              </a:defRPr>
            </a:lvl2pPr>
            <a:lvl3pPr eaLnBrk="0" hangingPunct="0">
              <a:defRPr sz="2400" b="1">
                <a:solidFill>
                  <a:schemeClr val="bg1"/>
                </a:solidFill>
                <a:latin typeface="Arial" charset="0"/>
                <a:ea typeface="MeiryoKe_PGothic" pitchFamily="50" charset="-128"/>
                <a:cs typeface="MeiryoKe_PGothic" pitchFamily="50" charset="-128"/>
              </a:defRPr>
            </a:lvl3pPr>
            <a:lvl4pPr eaLnBrk="0" hangingPunct="0">
              <a:defRPr sz="2400" b="1">
                <a:solidFill>
                  <a:schemeClr val="bg1"/>
                </a:solidFill>
                <a:latin typeface="Arial" charset="0"/>
                <a:ea typeface="MeiryoKe_PGothic" pitchFamily="50" charset="-128"/>
                <a:cs typeface="MeiryoKe_PGothic" pitchFamily="50" charset="-128"/>
              </a:defRPr>
            </a:lvl4pPr>
            <a:lvl5pPr eaLnBrk="0" hangingPunct="0">
              <a:defRPr sz="2400" b="1">
                <a:solidFill>
                  <a:schemeClr val="bg1"/>
                </a:solidFill>
                <a:latin typeface="Arial" charset="0"/>
                <a:ea typeface="MeiryoKe_PGothic" pitchFamily="50" charset="-128"/>
                <a:cs typeface="MeiryoKe_PGothic" pitchFamily="50" charset="-128"/>
              </a:defRPr>
            </a:lvl5pPr>
            <a:lvl6pPr marL="457200" fontAlgn="base">
              <a:spcBef>
                <a:spcPct val="0"/>
              </a:spcBef>
              <a:spcAft>
                <a:spcPct val="0"/>
              </a:spcAft>
              <a:defRPr sz="2400" b="1">
                <a:solidFill>
                  <a:schemeClr val="bg1"/>
                </a:solidFill>
                <a:latin typeface="Arial Unicode MS" pitchFamily="50" charset="-128"/>
                <a:ea typeface="Arial Unicode MS" pitchFamily="50" charset="-128"/>
                <a:cs typeface="Arial Unicode MS" pitchFamily="50" charset="-128"/>
              </a:defRPr>
            </a:lvl6pPr>
            <a:lvl7pPr marL="914400" fontAlgn="base">
              <a:spcBef>
                <a:spcPct val="0"/>
              </a:spcBef>
              <a:spcAft>
                <a:spcPct val="0"/>
              </a:spcAft>
              <a:defRPr sz="2400" b="1">
                <a:solidFill>
                  <a:schemeClr val="bg1"/>
                </a:solidFill>
                <a:latin typeface="Arial Unicode MS" pitchFamily="50" charset="-128"/>
                <a:ea typeface="Arial Unicode MS" pitchFamily="50" charset="-128"/>
                <a:cs typeface="Arial Unicode MS" pitchFamily="50" charset="-128"/>
              </a:defRPr>
            </a:lvl7pPr>
            <a:lvl8pPr marL="1371600" fontAlgn="base">
              <a:spcBef>
                <a:spcPct val="0"/>
              </a:spcBef>
              <a:spcAft>
                <a:spcPct val="0"/>
              </a:spcAft>
              <a:defRPr sz="2400" b="1">
                <a:solidFill>
                  <a:schemeClr val="bg1"/>
                </a:solidFill>
                <a:latin typeface="Arial Unicode MS" pitchFamily="50" charset="-128"/>
                <a:ea typeface="Arial Unicode MS" pitchFamily="50" charset="-128"/>
                <a:cs typeface="Arial Unicode MS" pitchFamily="50" charset="-128"/>
              </a:defRPr>
            </a:lvl8pPr>
            <a:lvl9pPr marL="1828800" fontAlgn="base">
              <a:spcBef>
                <a:spcPct val="0"/>
              </a:spcBef>
              <a:spcAft>
                <a:spcPct val="0"/>
              </a:spcAft>
              <a:defRPr sz="2400" b="1">
                <a:solidFill>
                  <a:schemeClr val="bg1"/>
                </a:solidFill>
                <a:latin typeface="Arial Unicode MS" pitchFamily="50" charset="-128"/>
                <a:ea typeface="Arial Unicode MS" pitchFamily="50" charset="-128"/>
                <a:cs typeface="Arial Unicode MS" pitchFamily="50" charset="-128"/>
              </a:defRPr>
            </a:lvl9pPr>
          </a:lstStyle>
          <a:p>
            <a:r>
              <a:rPr lang="en-US" altLang="ja-JP" sz="3200" b="1" dirty="0" smtClean="0">
                <a:solidFill>
                  <a:schemeClr val="tx1"/>
                </a:solidFill>
                <a:latin typeface="Calibri" charset="0"/>
                <a:ea typeface="Calibri" charset="0"/>
                <a:cs typeface="Calibri" charset="0"/>
              </a:rPr>
              <a:t>Liquid Lithium target</a:t>
            </a:r>
            <a:endParaRPr lang="ja-JP" altLang="en-US" sz="3200" b="1" dirty="0">
              <a:solidFill>
                <a:schemeClr val="tx1"/>
              </a:solidFill>
              <a:latin typeface="Calibri" charset="0"/>
              <a:ea typeface="Calibri" charset="0"/>
              <a:cs typeface="Calibri" charset="0"/>
            </a:endParaRPr>
          </a:p>
        </p:txBody>
      </p:sp>
      <p:cxnSp>
        <p:nvCxnSpPr>
          <p:cNvPr id="4" name="直線矢印コネクタ 3"/>
          <p:cNvCxnSpPr/>
          <p:nvPr/>
        </p:nvCxnSpPr>
        <p:spPr>
          <a:xfrm>
            <a:off x="5281448" y="3846786"/>
            <a:ext cx="97746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5155323" y="3184634"/>
            <a:ext cx="1127425" cy="646331"/>
          </a:xfrm>
          <a:prstGeom prst="rect">
            <a:avLst/>
          </a:prstGeom>
          <a:noFill/>
        </p:spPr>
        <p:txBody>
          <a:bodyPr wrap="none" rtlCol="0">
            <a:spAutoFit/>
          </a:bodyPr>
          <a:lstStyle/>
          <a:p>
            <a:r>
              <a:rPr kumimoji="1" lang="en-US" altLang="ja-JP" dirty="0" smtClean="0"/>
              <a:t>Deuteron </a:t>
            </a:r>
          </a:p>
          <a:p>
            <a:r>
              <a:rPr kumimoji="1" lang="en-US" altLang="ja-JP" dirty="0" smtClean="0"/>
              <a:t>beam</a:t>
            </a:r>
            <a:endParaRPr kumimoji="1" lang="ja-JP" altLang="en-US" dirty="0"/>
          </a:p>
        </p:txBody>
      </p:sp>
      <p:sp>
        <p:nvSpPr>
          <p:cNvPr id="18" name="テキスト ボックス 17"/>
          <p:cNvSpPr txBox="1"/>
          <p:nvPr/>
        </p:nvSpPr>
        <p:spPr>
          <a:xfrm>
            <a:off x="1192922" y="5691351"/>
            <a:ext cx="3240311" cy="369332"/>
          </a:xfrm>
          <a:prstGeom prst="rect">
            <a:avLst/>
          </a:prstGeom>
          <a:noFill/>
        </p:spPr>
        <p:txBody>
          <a:bodyPr wrap="none" rtlCol="0">
            <a:spAutoFit/>
          </a:bodyPr>
          <a:lstStyle/>
          <a:p>
            <a:r>
              <a:rPr kumimoji="1" lang="en-US" altLang="ja-JP" dirty="0" smtClean="0"/>
              <a:t>Nozzle with a back wall for BNCT</a:t>
            </a:r>
            <a:endParaRPr kumimoji="1" lang="ja-JP" altLang="en-US" dirty="0"/>
          </a:p>
        </p:txBody>
      </p:sp>
      <p:sp>
        <p:nvSpPr>
          <p:cNvPr id="20" name="テキスト ボックス 19"/>
          <p:cNvSpPr txBox="1"/>
          <p:nvPr/>
        </p:nvSpPr>
        <p:spPr>
          <a:xfrm>
            <a:off x="5665074" y="5691351"/>
            <a:ext cx="1925912" cy="369332"/>
          </a:xfrm>
          <a:prstGeom prst="rect">
            <a:avLst/>
          </a:prstGeom>
          <a:noFill/>
        </p:spPr>
        <p:txBody>
          <a:bodyPr wrap="none" rtlCol="0">
            <a:spAutoFit/>
          </a:bodyPr>
          <a:lstStyle/>
          <a:p>
            <a:r>
              <a:rPr kumimoji="1" lang="en-US" altLang="ja-JP" dirty="0" smtClean="0"/>
              <a:t>Nozzle for ImPACT</a:t>
            </a:r>
            <a:endParaRPr kumimoji="1" lang="ja-JP" altLang="en-US" dirty="0"/>
          </a:p>
        </p:txBody>
      </p:sp>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
        <p:nvSpPr>
          <p:cNvPr id="23" name="テキスト ボックス 22"/>
          <p:cNvSpPr txBox="1"/>
          <p:nvPr/>
        </p:nvSpPr>
        <p:spPr>
          <a:xfrm>
            <a:off x="4124194" y="4759600"/>
            <a:ext cx="1719125" cy="646331"/>
          </a:xfrm>
          <a:prstGeom prst="rect">
            <a:avLst/>
          </a:prstGeom>
          <a:solidFill>
            <a:schemeClr val="bg1"/>
          </a:solidFill>
        </p:spPr>
        <p:txBody>
          <a:bodyPr wrap="none" rtlCol="0">
            <a:spAutoFit/>
          </a:bodyPr>
          <a:lstStyle/>
          <a:p>
            <a:r>
              <a:rPr kumimoji="1" lang="en-US" altLang="ja-JP" dirty="0" smtClean="0">
                <a:solidFill>
                  <a:srgbClr val="FF0000"/>
                </a:solidFill>
              </a:rPr>
              <a:t>back wall </a:t>
            </a:r>
            <a:r>
              <a:rPr lang="en-US" altLang="ja-JP" dirty="0" smtClean="0">
                <a:solidFill>
                  <a:srgbClr val="FF0000"/>
                </a:solidFill>
              </a:rPr>
              <a:t>for </a:t>
            </a:r>
          </a:p>
          <a:p>
            <a:r>
              <a:rPr lang="en-US" altLang="ja-JP" dirty="0" smtClean="0">
                <a:solidFill>
                  <a:srgbClr val="FF0000"/>
                </a:solidFill>
              </a:rPr>
              <a:t>centrifugal force</a:t>
            </a:r>
            <a:endParaRPr kumimoji="1" lang="ja-JP" altLang="en-US" dirty="0">
              <a:solidFill>
                <a:srgbClr val="FF0000"/>
              </a:solidFill>
            </a:endParaRPr>
          </a:p>
        </p:txBody>
      </p:sp>
      <p:cxnSp>
        <p:nvCxnSpPr>
          <p:cNvPr id="24" name="直線矢印コネクタ 23"/>
          <p:cNvCxnSpPr>
            <a:stCxn id="23" idx="0"/>
          </p:cNvCxnSpPr>
          <p:nvPr/>
        </p:nvCxnSpPr>
        <p:spPr>
          <a:xfrm flipH="1" flipV="1">
            <a:off x="4124194" y="3846786"/>
            <a:ext cx="859563" cy="9128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5256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181378"/>
            <a:ext cx="8229600" cy="4525963"/>
          </a:xfrm>
        </p:spPr>
        <p:txBody>
          <a:bodyPr/>
          <a:lstStyle/>
          <a:p>
            <a:endParaRPr kumimoji="1" lang="ja-JP" altLang="en-US"/>
          </a:p>
        </p:txBody>
      </p:sp>
      <p:pic>
        <p:nvPicPr>
          <p:cNvPr id="4" name="図 3"/>
          <p:cNvPicPr/>
          <p:nvPr/>
        </p:nvPicPr>
        <p:blipFill>
          <a:blip r:embed="rId3" cstate="print"/>
          <a:srcRect/>
          <a:stretch>
            <a:fillRect/>
          </a:stretch>
        </p:blipFill>
        <p:spPr bwMode="auto">
          <a:xfrm>
            <a:off x="0" y="764704"/>
            <a:ext cx="5836019" cy="5086652"/>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816358" y="822143"/>
            <a:ext cx="3582080" cy="4785602"/>
          </a:xfrm>
          <a:prstGeom prst="rect">
            <a:avLst/>
          </a:prstGeom>
          <a:noFill/>
          <a:ln w="9525">
            <a:noFill/>
            <a:miter lim="800000"/>
            <a:headEnd/>
            <a:tailEnd/>
          </a:ln>
        </p:spPr>
      </p:pic>
      <p:sp>
        <p:nvSpPr>
          <p:cNvPr id="6" name="テキスト ボックス 5"/>
          <p:cNvSpPr txBox="1"/>
          <p:nvPr/>
        </p:nvSpPr>
        <p:spPr>
          <a:xfrm>
            <a:off x="952172" y="5853990"/>
            <a:ext cx="5908605" cy="646331"/>
          </a:xfrm>
          <a:prstGeom prst="rect">
            <a:avLst/>
          </a:prstGeom>
          <a:noFill/>
        </p:spPr>
        <p:txBody>
          <a:bodyPr wrap="none" rtlCol="0">
            <a:spAutoFit/>
          </a:bodyPr>
          <a:lstStyle/>
          <a:p>
            <a:r>
              <a:rPr lang="en-US" altLang="ja-JP" dirty="0" smtClean="0">
                <a:solidFill>
                  <a:srgbClr val="000000"/>
                </a:solidFill>
              </a:rPr>
              <a:t>This loop was developed for BNCT by Prof. </a:t>
            </a:r>
            <a:r>
              <a:rPr lang="en-US" altLang="ja-JP" dirty="0" err="1" smtClean="0">
                <a:solidFill>
                  <a:srgbClr val="000000"/>
                </a:solidFill>
              </a:rPr>
              <a:t>Hayashizaki</a:t>
            </a:r>
            <a:r>
              <a:rPr lang="en-US" altLang="ja-JP" dirty="0" smtClean="0">
                <a:solidFill>
                  <a:srgbClr val="000000"/>
                </a:solidFill>
              </a:rPr>
              <a:t> (TIT)</a:t>
            </a:r>
            <a:r>
              <a:rPr lang="ja-JP" altLang="en-US" dirty="0" smtClean="0">
                <a:solidFill>
                  <a:srgbClr val="000000"/>
                </a:solidFill>
              </a:rPr>
              <a:t> </a:t>
            </a:r>
            <a:r>
              <a:rPr lang="en-US" altLang="ja-JP" dirty="0" smtClean="0">
                <a:solidFill>
                  <a:srgbClr val="000000"/>
                </a:solidFill>
              </a:rPr>
              <a:t>. </a:t>
            </a:r>
          </a:p>
          <a:p>
            <a:r>
              <a:rPr lang="en-US" altLang="ja-JP" dirty="0" smtClean="0">
                <a:solidFill>
                  <a:srgbClr val="000000"/>
                </a:solidFill>
              </a:rPr>
              <a:t>The back wall was removed for this study.</a:t>
            </a:r>
            <a:endParaRPr lang="ja-JP" altLang="en-US" dirty="0">
              <a:solidFill>
                <a:srgbClr val="000000"/>
              </a:solidFill>
            </a:endParaRPr>
          </a:p>
        </p:txBody>
      </p:sp>
      <p:cxnSp>
        <p:nvCxnSpPr>
          <p:cNvPr id="8" name="直線矢印コネクタ 7"/>
          <p:cNvCxnSpPr/>
          <p:nvPr/>
        </p:nvCxnSpPr>
        <p:spPr>
          <a:xfrm>
            <a:off x="8902460" y="1125300"/>
            <a:ext cx="34506" cy="439947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16200000">
            <a:off x="8327816" y="3012951"/>
            <a:ext cx="625492" cy="400110"/>
          </a:xfrm>
          <a:prstGeom prst="rect">
            <a:avLst/>
          </a:prstGeom>
          <a:noFill/>
        </p:spPr>
        <p:txBody>
          <a:bodyPr wrap="none" rtlCol="0">
            <a:spAutoFit/>
          </a:bodyPr>
          <a:lstStyle/>
          <a:p>
            <a:r>
              <a:rPr lang="en-US" altLang="ja-JP" sz="2000" b="1" dirty="0" smtClean="0">
                <a:solidFill>
                  <a:srgbClr val="000000"/>
                </a:solidFill>
              </a:rPr>
              <a:t>2 m</a:t>
            </a:r>
            <a:endParaRPr lang="ja-JP" altLang="en-US" sz="2000" b="1" dirty="0">
              <a:solidFill>
                <a:srgbClr val="000000"/>
              </a:solidFill>
            </a:endParaRPr>
          </a:p>
        </p:txBody>
      </p:sp>
      <p:sp>
        <p:nvSpPr>
          <p:cNvPr id="10" name="テキスト ボックス 9"/>
          <p:cNvSpPr txBox="1"/>
          <p:nvPr/>
        </p:nvSpPr>
        <p:spPr>
          <a:xfrm>
            <a:off x="7438330" y="1166680"/>
            <a:ext cx="936475" cy="584775"/>
          </a:xfrm>
          <a:prstGeom prst="rect">
            <a:avLst/>
          </a:prstGeom>
          <a:noFill/>
        </p:spPr>
        <p:txBody>
          <a:bodyPr wrap="none" rtlCol="0">
            <a:spAutoFit/>
          </a:bodyPr>
          <a:lstStyle/>
          <a:p>
            <a:r>
              <a:rPr lang="en-US" altLang="ja-JP" sz="1600" b="1" dirty="0" smtClean="0">
                <a:solidFill>
                  <a:srgbClr val="FFFFFF"/>
                </a:solidFill>
              </a:rPr>
              <a:t>Target</a:t>
            </a:r>
          </a:p>
          <a:p>
            <a:r>
              <a:rPr lang="en-US" altLang="ja-JP" sz="1600" b="1" dirty="0" smtClean="0">
                <a:solidFill>
                  <a:srgbClr val="FFFFFF"/>
                </a:solidFill>
              </a:rPr>
              <a:t>chamber</a:t>
            </a:r>
            <a:endParaRPr lang="ja-JP" altLang="en-US" sz="1600" b="1" dirty="0">
              <a:solidFill>
                <a:srgbClr val="FFFFFF"/>
              </a:solidFill>
            </a:endParaRPr>
          </a:p>
        </p:txBody>
      </p:sp>
      <p:sp>
        <p:nvSpPr>
          <p:cNvPr id="11" name="テキスト ボックス 10"/>
          <p:cNvSpPr txBox="1"/>
          <p:nvPr/>
        </p:nvSpPr>
        <p:spPr>
          <a:xfrm rot="16200000">
            <a:off x="4602417" y="1782412"/>
            <a:ext cx="1503681" cy="338554"/>
          </a:xfrm>
          <a:prstGeom prst="rect">
            <a:avLst/>
          </a:prstGeom>
          <a:noFill/>
        </p:spPr>
        <p:txBody>
          <a:bodyPr wrap="none" rtlCol="0">
            <a:spAutoFit/>
          </a:bodyPr>
          <a:lstStyle/>
          <a:p>
            <a:r>
              <a:rPr lang="en-US" altLang="ja-JP" sz="1600" b="1" smtClean="0">
                <a:solidFill>
                  <a:srgbClr val="FFFFFF"/>
                </a:solidFill>
              </a:rPr>
              <a:t>Heat exchanger</a:t>
            </a:r>
            <a:endParaRPr lang="ja-JP" altLang="en-US" sz="1600" b="1" dirty="0">
              <a:solidFill>
                <a:srgbClr val="FFFFFF"/>
              </a:solidFill>
            </a:endParaRPr>
          </a:p>
        </p:txBody>
      </p:sp>
      <p:sp>
        <p:nvSpPr>
          <p:cNvPr id="12" name="テキスト ボックス 11"/>
          <p:cNvSpPr txBox="1"/>
          <p:nvPr/>
        </p:nvSpPr>
        <p:spPr>
          <a:xfrm rot="16200000">
            <a:off x="7429583" y="2523403"/>
            <a:ext cx="1271245" cy="338554"/>
          </a:xfrm>
          <a:prstGeom prst="rect">
            <a:avLst/>
          </a:prstGeom>
          <a:noFill/>
        </p:spPr>
        <p:txBody>
          <a:bodyPr wrap="none" rtlCol="0">
            <a:spAutoFit/>
          </a:bodyPr>
          <a:lstStyle/>
          <a:p>
            <a:r>
              <a:rPr lang="en-US" altLang="ja-JP" sz="1600" b="1" smtClean="0">
                <a:solidFill>
                  <a:srgbClr val="FFFFFF"/>
                </a:solidFill>
              </a:rPr>
              <a:t>Quench tank</a:t>
            </a:r>
            <a:endParaRPr lang="ja-JP" altLang="en-US" sz="1600" b="1" dirty="0">
              <a:solidFill>
                <a:srgbClr val="FFFFFF"/>
              </a:solidFill>
            </a:endParaRPr>
          </a:p>
        </p:txBody>
      </p:sp>
      <p:sp>
        <p:nvSpPr>
          <p:cNvPr id="13" name="テキスト ボックス 12"/>
          <p:cNvSpPr txBox="1"/>
          <p:nvPr/>
        </p:nvSpPr>
        <p:spPr>
          <a:xfrm rot="2932390">
            <a:off x="5931890" y="3159026"/>
            <a:ext cx="2104615" cy="338554"/>
          </a:xfrm>
          <a:prstGeom prst="rect">
            <a:avLst/>
          </a:prstGeom>
          <a:noFill/>
        </p:spPr>
        <p:txBody>
          <a:bodyPr wrap="none" rtlCol="0">
            <a:spAutoFit/>
          </a:bodyPr>
          <a:lstStyle/>
          <a:p>
            <a:r>
              <a:rPr lang="en-US" altLang="ja-JP" sz="1600" b="1" dirty="0" smtClean="0">
                <a:solidFill>
                  <a:srgbClr val="FFFFFF"/>
                </a:solidFill>
              </a:rPr>
              <a:t>Electromagnetic pump</a:t>
            </a:r>
            <a:endParaRPr lang="ja-JP" altLang="en-US" sz="1600" b="1" dirty="0">
              <a:solidFill>
                <a:srgbClr val="FFFFFF"/>
              </a:solidFill>
            </a:endParaRPr>
          </a:p>
        </p:txBody>
      </p:sp>
      <p:sp>
        <p:nvSpPr>
          <p:cNvPr id="14" name="テキスト ボックス 13"/>
          <p:cNvSpPr txBox="1"/>
          <p:nvPr/>
        </p:nvSpPr>
        <p:spPr>
          <a:xfrm rot="16200000">
            <a:off x="4660918" y="3771501"/>
            <a:ext cx="1126975" cy="338554"/>
          </a:xfrm>
          <a:prstGeom prst="rect">
            <a:avLst/>
          </a:prstGeom>
          <a:noFill/>
        </p:spPr>
        <p:txBody>
          <a:bodyPr wrap="none" rtlCol="0">
            <a:spAutoFit/>
          </a:bodyPr>
          <a:lstStyle/>
          <a:p>
            <a:r>
              <a:rPr lang="en-US" altLang="ja-JP" sz="1600" b="1" dirty="0" smtClean="0">
                <a:solidFill>
                  <a:srgbClr val="FFFFFF"/>
                </a:solidFill>
              </a:rPr>
              <a:t>Dump tank</a:t>
            </a:r>
            <a:endParaRPr lang="ja-JP" altLang="en-US" sz="1600" b="1" dirty="0">
              <a:solidFill>
                <a:srgbClr val="FFFFFF"/>
              </a:solidFill>
            </a:endParaRPr>
          </a:p>
        </p:txBody>
      </p:sp>
      <p:sp>
        <p:nvSpPr>
          <p:cNvPr id="15" name="タイトル 1"/>
          <p:cNvSpPr txBox="1">
            <a:spLocks/>
          </p:cNvSpPr>
          <p:nvPr/>
        </p:nvSpPr>
        <p:spPr bwMode="auto">
          <a:xfrm>
            <a:off x="395288" y="-20923"/>
            <a:ext cx="5840060" cy="584775"/>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400" b="1">
                <a:solidFill>
                  <a:schemeClr val="bg1"/>
                </a:solidFill>
                <a:latin typeface="Arial" pitchFamily="34" charset="0"/>
                <a:ea typeface="MeiryoKe_PGothic" pitchFamily="50" charset="-128"/>
                <a:cs typeface="Arial" pitchFamily="34" charset="0"/>
              </a:defRPr>
            </a:lvl1pPr>
            <a:lvl2pPr algn="l" rtl="0" eaLnBrk="0" fontAlgn="base" hangingPunct="0">
              <a:spcBef>
                <a:spcPct val="0"/>
              </a:spcBef>
              <a:spcAft>
                <a:spcPct val="0"/>
              </a:spcAft>
              <a:defRPr kumimoji="1" sz="2400" b="1">
                <a:solidFill>
                  <a:schemeClr val="bg1"/>
                </a:solidFill>
                <a:latin typeface="Arial" charset="0"/>
                <a:ea typeface="MeiryoKe_PGothic" pitchFamily="50" charset="-128"/>
                <a:cs typeface="MeiryoKe_PGothic" pitchFamily="50" charset="-128"/>
              </a:defRPr>
            </a:lvl2pPr>
            <a:lvl3pPr algn="l" rtl="0" eaLnBrk="0" fontAlgn="base" hangingPunct="0">
              <a:spcBef>
                <a:spcPct val="0"/>
              </a:spcBef>
              <a:spcAft>
                <a:spcPct val="0"/>
              </a:spcAft>
              <a:defRPr kumimoji="1" sz="2400" b="1">
                <a:solidFill>
                  <a:schemeClr val="bg1"/>
                </a:solidFill>
                <a:latin typeface="Arial" charset="0"/>
                <a:ea typeface="MeiryoKe_PGothic" pitchFamily="50" charset="-128"/>
                <a:cs typeface="MeiryoKe_PGothic" pitchFamily="50" charset="-128"/>
              </a:defRPr>
            </a:lvl3pPr>
            <a:lvl4pPr algn="l" rtl="0" eaLnBrk="0" fontAlgn="base" hangingPunct="0">
              <a:spcBef>
                <a:spcPct val="0"/>
              </a:spcBef>
              <a:spcAft>
                <a:spcPct val="0"/>
              </a:spcAft>
              <a:defRPr kumimoji="1" sz="2400" b="1">
                <a:solidFill>
                  <a:schemeClr val="bg1"/>
                </a:solidFill>
                <a:latin typeface="Arial" charset="0"/>
                <a:ea typeface="MeiryoKe_PGothic" pitchFamily="50" charset="-128"/>
                <a:cs typeface="MeiryoKe_PGothic" pitchFamily="50" charset="-128"/>
              </a:defRPr>
            </a:lvl4pPr>
            <a:lvl5pPr algn="l" rtl="0" eaLnBrk="0" fontAlgn="base" hangingPunct="0">
              <a:spcBef>
                <a:spcPct val="0"/>
              </a:spcBef>
              <a:spcAft>
                <a:spcPct val="0"/>
              </a:spcAft>
              <a:defRPr kumimoji="1" sz="2400" b="1">
                <a:solidFill>
                  <a:schemeClr val="bg1"/>
                </a:solidFill>
                <a:latin typeface="Arial" charset="0"/>
                <a:ea typeface="MeiryoKe_PGothic" pitchFamily="50" charset="-128"/>
                <a:cs typeface="MeiryoKe_PGothic" pitchFamily="50" charset="-128"/>
              </a:defRPr>
            </a:lvl5pPr>
            <a:lvl6pPr marL="457200" algn="l" rtl="0" eaLnBrk="1" fontAlgn="base" hangingPunct="1">
              <a:spcBef>
                <a:spcPct val="0"/>
              </a:spcBef>
              <a:spcAft>
                <a:spcPct val="0"/>
              </a:spcAft>
              <a:defRPr kumimoji="1" sz="2400" b="1">
                <a:solidFill>
                  <a:schemeClr val="bg1"/>
                </a:solidFill>
                <a:latin typeface="Arial Unicode MS" pitchFamily="50" charset="-128"/>
                <a:ea typeface="Arial Unicode MS" pitchFamily="50" charset="-128"/>
                <a:cs typeface="Arial Unicode MS" pitchFamily="50" charset="-128"/>
              </a:defRPr>
            </a:lvl6pPr>
            <a:lvl7pPr marL="914400" algn="l" rtl="0" eaLnBrk="1" fontAlgn="base" hangingPunct="1">
              <a:spcBef>
                <a:spcPct val="0"/>
              </a:spcBef>
              <a:spcAft>
                <a:spcPct val="0"/>
              </a:spcAft>
              <a:defRPr kumimoji="1" sz="2400" b="1">
                <a:solidFill>
                  <a:schemeClr val="bg1"/>
                </a:solidFill>
                <a:latin typeface="Arial Unicode MS" pitchFamily="50" charset="-128"/>
                <a:ea typeface="Arial Unicode MS" pitchFamily="50" charset="-128"/>
                <a:cs typeface="Arial Unicode MS" pitchFamily="50" charset="-128"/>
              </a:defRPr>
            </a:lvl7pPr>
            <a:lvl8pPr marL="1371600" algn="l" rtl="0" eaLnBrk="1" fontAlgn="base" hangingPunct="1">
              <a:spcBef>
                <a:spcPct val="0"/>
              </a:spcBef>
              <a:spcAft>
                <a:spcPct val="0"/>
              </a:spcAft>
              <a:defRPr kumimoji="1" sz="2400" b="1">
                <a:solidFill>
                  <a:schemeClr val="bg1"/>
                </a:solidFill>
                <a:latin typeface="Arial Unicode MS" pitchFamily="50" charset="-128"/>
                <a:ea typeface="Arial Unicode MS" pitchFamily="50" charset="-128"/>
                <a:cs typeface="Arial Unicode MS" pitchFamily="50" charset="-128"/>
              </a:defRPr>
            </a:lvl8pPr>
            <a:lvl9pPr marL="1828800" algn="l" rtl="0" eaLnBrk="1" fontAlgn="base" hangingPunct="1">
              <a:spcBef>
                <a:spcPct val="0"/>
              </a:spcBef>
              <a:spcAft>
                <a:spcPct val="0"/>
              </a:spcAft>
              <a:defRPr kumimoji="1" sz="2400" b="1">
                <a:solidFill>
                  <a:schemeClr val="bg1"/>
                </a:solidFill>
                <a:latin typeface="Arial Unicode MS" pitchFamily="50" charset="-128"/>
                <a:ea typeface="Arial Unicode MS" pitchFamily="50" charset="-128"/>
                <a:cs typeface="Arial Unicode MS" pitchFamily="50" charset="-128"/>
              </a:defRPr>
            </a:lvl9pPr>
          </a:lstStyle>
          <a:p>
            <a:r>
              <a:rPr lang="en-US" altLang="ja-JP" sz="3200" kern="0" dirty="0" smtClean="0">
                <a:solidFill>
                  <a:schemeClr val="tx1"/>
                </a:solidFill>
                <a:latin typeface="Calibri" charset="0"/>
                <a:ea typeface="Calibri" charset="0"/>
                <a:cs typeface="Calibri" charset="0"/>
              </a:rPr>
              <a:t>Test loop for liquid lithium target</a:t>
            </a:r>
            <a:endParaRPr lang="ja-JP" altLang="en-US" sz="3200" kern="0" dirty="0">
              <a:solidFill>
                <a:schemeClr val="tx1"/>
              </a:solidFill>
              <a:latin typeface="Calibri" charset="0"/>
              <a:ea typeface="Calibri" charset="0"/>
              <a:cs typeface="Calibri" charset="0"/>
            </a:endParaRPr>
          </a:p>
        </p:txBody>
      </p:sp>
      <p:sp>
        <p:nvSpPr>
          <p:cNvPr id="5" name="テキスト ボックス 4"/>
          <p:cNvSpPr txBox="1"/>
          <p:nvPr/>
        </p:nvSpPr>
        <p:spPr>
          <a:xfrm>
            <a:off x="722376" y="1242155"/>
            <a:ext cx="942887" cy="246221"/>
          </a:xfrm>
          <a:prstGeom prst="rect">
            <a:avLst/>
          </a:prstGeom>
          <a:solidFill>
            <a:schemeClr val="bg1"/>
          </a:solidFill>
        </p:spPr>
        <p:txBody>
          <a:bodyPr wrap="none" rtlCol="0">
            <a:spAutoFit/>
          </a:bodyPr>
          <a:lstStyle/>
          <a:p>
            <a:r>
              <a:rPr kumimoji="1" lang="en-US" altLang="ja-JP" sz="1000" smtClean="0">
                <a:solidFill>
                  <a:srgbClr val="FF0000"/>
                </a:solidFill>
              </a:rPr>
              <a:t>Vacuum pump</a:t>
            </a:r>
            <a:endParaRPr kumimoji="1" lang="ja-JP" altLang="en-US" sz="1000" dirty="0">
              <a:solidFill>
                <a:srgbClr val="FF0000"/>
              </a:solidFill>
            </a:endParaRPr>
          </a:p>
        </p:txBody>
      </p:sp>
      <p:sp>
        <p:nvSpPr>
          <p:cNvPr id="16" name="テキスト ボックス 15"/>
          <p:cNvSpPr txBox="1"/>
          <p:nvPr/>
        </p:nvSpPr>
        <p:spPr>
          <a:xfrm>
            <a:off x="800823" y="2304003"/>
            <a:ext cx="864339" cy="246221"/>
          </a:xfrm>
          <a:prstGeom prst="rect">
            <a:avLst/>
          </a:prstGeom>
          <a:solidFill>
            <a:schemeClr val="bg1"/>
          </a:solidFill>
        </p:spPr>
        <p:txBody>
          <a:bodyPr wrap="none" rtlCol="0">
            <a:spAutoFit/>
          </a:bodyPr>
          <a:lstStyle/>
          <a:p>
            <a:r>
              <a:rPr kumimoji="1" lang="en-US" altLang="ja-JP" sz="1000" smtClean="0">
                <a:solidFill>
                  <a:srgbClr val="FF0000"/>
                </a:solidFill>
              </a:rPr>
              <a:t>Monitor port</a:t>
            </a:r>
            <a:endParaRPr kumimoji="1" lang="ja-JP" altLang="en-US" sz="1000" dirty="0">
              <a:solidFill>
                <a:srgbClr val="FF0000"/>
              </a:solidFill>
            </a:endParaRPr>
          </a:p>
        </p:txBody>
      </p:sp>
      <p:sp>
        <p:nvSpPr>
          <p:cNvPr id="17" name="テキスト ボックス 16"/>
          <p:cNvSpPr txBox="1"/>
          <p:nvPr/>
        </p:nvSpPr>
        <p:spPr>
          <a:xfrm>
            <a:off x="1159254" y="2640730"/>
            <a:ext cx="1011815" cy="246221"/>
          </a:xfrm>
          <a:prstGeom prst="rect">
            <a:avLst/>
          </a:prstGeom>
          <a:solidFill>
            <a:schemeClr val="bg1"/>
          </a:solidFill>
        </p:spPr>
        <p:txBody>
          <a:bodyPr wrap="none" rtlCol="0">
            <a:spAutoFit/>
          </a:bodyPr>
          <a:lstStyle/>
          <a:p>
            <a:r>
              <a:rPr kumimoji="1" lang="en-US" altLang="ja-JP" sz="1000" smtClean="0">
                <a:solidFill>
                  <a:srgbClr val="FF0000"/>
                </a:solidFill>
              </a:rPr>
              <a:t>Target chamber</a:t>
            </a:r>
            <a:endParaRPr kumimoji="1" lang="ja-JP" altLang="en-US" sz="1000" dirty="0">
              <a:solidFill>
                <a:srgbClr val="FF0000"/>
              </a:solidFill>
            </a:endParaRPr>
          </a:p>
        </p:txBody>
      </p:sp>
      <p:sp>
        <p:nvSpPr>
          <p:cNvPr id="18" name="テキスト ボックス 17"/>
          <p:cNvSpPr txBox="1"/>
          <p:nvPr/>
        </p:nvSpPr>
        <p:spPr>
          <a:xfrm rot="16200000">
            <a:off x="1114005" y="3837308"/>
            <a:ext cx="849913" cy="246221"/>
          </a:xfrm>
          <a:prstGeom prst="rect">
            <a:avLst/>
          </a:prstGeom>
          <a:solidFill>
            <a:schemeClr val="bg1"/>
          </a:solidFill>
        </p:spPr>
        <p:txBody>
          <a:bodyPr wrap="none" rtlCol="0">
            <a:spAutoFit/>
          </a:bodyPr>
          <a:lstStyle/>
          <a:p>
            <a:r>
              <a:rPr kumimoji="1" lang="en-US" altLang="ja-JP" sz="1000" smtClean="0">
                <a:solidFill>
                  <a:srgbClr val="FF0000"/>
                </a:solidFill>
              </a:rPr>
              <a:t>Quench tank</a:t>
            </a:r>
            <a:endParaRPr kumimoji="1" lang="ja-JP" altLang="en-US" sz="1000" dirty="0">
              <a:solidFill>
                <a:srgbClr val="FF0000"/>
              </a:solidFill>
            </a:endParaRPr>
          </a:p>
        </p:txBody>
      </p:sp>
      <p:sp>
        <p:nvSpPr>
          <p:cNvPr id="19" name="テキスト ボックス 18"/>
          <p:cNvSpPr txBox="1"/>
          <p:nvPr/>
        </p:nvSpPr>
        <p:spPr>
          <a:xfrm>
            <a:off x="2441160" y="3714197"/>
            <a:ext cx="1366080" cy="246221"/>
          </a:xfrm>
          <a:prstGeom prst="rect">
            <a:avLst/>
          </a:prstGeom>
          <a:solidFill>
            <a:schemeClr val="bg1"/>
          </a:solidFill>
        </p:spPr>
        <p:txBody>
          <a:bodyPr wrap="none" rtlCol="0">
            <a:spAutoFit/>
          </a:bodyPr>
          <a:lstStyle/>
          <a:p>
            <a:r>
              <a:rPr kumimoji="1" lang="en-US" altLang="ja-JP" sz="1000" smtClean="0">
                <a:solidFill>
                  <a:srgbClr val="FF0000"/>
                </a:solidFill>
              </a:rPr>
              <a:t>Electromagnetic pump</a:t>
            </a:r>
            <a:endParaRPr kumimoji="1" lang="ja-JP" altLang="en-US" sz="1000" dirty="0">
              <a:solidFill>
                <a:srgbClr val="FF0000"/>
              </a:solidFill>
            </a:endParaRPr>
          </a:p>
        </p:txBody>
      </p:sp>
      <p:sp>
        <p:nvSpPr>
          <p:cNvPr id="20" name="テキスト ボックス 19"/>
          <p:cNvSpPr txBox="1"/>
          <p:nvPr/>
        </p:nvSpPr>
        <p:spPr>
          <a:xfrm>
            <a:off x="2525133" y="2812896"/>
            <a:ext cx="572814" cy="400110"/>
          </a:xfrm>
          <a:prstGeom prst="rect">
            <a:avLst/>
          </a:prstGeom>
          <a:solidFill>
            <a:schemeClr val="bg1"/>
          </a:solidFill>
        </p:spPr>
        <p:txBody>
          <a:bodyPr wrap="square" rtlCol="0">
            <a:spAutoFit/>
          </a:bodyPr>
          <a:lstStyle/>
          <a:p>
            <a:r>
              <a:rPr kumimoji="1" lang="en-US" altLang="ja-JP" sz="1000" smtClean="0">
                <a:solidFill>
                  <a:srgbClr val="FF0000"/>
                </a:solidFill>
              </a:rPr>
              <a:t>Lithium film</a:t>
            </a:r>
            <a:endParaRPr kumimoji="1" lang="ja-JP" altLang="en-US" sz="1000" dirty="0">
              <a:solidFill>
                <a:srgbClr val="FF0000"/>
              </a:solidFill>
            </a:endParaRPr>
          </a:p>
        </p:txBody>
      </p:sp>
      <p:sp>
        <p:nvSpPr>
          <p:cNvPr id="21" name="テキスト ボックス 20"/>
          <p:cNvSpPr txBox="1"/>
          <p:nvPr/>
        </p:nvSpPr>
        <p:spPr>
          <a:xfrm>
            <a:off x="3268740" y="2381440"/>
            <a:ext cx="838325" cy="400110"/>
          </a:xfrm>
          <a:prstGeom prst="rect">
            <a:avLst/>
          </a:prstGeom>
          <a:solidFill>
            <a:schemeClr val="bg1"/>
          </a:solidFill>
        </p:spPr>
        <p:txBody>
          <a:bodyPr wrap="square" rtlCol="0">
            <a:spAutoFit/>
          </a:bodyPr>
          <a:lstStyle/>
          <a:p>
            <a:r>
              <a:rPr kumimoji="1" lang="en-US" altLang="ja-JP" sz="1000" dirty="0" smtClean="0">
                <a:solidFill>
                  <a:srgbClr val="FF0000"/>
                </a:solidFill>
              </a:rPr>
              <a:t>Heat </a:t>
            </a:r>
          </a:p>
          <a:p>
            <a:r>
              <a:rPr lang="en-US" altLang="ja-JP" sz="1000" dirty="0" smtClean="0">
                <a:solidFill>
                  <a:srgbClr val="FF0000"/>
                </a:solidFill>
              </a:rPr>
              <a:t>exchanger</a:t>
            </a:r>
            <a:endParaRPr kumimoji="1" lang="ja-JP" altLang="en-US" sz="1000" dirty="0">
              <a:solidFill>
                <a:srgbClr val="FF0000"/>
              </a:solidFill>
            </a:endParaRPr>
          </a:p>
        </p:txBody>
      </p:sp>
      <p:pic>
        <p:nvPicPr>
          <p:cNvPr id="23" name="図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8164458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26715" y="217433"/>
            <a:ext cx="9117285" cy="6438900"/>
          </a:xfrm>
          <a:prstGeom prst="rect">
            <a:avLst/>
          </a:prstGeom>
        </p:spPr>
      </p:pic>
      <p:sp>
        <p:nvSpPr>
          <p:cNvPr id="5" name="タイトル 1"/>
          <p:cNvSpPr txBox="1">
            <a:spLocks/>
          </p:cNvSpPr>
          <p:nvPr/>
        </p:nvSpPr>
        <p:spPr>
          <a:xfrm>
            <a:off x="100584" y="78039"/>
            <a:ext cx="9217868" cy="37763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3200" b="1" dirty="0" smtClean="0">
                <a:latin typeface="Calibri" charset="0"/>
                <a:ea typeface="Calibri" charset="0"/>
                <a:cs typeface="Calibri" charset="0"/>
              </a:rPr>
              <a:t>Photos of liquid lithium film with long exposure</a:t>
            </a:r>
            <a:endParaRPr lang="ja-JP" altLang="en-US" sz="3200" b="1" dirty="0">
              <a:latin typeface="Calibri" charset="0"/>
              <a:ea typeface="Calibri" charset="0"/>
              <a:cs typeface="Calibri" charset="0"/>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Tree>
    <p:extLst>
      <p:ext uri="{BB962C8B-B14F-4D97-AF65-F5344CB8AC3E}">
        <p14:creationId xmlns:p14="http://schemas.microsoft.com/office/powerpoint/2010/main" val="17324474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0" y="414068"/>
            <a:ext cx="9124411" cy="6443932"/>
          </a:xfrm>
          <a:prstGeom prst="rect">
            <a:avLst/>
          </a:prstGeom>
        </p:spPr>
      </p:pic>
      <p:sp>
        <p:nvSpPr>
          <p:cNvPr id="6" name="正方形/長方形 5"/>
          <p:cNvSpPr/>
          <p:nvPr/>
        </p:nvSpPr>
        <p:spPr>
          <a:xfrm>
            <a:off x="1065305" y="3451368"/>
            <a:ext cx="6693435" cy="369332"/>
          </a:xfrm>
          <a:prstGeom prst="rect">
            <a:avLst/>
          </a:prstGeom>
        </p:spPr>
        <p:txBody>
          <a:bodyPr wrap="none">
            <a:spAutoFit/>
          </a:bodyPr>
          <a:lstStyle/>
          <a:p>
            <a:pPr fontAlgn="auto">
              <a:spcAft>
                <a:spcPts val="0"/>
              </a:spcAft>
            </a:pPr>
            <a:r>
              <a:rPr lang="en-US" altLang="ja-JP" b="1" dirty="0" smtClean="0">
                <a:solidFill>
                  <a:srgbClr val="FF0000"/>
                </a:solidFill>
              </a:rPr>
              <a:t>How to suppress the deformation and fluctuation </a:t>
            </a:r>
            <a:r>
              <a:rPr lang="ja-JP" altLang="en-US" b="1" dirty="0" smtClean="0">
                <a:solidFill>
                  <a:srgbClr val="FF0000"/>
                </a:solidFill>
              </a:rPr>
              <a:t>→　</a:t>
            </a:r>
            <a:r>
              <a:rPr lang="en-US" altLang="ja-JP" b="1" dirty="0" smtClean="0">
                <a:solidFill>
                  <a:srgbClr val="FF0000"/>
                </a:solidFill>
              </a:rPr>
              <a:t>Magnetic field</a:t>
            </a:r>
            <a:endParaRPr lang="ja-JP" altLang="en-US" b="1" dirty="0">
              <a:solidFill>
                <a:srgbClr val="FF0000"/>
              </a:solidFill>
            </a:endParaRPr>
          </a:p>
        </p:txBody>
      </p:sp>
      <p:sp>
        <p:nvSpPr>
          <p:cNvPr id="7" name="タイトル 1"/>
          <p:cNvSpPr txBox="1">
            <a:spLocks/>
          </p:cNvSpPr>
          <p:nvPr/>
        </p:nvSpPr>
        <p:spPr>
          <a:xfrm>
            <a:off x="143215" y="229682"/>
            <a:ext cx="9217868" cy="37763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fontAlgn="auto">
              <a:spcAft>
                <a:spcPts val="0"/>
              </a:spcAft>
            </a:pPr>
            <a:r>
              <a:rPr lang="en-US" altLang="ja-JP" sz="2800" b="1" dirty="0" smtClean="0">
                <a:latin typeface="Calibri" charset="0"/>
                <a:ea typeface="Calibri" charset="0"/>
                <a:cs typeface="Calibri" charset="0"/>
              </a:rPr>
              <a:t>Photos of liquid lithium film with 10μs exposure</a:t>
            </a:r>
            <a:endParaRPr lang="ja-JP" altLang="en-US" sz="2800" b="1" dirty="0">
              <a:latin typeface="Calibri" charset="0"/>
              <a:ea typeface="Calibri" charset="0"/>
              <a:cs typeface="Calibri" charset="0"/>
            </a:endParaRPr>
          </a:p>
        </p:txBody>
      </p:sp>
      <p:sp>
        <p:nvSpPr>
          <p:cNvPr id="8" name="正方形/長方形 7"/>
          <p:cNvSpPr/>
          <p:nvPr/>
        </p:nvSpPr>
        <p:spPr>
          <a:xfrm>
            <a:off x="871128" y="888873"/>
            <a:ext cx="3211648" cy="338554"/>
          </a:xfrm>
          <a:prstGeom prst="rect">
            <a:avLst/>
          </a:prstGeom>
        </p:spPr>
        <p:txBody>
          <a:bodyPr wrap="none">
            <a:spAutoFit/>
          </a:bodyPr>
          <a:lstStyle/>
          <a:p>
            <a:pPr fontAlgn="auto">
              <a:spcAft>
                <a:spcPts val="0"/>
              </a:spcAft>
            </a:pPr>
            <a:r>
              <a:rPr lang="en-US" altLang="ja-JP" sz="1600" b="1" dirty="0" smtClean="0">
                <a:solidFill>
                  <a:schemeClr val="bg1"/>
                </a:solidFill>
              </a:rPr>
              <a:t>Deformation </a:t>
            </a:r>
            <a:r>
              <a:rPr lang="en-US" altLang="ja-JP" sz="1600" b="1" smtClean="0">
                <a:solidFill>
                  <a:schemeClr val="bg1"/>
                </a:solidFill>
              </a:rPr>
              <a:t>due to surface tension</a:t>
            </a:r>
            <a:endParaRPr lang="ja-JP" altLang="en-US" sz="1600" b="1" dirty="0">
              <a:solidFill>
                <a:schemeClr val="bg1"/>
              </a:solidFill>
            </a:endParaRPr>
          </a:p>
        </p:txBody>
      </p:sp>
      <p:sp>
        <p:nvSpPr>
          <p:cNvPr id="9" name="正方形/長方形 8"/>
          <p:cNvSpPr/>
          <p:nvPr/>
        </p:nvSpPr>
        <p:spPr>
          <a:xfrm>
            <a:off x="5178940" y="915066"/>
            <a:ext cx="2424703" cy="338554"/>
          </a:xfrm>
          <a:prstGeom prst="rect">
            <a:avLst/>
          </a:prstGeom>
        </p:spPr>
        <p:txBody>
          <a:bodyPr wrap="none">
            <a:spAutoFit/>
          </a:bodyPr>
          <a:lstStyle/>
          <a:p>
            <a:pPr fontAlgn="auto">
              <a:spcAft>
                <a:spcPts val="0"/>
              </a:spcAft>
            </a:pPr>
            <a:r>
              <a:rPr lang="en-US" altLang="ja-JP" sz="1600" b="1" dirty="0" smtClean="0">
                <a:solidFill>
                  <a:schemeClr val="bg1"/>
                </a:solidFill>
              </a:rPr>
              <a:t>Fluctuation of free surface</a:t>
            </a:r>
            <a:endParaRPr lang="ja-JP" altLang="en-US" sz="1600" b="1" dirty="0">
              <a:solidFill>
                <a:schemeClr val="bg1"/>
              </a:solidFill>
            </a:endParaRPr>
          </a:p>
        </p:txBody>
      </p:sp>
      <p:sp>
        <p:nvSpPr>
          <p:cNvPr id="11" name="正方形/長方形 10"/>
          <p:cNvSpPr/>
          <p:nvPr/>
        </p:nvSpPr>
        <p:spPr>
          <a:xfrm>
            <a:off x="1264600" y="3892127"/>
            <a:ext cx="2424703" cy="338554"/>
          </a:xfrm>
          <a:prstGeom prst="rect">
            <a:avLst/>
          </a:prstGeom>
        </p:spPr>
        <p:txBody>
          <a:bodyPr wrap="none">
            <a:spAutoFit/>
          </a:bodyPr>
          <a:lstStyle/>
          <a:p>
            <a:pPr fontAlgn="auto">
              <a:spcAft>
                <a:spcPts val="0"/>
              </a:spcAft>
            </a:pPr>
            <a:r>
              <a:rPr lang="en-US" altLang="ja-JP" sz="1600" b="1" dirty="0" smtClean="0">
                <a:solidFill>
                  <a:schemeClr val="bg1"/>
                </a:solidFill>
              </a:rPr>
              <a:t>Fluctuation of free surface</a:t>
            </a:r>
            <a:endParaRPr lang="ja-JP" altLang="en-US" sz="1600" b="1" dirty="0">
              <a:solidFill>
                <a:schemeClr val="bg1"/>
              </a:solidFill>
            </a:endParaRPr>
          </a:p>
        </p:txBody>
      </p:sp>
      <p:sp>
        <p:nvSpPr>
          <p:cNvPr id="12" name="正方形/長方形 11"/>
          <p:cNvSpPr/>
          <p:nvPr/>
        </p:nvSpPr>
        <p:spPr>
          <a:xfrm>
            <a:off x="5507541" y="3908640"/>
            <a:ext cx="2424703" cy="338554"/>
          </a:xfrm>
          <a:prstGeom prst="rect">
            <a:avLst/>
          </a:prstGeom>
        </p:spPr>
        <p:txBody>
          <a:bodyPr wrap="none">
            <a:spAutoFit/>
          </a:bodyPr>
          <a:lstStyle/>
          <a:p>
            <a:pPr fontAlgn="auto">
              <a:spcAft>
                <a:spcPts val="0"/>
              </a:spcAft>
            </a:pPr>
            <a:r>
              <a:rPr lang="en-US" altLang="ja-JP" sz="1600" b="1" dirty="0" smtClean="0">
                <a:solidFill>
                  <a:schemeClr val="bg1"/>
                </a:solidFill>
              </a:rPr>
              <a:t>Fluctuation of free surface</a:t>
            </a:r>
            <a:endParaRPr lang="ja-JP" altLang="en-US" sz="1600" b="1" dirty="0">
              <a:solidFill>
                <a:schemeClr val="bg1"/>
              </a:solidFill>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Tree>
    <p:extLst>
      <p:ext uri="{BB962C8B-B14F-4D97-AF65-F5344CB8AC3E}">
        <p14:creationId xmlns:p14="http://schemas.microsoft.com/office/powerpoint/2010/main" val="16617624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5792426" y="4103368"/>
            <a:ext cx="1141826" cy="1763151"/>
            <a:chOff x="2171118" y="3458308"/>
            <a:chExt cx="1141826" cy="1763151"/>
          </a:xfrm>
        </p:grpSpPr>
        <p:sp>
          <p:nvSpPr>
            <p:cNvPr id="14" name="片側の 2 つの角を切り取った四角形 13"/>
            <p:cNvSpPr/>
            <p:nvPr/>
          </p:nvSpPr>
          <p:spPr>
            <a:xfrm rot="16200000">
              <a:off x="2641211" y="3865101"/>
              <a:ext cx="429065" cy="9144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片側の 2 つの角を切り取った四角形 15"/>
            <p:cNvSpPr/>
            <p:nvPr/>
          </p:nvSpPr>
          <p:spPr>
            <a:xfrm rot="13980000">
              <a:off x="2413785" y="3215641"/>
              <a:ext cx="429065" cy="9144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片側の 2 つの角を切り取った四角形 20"/>
            <p:cNvSpPr/>
            <p:nvPr/>
          </p:nvSpPr>
          <p:spPr>
            <a:xfrm rot="7860000" flipV="1">
              <a:off x="2467711" y="4549727"/>
              <a:ext cx="429065" cy="9144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p:cNvGrpSpPr/>
          <p:nvPr/>
        </p:nvGrpSpPr>
        <p:grpSpPr>
          <a:xfrm flipH="1">
            <a:off x="4411447" y="4072888"/>
            <a:ext cx="1141826" cy="1763151"/>
            <a:chOff x="2171118" y="3458308"/>
            <a:chExt cx="1141826" cy="1763151"/>
          </a:xfrm>
        </p:grpSpPr>
        <p:sp>
          <p:nvSpPr>
            <p:cNvPr id="29" name="片側の 2 つの角を切り取った四角形 28"/>
            <p:cNvSpPr/>
            <p:nvPr/>
          </p:nvSpPr>
          <p:spPr>
            <a:xfrm rot="16200000">
              <a:off x="2641211" y="3865101"/>
              <a:ext cx="429065" cy="9144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片側の 2 つの角を切り取った四角形 29"/>
            <p:cNvSpPr/>
            <p:nvPr/>
          </p:nvSpPr>
          <p:spPr>
            <a:xfrm rot="13980000">
              <a:off x="2413785" y="3215641"/>
              <a:ext cx="429065" cy="9144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片側の 2 つの角を切り取った四角形 30"/>
            <p:cNvSpPr/>
            <p:nvPr/>
          </p:nvSpPr>
          <p:spPr>
            <a:xfrm rot="7860000" flipV="1">
              <a:off x="2467711" y="4549727"/>
              <a:ext cx="429065" cy="9144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コンテンツ プレースホルダ 2"/>
          <p:cNvSpPr>
            <a:spLocks noGrp="1"/>
          </p:cNvSpPr>
          <p:nvPr>
            <p:ph idx="1"/>
          </p:nvPr>
        </p:nvSpPr>
        <p:spPr>
          <a:xfrm>
            <a:off x="0" y="674126"/>
            <a:ext cx="9144000" cy="1918125"/>
          </a:xfrm>
        </p:spPr>
        <p:txBody>
          <a:bodyPr>
            <a:noAutofit/>
          </a:bodyPr>
          <a:lstStyle/>
          <a:p>
            <a:pPr>
              <a:buFont typeface="Wingdings" panose="05000000000000000000" pitchFamily="2" charset="2"/>
              <a:buChar char="u"/>
            </a:pPr>
            <a:r>
              <a:rPr lang="en-US" altLang="ja-JP" sz="1800" b="1" dirty="0"/>
              <a:t>Advanced control technique of nuclear reaction </a:t>
            </a:r>
            <a:r>
              <a:rPr lang="ja-JP" altLang="en-US" sz="1800" b="1" dirty="0"/>
              <a:t>（</a:t>
            </a:r>
            <a:r>
              <a:rPr lang="en-US" altLang="ja-JP" sz="1800" b="1" dirty="0"/>
              <a:t>Selected candidates in PJ2</a:t>
            </a:r>
            <a:r>
              <a:rPr lang="ja-JP" altLang="en-US" sz="1800" b="1" dirty="0"/>
              <a:t>）</a:t>
            </a:r>
            <a:endParaRPr lang="en-US" altLang="ja-JP" sz="1800" b="1" dirty="0"/>
          </a:p>
          <a:p>
            <a:pPr marL="0" indent="0">
              <a:buNone/>
            </a:pPr>
            <a:r>
              <a:rPr lang="ja-JP" altLang="en-US" sz="1800" b="1" dirty="0"/>
              <a:t>・</a:t>
            </a:r>
            <a:r>
              <a:rPr lang="en-US" altLang="ja-JP" sz="1800" b="1" dirty="0">
                <a:solidFill>
                  <a:srgbClr val="FF0000"/>
                </a:solidFill>
              </a:rPr>
              <a:t>Energy </a:t>
            </a:r>
            <a:r>
              <a:rPr lang="en-US" altLang="ja-JP" sz="1800" b="1" dirty="0" smtClean="0">
                <a:solidFill>
                  <a:srgbClr val="FF0000"/>
                </a:solidFill>
              </a:rPr>
              <a:t>recovering Internal target </a:t>
            </a:r>
            <a:r>
              <a:rPr lang="ja-JP" altLang="en-US" sz="1800" b="1" dirty="0" smtClean="0">
                <a:solidFill>
                  <a:srgbClr val="FF0066"/>
                </a:solidFill>
              </a:rPr>
              <a:t>（</a:t>
            </a:r>
            <a:r>
              <a:rPr lang="en-US" altLang="ja-JP" sz="1800" b="1" dirty="0">
                <a:solidFill>
                  <a:srgbClr val="FF0066"/>
                </a:solidFill>
              </a:rPr>
              <a:t>ERIT</a:t>
            </a:r>
            <a:r>
              <a:rPr lang="en-US" altLang="ja-JP" sz="1800" b="1" dirty="0" smtClean="0">
                <a:solidFill>
                  <a:srgbClr val="FF0066"/>
                </a:solidFill>
              </a:rPr>
              <a:t>) with acceleration</a:t>
            </a:r>
            <a:r>
              <a:rPr lang="ja-JP" altLang="en-US" sz="1800" b="1" dirty="0" smtClean="0"/>
              <a:t>（</a:t>
            </a:r>
            <a:r>
              <a:rPr lang="en-US" altLang="ja-JP" sz="1800" b="1" dirty="0"/>
              <a:t>Accelerating efficiency improvement </a:t>
            </a:r>
            <a:r>
              <a:rPr lang="ja-JP" altLang="en-US" sz="1800" b="1" dirty="0"/>
              <a:t>＋</a:t>
            </a:r>
            <a:r>
              <a:rPr lang="en-US" altLang="ja-JP" sz="1800" b="1" dirty="0"/>
              <a:t>Higher current</a:t>
            </a:r>
            <a:r>
              <a:rPr lang="ja-JP" altLang="en-US" sz="1800" b="1" dirty="0"/>
              <a:t>＋</a:t>
            </a:r>
            <a:r>
              <a:rPr lang="en-US" altLang="ja-JP" sz="1800" b="1" dirty="0"/>
              <a:t>Neutron utilization</a:t>
            </a:r>
            <a:r>
              <a:rPr lang="ja-JP" altLang="en-US" sz="1800" b="1" dirty="0"/>
              <a:t>）</a:t>
            </a:r>
            <a:endParaRPr lang="en-US" altLang="ja-JP" sz="1800" b="1" dirty="0"/>
          </a:p>
          <a:p>
            <a:pPr marL="0" indent="0">
              <a:buNone/>
            </a:pPr>
            <a:r>
              <a:rPr lang="ja-JP" altLang="en-US" sz="1800" b="1" dirty="0"/>
              <a:t>・</a:t>
            </a:r>
            <a:r>
              <a:rPr lang="en-US" altLang="ja-JP" sz="1800" b="1" dirty="0"/>
              <a:t>Efficiency improvement of Small cyclotron </a:t>
            </a:r>
            <a:r>
              <a:rPr lang="ja-JP" altLang="en-US" sz="1800" b="1" dirty="0"/>
              <a:t>（</a:t>
            </a:r>
            <a:r>
              <a:rPr lang="en-US" altLang="ja-JP" sz="1800" b="1" dirty="0"/>
              <a:t>r.t. superconducting </a:t>
            </a:r>
            <a:r>
              <a:rPr lang="en-US" altLang="ja-JP" sz="1800" b="1" dirty="0" smtClean="0"/>
              <a:t>or </a:t>
            </a:r>
            <a:r>
              <a:rPr lang="en-US" altLang="ja-JP" sz="1800" b="1" dirty="0" err="1" smtClean="0"/>
              <a:t>mermanent</a:t>
            </a:r>
            <a:r>
              <a:rPr lang="en-US" altLang="ja-JP" sz="1800" b="1" dirty="0" smtClean="0"/>
              <a:t> magnet </a:t>
            </a:r>
            <a:r>
              <a:rPr lang="en-US" altLang="ja-JP" sz="1800" b="1" dirty="0"/>
              <a:t>+ </a:t>
            </a:r>
            <a:r>
              <a:rPr lang="en-US" altLang="ja-JP" sz="1800" b="1" dirty="0" smtClean="0"/>
              <a:t>multi </a:t>
            </a:r>
            <a:r>
              <a:rPr lang="en-US" altLang="ja-JP" sz="1800" b="1" dirty="0"/>
              <a:t>layer cyclotron</a:t>
            </a:r>
            <a:r>
              <a:rPr lang="ja-JP" altLang="en-US" sz="1800" b="1" dirty="0"/>
              <a:t>）</a:t>
            </a:r>
            <a:endParaRPr lang="en-US" altLang="ja-JP" sz="1800" b="1" dirty="0"/>
          </a:p>
          <a:p>
            <a:pPr marL="0" indent="0">
              <a:buNone/>
            </a:pPr>
            <a:r>
              <a:rPr lang="ja-JP" altLang="en-US" sz="1800" b="1" dirty="0"/>
              <a:t>・</a:t>
            </a:r>
            <a:r>
              <a:rPr lang="en-US" altLang="ja-JP" sz="1800" b="1" dirty="0"/>
              <a:t>Transmutation facility using fusion neutrons</a:t>
            </a:r>
            <a:r>
              <a:rPr lang="ja-JP" altLang="en-US" sz="1800" b="1" dirty="0"/>
              <a:t>（</a:t>
            </a:r>
            <a:r>
              <a:rPr lang="en-US" altLang="ja-JP" sz="1800" b="1" dirty="0"/>
              <a:t>Millar type fusion</a:t>
            </a:r>
            <a:r>
              <a:rPr lang="ja-JP" altLang="en-US" sz="1800" b="1" dirty="0"/>
              <a:t>＋</a:t>
            </a:r>
            <a:r>
              <a:rPr lang="en-US" altLang="ja-JP" sz="1800" b="1" dirty="0" err="1"/>
              <a:t>Muon</a:t>
            </a:r>
            <a:r>
              <a:rPr lang="en-US" altLang="ja-JP" sz="1800" b="1" dirty="0"/>
              <a:t>  </a:t>
            </a:r>
            <a:r>
              <a:rPr lang="en-US" altLang="ja-JP" sz="1800" b="1" dirty="0" err="1"/>
              <a:t>catalized</a:t>
            </a:r>
            <a:r>
              <a:rPr lang="en-US" altLang="ja-JP" sz="1800" b="1" dirty="0"/>
              <a:t>  fusion</a:t>
            </a:r>
            <a:r>
              <a:rPr lang="ja-JP" altLang="en-US" sz="1800" b="1" dirty="0"/>
              <a:t>）</a:t>
            </a:r>
            <a:endParaRPr lang="ja-JP" altLang="ja-JP" sz="1800" b="1" dirty="0"/>
          </a:p>
        </p:txBody>
      </p:sp>
      <p:sp>
        <p:nvSpPr>
          <p:cNvPr id="8" name="円/楕円 7"/>
          <p:cNvSpPr/>
          <p:nvPr/>
        </p:nvSpPr>
        <p:spPr>
          <a:xfrm>
            <a:off x="4640434" y="3860085"/>
            <a:ext cx="2089834" cy="2144765"/>
          </a:xfrm>
          <a:prstGeom prst="ellipse">
            <a:avLst/>
          </a:prstGeom>
          <a:noFill/>
          <a:ln>
            <a:solidFill>
              <a:srgbClr val="FF33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7" idx="0"/>
          </p:cNvCxnSpPr>
          <p:nvPr/>
        </p:nvCxnSpPr>
        <p:spPr>
          <a:xfrm>
            <a:off x="4141813" y="4302660"/>
            <a:ext cx="1543539" cy="13845"/>
          </a:xfrm>
          <a:prstGeom prst="straightConnector1">
            <a:avLst/>
          </a:prstGeom>
          <a:ln>
            <a:solidFill>
              <a:srgbClr val="FF3399"/>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二等辺三角形 11"/>
          <p:cNvSpPr/>
          <p:nvPr/>
        </p:nvSpPr>
        <p:spPr>
          <a:xfrm flipV="1">
            <a:off x="5562650" y="3444529"/>
            <a:ext cx="309489" cy="562707"/>
          </a:xfrm>
          <a:prstGeom prst="triangle">
            <a:avLst/>
          </a:prstGeom>
          <a:solidFill>
            <a:srgbClr val="3333CC"/>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ブローチ 12"/>
          <p:cNvSpPr/>
          <p:nvPr/>
        </p:nvSpPr>
        <p:spPr>
          <a:xfrm>
            <a:off x="5562650" y="5231127"/>
            <a:ext cx="239150" cy="1026942"/>
          </a:xfrm>
          <a:prstGeom prst="plaqu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16200000">
            <a:off x="6462982" y="3106906"/>
            <a:ext cx="182880" cy="1575581"/>
          </a:xfrm>
          <a:prstGeom prst="triangle">
            <a:avLst/>
          </a:prstGeom>
          <a:gradFill flip="none" rotWithShape="1">
            <a:gsLst>
              <a:gs pos="2000">
                <a:srgbClr val="7030A0"/>
              </a:gs>
              <a:gs pos="78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ローチャート : 和接合 34"/>
          <p:cNvSpPr/>
          <p:nvPr/>
        </p:nvSpPr>
        <p:spPr>
          <a:xfrm>
            <a:off x="7349246" y="3739952"/>
            <a:ext cx="309490" cy="309490"/>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爆発 2 35"/>
          <p:cNvSpPr/>
          <p:nvPr/>
        </p:nvSpPr>
        <p:spPr>
          <a:xfrm>
            <a:off x="7264840" y="3754019"/>
            <a:ext cx="225083" cy="267286"/>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4171999" y="6452069"/>
            <a:ext cx="3259601" cy="369332"/>
          </a:xfrm>
          <a:prstGeom prst="rect">
            <a:avLst/>
          </a:prstGeom>
          <a:noFill/>
        </p:spPr>
        <p:txBody>
          <a:bodyPr wrap="square" rtlCol="0">
            <a:spAutoFit/>
          </a:bodyPr>
          <a:lstStyle/>
          <a:p>
            <a:pPr algn="ctr"/>
            <a:r>
              <a:rPr lang="en-US" altLang="ja-JP" b="1" dirty="0" err="1" smtClean="0"/>
              <a:t>rf</a:t>
            </a:r>
            <a:r>
              <a:rPr lang="en-US" altLang="ja-JP" b="1" dirty="0" smtClean="0"/>
              <a:t> cavity to compensate</a:t>
            </a:r>
            <a:endParaRPr kumimoji="1" lang="ja-JP" altLang="en-US" b="1" dirty="0"/>
          </a:p>
        </p:txBody>
      </p:sp>
      <p:sp>
        <p:nvSpPr>
          <p:cNvPr id="38" name="テキスト ボックス 37"/>
          <p:cNvSpPr txBox="1"/>
          <p:nvPr/>
        </p:nvSpPr>
        <p:spPr>
          <a:xfrm>
            <a:off x="4825269" y="2977953"/>
            <a:ext cx="1719774" cy="369332"/>
          </a:xfrm>
          <a:prstGeom prst="rect">
            <a:avLst/>
          </a:prstGeom>
          <a:noFill/>
        </p:spPr>
        <p:txBody>
          <a:bodyPr wrap="square" rtlCol="0">
            <a:spAutoFit/>
          </a:bodyPr>
          <a:lstStyle/>
          <a:p>
            <a:pPr algn="ctr"/>
            <a:r>
              <a:rPr kumimoji="1" lang="en-US" altLang="ja-JP" dirty="0" smtClean="0"/>
              <a:t>Internal </a:t>
            </a:r>
            <a:r>
              <a:rPr kumimoji="1" lang="en-US" altLang="ja-JP" dirty="0"/>
              <a:t>target</a:t>
            </a:r>
            <a:endParaRPr kumimoji="1" lang="ja-JP" altLang="en-US" dirty="0"/>
          </a:p>
        </p:txBody>
      </p:sp>
      <p:sp>
        <p:nvSpPr>
          <p:cNvPr id="39" name="テキスト ボックス 38"/>
          <p:cNvSpPr txBox="1"/>
          <p:nvPr/>
        </p:nvSpPr>
        <p:spPr>
          <a:xfrm>
            <a:off x="3645119" y="3990456"/>
            <a:ext cx="1609578" cy="646331"/>
          </a:xfrm>
          <a:prstGeom prst="rect">
            <a:avLst/>
          </a:prstGeom>
          <a:noFill/>
        </p:spPr>
        <p:txBody>
          <a:bodyPr wrap="square" rtlCol="0">
            <a:spAutoFit/>
          </a:bodyPr>
          <a:lstStyle/>
          <a:p>
            <a:r>
              <a:rPr kumimoji="1" lang="en-US" altLang="ja-JP" smtClean="0"/>
              <a:t>Incident</a:t>
            </a:r>
          </a:p>
          <a:p>
            <a:r>
              <a:rPr kumimoji="1" lang="en-US" altLang="ja-JP" dirty="0" smtClean="0"/>
              <a:t> </a:t>
            </a:r>
            <a:r>
              <a:rPr kumimoji="1" lang="en-US" altLang="ja-JP" dirty="0"/>
              <a:t>ions</a:t>
            </a:r>
            <a:endParaRPr kumimoji="1" lang="ja-JP" altLang="en-US" dirty="0"/>
          </a:p>
        </p:txBody>
      </p:sp>
      <p:sp>
        <p:nvSpPr>
          <p:cNvPr id="40" name="テキスト ボックス 39"/>
          <p:cNvSpPr txBox="1"/>
          <p:nvPr/>
        </p:nvSpPr>
        <p:spPr>
          <a:xfrm>
            <a:off x="5868618" y="3433031"/>
            <a:ext cx="2139614" cy="369332"/>
          </a:xfrm>
          <a:prstGeom prst="rect">
            <a:avLst/>
          </a:prstGeom>
          <a:noFill/>
        </p:spPr>
        <p:txBody>
          <a:bodyPr wrap="square" rtlCol="0">
            <a:spAutoFit/>
          </a:bodyPr>
          <a:lstStyle/>
          <a:p>
            <a:r>
              <a:rPr lang="en-US" altLang="ja-JP" dirty="0"/>
              <a:t>Producing neutrons</a:t>
            </a:r>
            <a:endParaRPr kumimoji="1" lang="ja-JP" altLang="en-US" dirty="0"/>
          </a:p>
        </p:txBody>
      </p:sp>
      <p:sp>
        <p:nvSpPr>
          <p:cNvPr id="41" name="テキスト ボックス 40"/>
          <p:cNvSpPr txBox="1"/>
          <p:nvPr/>
        </p:nvSpPr>
        <p:spPr>
          <a:xfrm>
            <a:off x="6923695" y="4147915"/>
            <a:ext cx="1719774" cy="369332"/>
          </a:xfrm>
          <a:prstGeom prst="rect">
            <a:avLst/>
          </a:prstGeom>
          <a:noFill/>
        </p:spPr>
        <p:txBody>
          <a:bodyPr wrap="square" rtlCol="0">
            <a:spAutoFit/>
          </a:bodyPr>
          <a:lstStyle/>
          <a:p>
            <a:pPr algn="ctr"/>
            <a:r>
              <a:rPr kumimoji="1" lang="en-US" altLang="ja-JP" dirty="0"/>
              <a:t>Target</a:t>
            </a:r>
            <a:r>
              <a:rPr kumimoji="1" lang="ja-JP" altLang="en-US" dirty="0"/>
              <a:t>（</a:t>
            </a:r>
            <a:r>
              <a:rPr kumimoji="1" lang="en-US" altLang="ja-JP" dirty="0"/>
              <a:t>LLFP)</a:t>
            </a:r>
            <a:endParaRPr kumimoji="1" lang="ja-JP" altLang="en-US" dirty="0"/>
          </a:p>
        </p:txBody>
      </p:sp>
      <p:sp>
        <p:nvSpPr>
          <p:cNvPr id="42" name="テキスト ボックス 41"/>
          <p:cNvSpPr txBox="1"/>
          <p:nvPr/>
        </p:nvSpPr>
        <p:spPr>
          <a:xfrm>
            <a:off x="6994034" y="4766894"/>
            <a:ext cx="2056422" cy="369332"/>
          </a:xfrm>
          <a:prstGeom prst="rect">
            <a:avLst/>
          </a:prstGeom>
          <a:noFill/>
        </p:spPr>
        <p:txBody>
          <a:bodyPr wrap="square" rtlCol="0">
            <a:spAutoFit/>
          </a:bodyPr>
          <a:lstStyle/>
          <a:p>
            <a:pPr algn="ctr"/>
            <a:r>
              <a:rPr kumimoji="1" lang="en-US" altLang="ja-JP" dirty="0"/>
              <a:t>FFAG type magnet</a:t>
            </a:r>
            <a:endParaRPr kumimoji="1" lang="ja-JP" altLang="en-US" dirty="0"/>
          </a:p>
        </p:txBody>
      </p:sp>
      <p:sp>
        <p:nvSpPr>
          <p:cNvPr id="43" name="テキスト ボックス 42"/>
          <p:cNvSpPr txBox="1"/>
          <p:nvPr/>
        </p:nvSpPr>
        <p:spPr>
          <a:xfrm>
            <a:off x="2502931" y="6018360"/>
            <a:ext cx="2443552" cy="646331"/>
          </a:xfrm>
          <a:prstGeom prst="rect">
            <a:avLst/>
          </a:prstGeom>
          <a:noFill/>
        </p:spPr>
        <p:txBody>
          <a:bodyPr wrap="square" rtlCol="0">
            <a:spAutoFit/>
          </a:bodyPr>
          <a:lstStyle/>
          <a:p>
            <a:pPr algn="ctr"/>
            <a:r>
              <a:rPr kumimoji="1" lang="en-US" altLang="ja-JP" dirty="0"/>
              <a:t>Path after accelerated </a:t>
            </a:r>
            <a:endParaRPr kumimoji="1" lang="en-US" altLang="ja-JP" dirty="0" smtClean="0"/>
          </a:p>
          <a:p>
            <a:pPr algn="ctr"/>
            <a:r>
              <a:rPr lang="en-US" altLang="ja-JP" dirty="0" smtClean="0">
                <a:solidFill>
                  <a:srgbClr val="FF0000"/>
                </a:solidFill>
              </a:rPr>
              <a:t>Serpentine acc.</a:t>
            </a:r>
            <a:endParaRPr kumimoji="1" lang="ja-JP" altLang="en-US" dirty="0">
              <a:solidFill>
                <a:srgbClr val="FF0000"/>
              </a:solidFill>
            </a:endParaRPr>
          </a:p>
        </p:txBody>
      </p:sp>
      <p:cxnSp>
        <p:nvCxnSpPr>
          <p:cNvPr id="52" name="曲線コネクタ 51"/>
          <p:cNvCxnSpPr>
            <a:stCxn id="7" idx="4"/>
            <a:endCxn id="8" idx="3"/>
          </p:cNvCxnSpPr>
          <p:nvPr/>
        </p:nvCxnSpPr>
        <p:spPr>
          <a:xfrm rot="5400000">
            <a:off x="5257709" y="5263112"/>
            <a:ext cx="116419" cy="738869"/>
          </a:xfrm>
          <a:prstGeom prst="curvedConnector3">
            <a:avLst>
              <a:gd name="adj1" fmla="val 119060"/>
            </a:avLst>
          </a:prstGeom>
          <a:ln>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5072543" y="4316505"/>
            <a:ext cx="1225617" cy="1257832"/>
          </a:xfrm>
          <a:prstGeom prst="ellipse">
            <a:avLst/>
          </a:prstGeom>
          <a:noFill/>
          <a:ln>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3171797" y="2608621"/>
            <a:ext cx="5878659" cy="369332"/>
          </a:xfrm>
          <a:prstGeom prst="rect">
            <a:avLst/>
          </a:prstGeom>
          <a:noFill/>
        </p:spPr>
        <p:txBody>
          <a:bodyPr wrap="square" rtlCol="0">
            <a:spAutoFit/>
          </a:bodyPr>
          <a:lstStyle/>
          <a:p>
            <a:r>
              <a:rPr lang="en-US" altLang="ja-JP" dirty="0"/>
              <a:t>【Principle of ERIT accelerator &amp; Transmutation by neutrons 】</a:t>
            </a:r>
            <a:endParaRPr kumimoji="1" lang="ja-JP" altLang="en-US" dirty="0"/>
          </a:p>
        </p:txBody>
      </p:sp>
      <p:sp>
        <p:nvSpPr>
          <p:cNvPr id="63" name="タイトル 1"/>
          <p:cNvSpPr txBox="1">
            <a:spLocks/>
          </p:cNvSpPr>
          <p:nvPr/>
        </p:nvSpPr>
        <p:spPr bwMode="auto">
          <a:xfrm>
            <a:off x="-106878" y="115200"/>
            <a:ext cx="93933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eaLnBrk="1" hangingPunct="1"/>
            <a:r>
              <a:rPr lang="en-US" altLang="ja-JP" sz="2800" kern="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Project 4</a:t>
            </a:r>
            <a:r>
              <a:rPr lang="ja-JP" altLang="en-US" sz="2800" kern="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lang="en-US" altLang="ja-JP" sz="2800" kern="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Contents</a:t>
            </a:r>
            <a:r>
              <a:rPr lang="ja-JP" altLang="en-US" sz="2800" kern="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lang="en-US" altLang="ja-JP" sz="2800" kern="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(Nuclear Reaction Experiments)</a:t>
            </a:r>
            <a:r>
              <a:rPr lang="ja-JP" altLang="en-US" sz="2800" kern="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endParaRPr lang="ja-JP" altLang="ja-JP" sz="2800" kern="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cxnSp>
        <p:nvCxnSpPr>
          <p:cNvPr id="3" name="曲線コネクタ 2"/>
          <p:cNvCxnSpPr>
            <a:stCxn id="34" idx="0"/>
            <a:endCxn id="7" idx="7"/>
          </p:cNvCxnSpPr>
          <p:nvPr/>
        </p:nvCxnSpPr>
        <p:spPr>
          <a:xfrm rot="10800000" flipH="1" flipV="1">
            <a:off x="5766631" y="3894696"/>
            <a:ext cx="352041" cy="606013"/>
          </a:xfrm>
          <a:prstGeom prst="curvedConnector2">
            <a:avLst/>
          </a:prstGeom>
          <a:ln>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43" idx="0"/>
            <a:endCxn id="8" idx="3"/>
          </p:cNvCxnSpPr>
          <p:nvPr/>
        </p:nvCxnSpPr>
        <p:spPr>
          <a:xfrm flipV="1">
            <a:off x="3724707" y="5690756"/>
            <a:ext cx="1221776" cy="3276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445689" y="3052343"/>
            <a:ext cx="1692103" cy="523220"/>
          </a:xfrm>
          <a:prstGeom prst="rect">
            <a:avLst/>
          </a:prstGeom>
          <a:noFill/>
        </p:spPr>
        <p:txBody>
          <a:bodyPr wrap="square" rtlCol="0">
            <a:spAutoFit/>
          </a:bodyPr>
          <a:lstStyle/>
          <a:p>
            <a:r>
              <a:rPr kumimoji="1" lang="en-US" altLang="ja-JP" sz="1400" dirty="0"/>
              <a:t>Slow down ions by inner target</a:t>
            </a:r>
            <a:endParaRPr kumimoji="1" lang="ja-JP" altLang="en-US" sz="1400" dirty="0"/>
          </a:p>
        </p:txBody>
      </p:sp>
      <p:cxnSp>
        <p:nvCxnSpPr>
          <p:cNvPr id="20" name="直線矢印コネクタ 19"/>
          <p:cNvCxnSpPr/>
          <p:nvPr/>
        </p:nvCxnSpPr>
        <p:spPr>
          <a:xfrm>
            <a:off x="4799404" y="3666097"/>
            <a:ext cx="1296144" cy="6480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38</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pic>
        <p:nvPicPr>
          <p:cNvPr id="2" name="図 1"/>
          <p:cNvPicPr>
            <a:picLocks noChangeAspect="1"/>
          </p:cNvPicPr>
          <p:nvPr/>
        </p:nvPicPr>
        <p:blipFill>
          <a:blip r:embed="rId3"/>
          <a:stretch>
            <a:fillRect/>
          </a:stretch>
        </p:blipFill>
        <p:spPr>
          <a:xfrm>
            <a:off x="-88930" y="3541545"/>
            <a:ext cx="3824982" cy="2313013"/>
          </a:xfrm>
          <a:prstGeom prst="rect">
            <a:avLst/>
          </a:prstGeom>
        </p:spPr>
      </p:pic>
      <p:pic>
        <p:nvPicPr>
          <p:cNvPr id="45" name="図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22294"/>
            <a:ext cx="2022102" cy="535706"/>
          </a:xfrm>
          <a:prstGeom prst="rect">
            <a:avLst/>
          </a:prstGeom>
        </p:spPr>
      </p:pic>
      <p:sp>
        <p:nvSpPr>
          <p:cNvPr id="4" name="テキスト ボックス 3"/>
          <p:cNvSpPr txBox="1"/>
          <p:nvPr/>
        </p:nvSpPr>
        <p:spPr>
          <a:xfrm>
            <a:off x="6650" y="3081743"/>
            <a:ext cx="3109762" cy="400110"/>
          </a:xfrm>
          <a:prstGeom prst="rect">
            <a:avLst/>
          </a:prstGeom>
          <a:noFill/>
        </p:spPr>
        <p:txBody>
          <a:bodyPr wrap="none" rtlCol="0">
            <a:spAutoFit/>
          </a:bodyPr>
          <a:lstStyle/>
          <a:p>
            <a:r>
              <a:rPr kumimoji="1" lang="en-US" altLang="ja-JP" sz="2000" b="1" smtClean="0">
                <a:solidFill>
                  <a:srgbClr val="FF0000"/>
                </a:solidFill>
              </a:rPr>
              <a:t>Acceleration+Accumulation</a:t>
            </a:r>
            <a:endParaRPr kumimoji="1" lang="ja-JP" altLang="en-US" sz="2000" b="1" dirty="0">
              <a:solidFill>
                <a:srgbClr val="FF0000"/>
              </a:solidFill>
            </a:endParaRPr>
          </a:p>
        </p:txBody>
      </p:sp>
      <p:sp>
        <p:nvSpPr>
          <p:cNvPr id="47" name="テキスト ボックス 46"/>
          <p:cNvSpPr txBox="1"/>
          <p:nvPr/>
        </p:nvSpPr>
        <p:spPr>
          <a:xfrm>
            <a:off x="56432" y="5854558"/>
            <a:ext cx="2461443" cy="400110"/>
          </a:xfrm>
          <a:prstGeom prst="rect">
            <a:avLst/>
          </a:prstGeom>
          <a:noFill/>
        </p:spPr>
        <p:txBody>
          <a:bodyPr wrap="none" rtlCol="0">
            <a:spAutoFit/>
          </a:bodyPr>
          <a:lstStyle/>
          <a:p>
            <a:r>
              <a:rPr kumimoji="1" lang="en-US" altLang="ja-JP" sz="2000" dirty="0" smtClean="0"/>
              <a:t>ERIT at KURRI (2005~)</a:t>
            </a:r>
            <a:endParaRPr kumimoji="1" lang="ja-JP" altLang="en-US" sz="2000" dirty="0"/>
          </a:p>
        </p:txBody>
      </p:sp>
      <p:sp>
        <p:nvSpPr>
          <p:cNvPr id="5" name="テキスト ボックス 4"/>
          <p:cNvSpPr txBox="1"/>
          <p:nvPr/>
        </p:nvSpPr>
        <p:spPr>
          <a:xfrm>
            <a:off x="7155627" y="5744598"/>
            <a:ext cx="1780552" cy="646331"/>
          </a:xfrm>
          <a:prstGeom prst="rect">
            <a:avLst/>
          </a:prstGeom>
          <a:solidFill>
            <a:schemeClr val="accent1"/>
          </a:solidFill>
          <a:ln w="34925">
            <a:solidFill>
              <a:srgbClr val="FF0000"/>
            </a:solidFill>
          </a:ln>
        </p:spPr>
        <p:txBody>
          <a:bodyPr wrap="none" rtlCol="0">
            <a:spAutoFit/>
          </a:bodyPr>
          <a:lstStyle/>
          <a:p>
            <a:r>
              <a:rPr kumimoji="1" lang="en-US" altLang="ja-JP" smtClean="0">
                <a:solidFill>
                  <a:srgbClr val="FF0000"/>
                </a:solidFill>
              </a:rPr>
              <a:t>POP experiment!</a:t>
            </a:r>
            <a:endParaRPr kumimoji="1" lang="en-US" altLang="ja-JP" dirty="0" smtClean="0">
              <a:solidFill>
                <a:srgbClr val="FF0000"/>
              </a:solidFill>
            </a:endParaRPr>
          </a:p>
          <a:p>
            <a:r>
              <a:rPr lang="en-US" altLang="ja-JP" dirty="0" smtClean="0">
                <a:solidFill>
                  <a:srgbClr val="FF0000"/>
                </a:solidFill>
              </a:rPr>
              <a:t>(~FY2017)</a:t>
            </a:r>
            <a:endParaRPr kumimoji="1" lang="ja-JP" altLang="en-US" dirty="0">
              <a:solidFill>
                <a:srgbClr val="FF0000"/>
              </a:solidFill>
            </a:endParaRPr>
          </a:p>
        </p:txBody>
      </p:sp>
    </p:spTree>
    <p:extLst>
      <p:ext uri="{BB962C8B-B14F-4D97-AF65-F5344CB8AC3E}">
        <p14:creationId xmlns:p14="http://schemas.microsoft.com/office/powerpoint/2010/main" val="509729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3657" y="0"/>
            <a:ext cx="8229600" cy="610733"/>
          </a:xfrm>
        </p:spPr>
        <p:txBody>
          <a:bodyPr/>
          <a:lstStyle/>
          <a:p>
            <a:r>
              <a:rPr kumimoji="1" lang="en-US" altLang="ja-JP" sz="3200" dirty="0" smtClean="0"/>
              <a:t>Summary</a:t>
            </a:r>
            <a:endParaRPr kumimoji="1" lang="ja-JP" altLang="en-US" sz="3200" dirty="0"/>
          </a:p>
        </p:txBody>
      </p:sp>
      <p:sp>
        <p:nvSpPr>
          <p:cNvPr id="3" name="コンテンツ プレースホルダー 2"/>
          <p:cNvSpPr>
            <a:spLocks noGrp="1"/>
          </p:cNvSpPr>
          <p:nvPr>
            <p:ph idx="1"/>
          </p:nvPr>
        </p:nvSpPr>
        <p:spPr>
          <a:xfrm>
            <a:off x="1955" y="766802"/>
            <a:ext cx="9144000" cy="6091197"/>
          </a:xfrm>
        </p:spPr>
        <p:txBody>
          <a:bodyPr/>
          <a:lstStyle/>
          <a:p>
            <a:r>
              <a:rPr lang="en-US" altLang="ja-JP" sz="2000" b="1" dirty="0" smtClean="0">
                <a:solidFill>
                  <a:srgbClr val="FF0000"/>
                </a:solidFill>
                <a:latin typeface="Calibri" charset="0"/>
                <a:ea typeface="Calibri" charset="0"/>
                <a:cs typeface="Calibri" charset="0"/>
              </a:rPr>
              <a:t>”Reduction </a:t>
            </a:r>
            <a:r>
              <a:rPr lang="en-US" altLang="ja-JP" sz="2000" b="1" dirty="0">
                <a:solidFill>
                  <a:srgbClr val="FF0000"/>
                </a:solidFill>
                <a:latin typeface="Calibri" charset="0"/>
                <a:ea typeface="Calibri" charset="0"/>
                <a:cs typeface="Calibri" charset="0"/>
              </a:rPr>
              <a:t>and Resource Recycling of HLW through Nuclear </a:t>
            </a:r>
            <a:r>
              <a:rPr lang="en-US" altLang="ja-JP" sz="2000" b="1" dirty="0" smtClean="0">
                <a:solidFill>
                  <a:srgbClr val="FF0000"/>
                </a:solidFill>
                <a:latin typeface="Calibri" charset="0"/>
                <a:ea typeface="Calibri" charset="0"/>
                <a:cs typeface="Calibri" charset="0"/>
              </a:rPr>
              <a:t>Transmutation”</a:t>
            </a:r>
          </a:p>
          <a:p>
            <a:r>
              <a:rPr lang="en-US" altLang="ja-JP" sz="2000" dirty="0" smtClean="0">
                <a:latin typeface="Calibri" charset="0"/>
                <a:ea typeface="Calibri" charset="0"/>
                <a:cs typeface="Calibri" charset="0"/>
              </a:rPr>
              <a:t>PJ1: Separation </a:t>
            </a:r>
            <a:r>
              <a:rPr lang="en-US" altLang="ja-JP" sz="2000" dirty="0">
                <a:latin typeface="Calibri" charset="0"/>
                <a:ea typeface="Calibri" charset="0"/>
                <a:cs typeface="Calibri" charset="0"/>
              </a:rPr>
              <a:t>and Recovery technique namely </a:t>
            </a:r>
            <a:r>
              <a:rPr lang="en-US" altLang="ja-JP" sz="2000" dirty="0" smtClean="0">
                <a:latin typeface="Calibri" charset="0"/>
                <a:ea typeface="Calibri" charset="0"/>
                <a:cs typeface="Calibri" charset="0"/>
              </a:rPr>
              <a:t>Partitioning</a:t>
            </a:r>
          </a:p>
          <a:p>
            <a:pPr lvl="1"/>
            <a:r>
              <a:rPr lang="en-US" altLang="ja-JP" sz="2000" b="1" dirty="0" smtClean="0">
                <a:solidFill>
                  <a:srgbClr val="FF0000"/>
                </a:solidFill>
                <a:latin typeface="Calibri" charset="0"/>
                <a:ea typeface="Calibri" charset="0"/>
                <a:cs typeface="Calibri" charset="0"/>
              </a:rPr>
              <a:t>The new scheme of Odd-even separation (gain efficiency by 100000)</a:t>
            </a:r>
            <a:endParaRPr lang="en-US" altLang="ja-JP" sz="2000" b="1" dirty="0">
              <a:solidFill>
                <a:srgbClr val="FF0000"/>
              </a:solidFill>
              <a:latin typeface="Calibri" charset="0"/>
              <a:ea typeface="Calibri" charset="0"/>
              <a:cs typeface="Calibri" charset="0"/>
            </a:endParaRPr>
          </a:p>
          <a:p>
            <a:r>
              <a:rPr lang="en-US" altLang="ja-JP" sz="2000" dirty="0" smtClean="0">
                <a:latin typeface="Calibri" charset="0"/>
                <a:ea typeface="Calibri" charset="0"/>
                <a:cs typeface="Calibri" charset="0"/>
              </a:rPr>
              <a:t>PJ2: Nuclear </a:t>
            </a:r>
            <a:r>
              <a:rPr lang="en-US" altLang="ja-JP" sz="2000" dirty="0">
                <a:latin typeface="Calibri" charset="0"/>
                <a:ea typeface="Calibri" charset="0"/>
                <a:cs typeface="Calibri" charset="0"/>
              </a:rPr>
              <a:t>data measurement for </a:t>
            </a:r>
            <a:r>
              <a:rPr lang="en-US" altLang="ja-JP" sz="2000" dirty="0" smtClean="0">
                <a:latin typeface="Calibri" charset="0"/>
                <a:ea typeface="Calibri" charset="0"/>
                <a:cs typeface="Calibri" charset="0"/>
              </a:rPr>
              <a:t>transmutation</a:t>
            </a:r>
          </a:p>
          <a:p>
            <a:pPr lvl="1"/>
            <a:r>
              <a:rPr lang="en-US" altLang="ja-JP" sz="2000" b="1" dirty="0" smtClean="0">
                <a:solidFill>
                  <a:srgbClr val="FF0000"/>
                </a:solidFill>
                <a:latin typeface="Calibri" charset="0"/>
                <a:ea typeface="Calibri" charset="0"/>
                <a:cs typeface="Calibri" charset="0"/>
              </a:rPr>
              <a:t>We successfully obtained various reaction data for LLFPs using RIBF and J-PARC</a:t>
            </a:r>
            <a:endParaRPr lang="en-US" altLang="ja-JP" sz="2000" b="1" dirty="0">
              <a:solidFill>
                <a:srgbClr val="FF0000"/>
              </a:solidFill>
              <a:latin typeface="Calibri" charset="0"/>
              <a:ea typeface="Calibri" charset="0"/>
              <a:cs typeface="Calibri" charset="0"/>
            </a:endParaRPr>
          </a:p>
          <a:p>
            <a:r>
              <a:rPr lang="en-US" altLang="ja-JP" sz="2000" dirty="0" smtClean="0">
                <a:latin typeface="Calibri" charset="0"/>
                <a:ea typeface="Calibri" charset="0"/>
                <a:cs typeface="Calibri" charset="0"/>
              </a:rPr>
              <a:t>PJ3: development </a:t>
            </a:r>
            <a:r>
              <a:rPr lang="en-US" altLang="ja-JP" sz="2000" dirty="0">
                <a:latin typeface="Calibri" charset="0"/>
                <a:ea typeface="Calibri" charset="0"/>
                <a:cs typeface="Calibri" charset="0"/>
              </a:rPr>
              <a:t>of nuclear reaction model and improvement of PHITS reaction </a:t>
            </a:r>
            <a:r>
              <a:rPr lang="en-US" altLang="ja-JP" sz="2000" dirty="0" smtClean="0">
                <a:latin typeface="Calibri" charset="0"/>
                <a:ea typeface="Calibri" charset="0"/>
                <a:cs typeface="Calibri" charset="0"/>
              </a:rPr>
              <a:t>model</a:t>
            </a:r>
          </a:p>
          <a:p>
            <a:pPr lvl="1"/>
            <a:r>
              <a:rPr lang="en-US" altLang="ja-JP" sz="2000" b="1" dirty="0" smtClean="0">
                <a:solidFill>
                  <a:srgbClr val="FF0000"/>
                </a:solidFill>
                <a:latin typeface="Calibri" charset="0"/>
                <a:ea typeface="Calibri" charset="0"/>
                <a:cs typeface="Calibri" charset="0"/>
              </a:rPr>
              <a:t>Requirement to Accelerator</a:t>
            </a:r>
            <a:endParaRPr lang="en-US" altLang="ja-JP" sz="2000" b="1" dirty="0">
              <a:solidFill>
                <a:srgbClr val="FF0000"/>
              </a:solidFill>
              <a:latin typeface="Calibri" charset="0"/>
              <a:ea typeface="Calibri" charset="0"/>
              <a:cs typeface="Calibri" charset="0"/>
            </a:endParaRPr>
          </a:p>
          <a:p>
            <a:r>
              <a:rPr lang="en-US" altLang="ja-JP" sz="2000" dirty="0" smtClean="0">
                <a:latin typeface="Calibri" charset="0"/>
                <a:ea typeface="Calibri" charset="0"/>
                <a:cs typeface="Calibri" charset="0"/>
              </a:rPr>
              <a:t>PJ4: Transmutation </a:t>
            </a:r>
            <a:r>
              <a:rPr lang="en-US" altLang="ja-JP" sz="2000" dirty="0">
                <a:latin typeface="Calibri" charset="0"/>
                <a:ea typeface="Calibri" charset="0"/>
                <a:cs typeface="Calibri" charset="0"/>
              </a:rPr>
              <a:t>system and elemental technologies  </a:t>
            </a:r>
            <a:r>
              <a:rPr lang="en-US" altLang="ja-JP" sz="2000" dirty="0" smtClean="0">
                <a:latin typeface="Calibri" charset="0"/>
                <a:ea typeface="Calibri" charset="0"/>
                <a:cs typeface="Calibri" charset="0"/>
              </a:rPr>
              <a:t>development (Accelerators and targets)</a:t>
            </a:r>
          </a:p>
          <a:p>
            <a:pPr lvl="1"/>
            <a:r>
              <a:rPr lang="en-US" altLang="ja-JP" sz="2000" b="1" dirty="0" smtClean="0">
                <a:solidFill>
                  <a:srgbClr val="FF0000"/>
                </a:solidFill>
                <a:latin typeface="Calibri" charset="0"/>
                <a:ea typeface="Calibri" charset="0"/>
                <a:cs typeface="Calibri" charset="0"/>
              </a:rPr>
              <a:t>Superconducting Cavity of QWR (Quarter Wave Resonator) was successfully test.</a:t>
            </a:r>
          </a:p>
          <a:p>
            <a:pPr lvl="1"/>
            <a:r>
              <a:rPr lang="en-US" altLang="ja-JP" sz="2000" b="1" dirty="0" smtClean="0">
                <a:solidFill>
                  <a:srgbClr val="FF0000"/>
                </a:solidFill>
                <a:latin typeface="Calibri" charset="0"/>
                <a:ea typeface="Calibri" charset="0"/>
                <a:cs typeface="Calibri" charset="0"/>
              </a:rPr>
              <a:t>Large aperture plasma window </a:t>
            </a:r>
          </a:p>
          <a:p>
            <a:pPr lvl="1"/>
            <a:r>
              <a:rPr lang="en-US" altLang="ja-JP" sz="2000" b="1" dirty="0" smtClean="0">
                <a:solidFill>
                  <a:srgbClr val="FF0000"/>
                </a:solidFill>
                <a:latin typeface="Calibri" charset="0"/>
                <a:ea typeface="Calibri" charset="0"/>
                <a:cs typeface="Calibri" charset="0"/>
              </a:rPr>
              <a:t>Liquid Lithium target and granular target</a:t>
            </a:r>
          </a:p>
          <a:p>
            <a:pPr lvl="1"/>
            <a:r>
              <a:rPr lang="en-US" altLang="ja-JP" sz="2000" b="1" dirty="0" smtClean="0">
                <a:solidFill>
                  <a:srgbClr val="FF0000"/>
                </a:solidFill>
                <a:latin typeface="Calibri" charset="0"/>
                <a:ea typeface="Calibri" charset="0"/>
                <a:cs typeface="Calibri" charset="0"/>
              </a:rPr>
              <a:t>New types of ERIT which allows acceleration and </a:t>
            </a:r>
            <a:r>
              <a:rPr lang="en-US" altLang="ja-JP" sz="2000" b="1" dirty="0" smtClean="0">
                <a:solidFill>
                  <a:srgbClr val="FF0000"/>
                </a:solidFill>
                <a:latin typeface="Calibri" charset="0"/>
                <a:ea typeface="Calibri" charset="0"/>
                <a:cs typeface="Calibri" charset="0"/>
              </a:rPr>
              <a:t>accumulation</a:t>
            </a:r>
          </a:p>
          <a:p>
            <a:pPr lvl="1"/>
            <a:r>
              <a:rPr lang="en-US" altLang="ja-JP" sz="2000" b="1" dirty="0" smtClean="0">
                <a:solidFill>
                  <a:srgbClr val="FF0000"/>
                </a:solidFill>
                <a:latin typeface="Calibri" charset="0"/>
                <a:ea typeface="Calibri" charset="0"/>
                <a:cs typeface="Calibri" charset="0"/>
              </a:rPr>
              <a:t>Design of 1A </a:t>
            </a:r>
            <a:r>
              <a:rPr lang="en-US" altLang="ja-JP" sz="2000" b="1" dirty="0" err="1" smtClean="0">
                <a:solidFill>
                  <a:srgbClr val="FF0000"/>
                </a:solidFill>
                <a:latin typeface="Calibri" charset="0"/>
                <a:ea typeface="Calibri" charset="0"/>
                <a:cs typeface="Calibri" charset="0"/>
              </a:rPr>
              <a:t>linac</a:t>
            </a:r>
            <a:r>
              <a:rPr lang="en-US" altLang="ja-JP" sz="2000" b="1" dirty="0" smtClean="0">
                <a:solidFill>
                  <a:srgbClr val="FF0000"/>
                </a:solidFill>
                <a:latin typeface="Calibri" charset="0"/>
                <a:ea typeface="Calibri" charset="0"/>
                <a:cs typeface="Calibri" charset="0"/>
              </a:rPr>
              <a:t> is underway.</a:t>
            </a:r>
            <a:endParaRPr lang="en-US" altLang="ja-JP" sz="2000" b="1" dirty="0">
              <a:solidFill>
                <a:srgbClr val="FF0000"/>
              </a:solidFill>
              <a:latin typeface="Calibri" charset="0"/>
              <a:ea typeface="Calibri" charset="0"/>
              <a:cs typeface="Calibri" charset="0"/>
            </a:endParaRPr>
          </a:p>
          <a:p>
            <a:pPr marL="0" indent="0">
              <a:buNone/>
            </a:pPr>
            <a:r>
              <a:rPr lang="en-US" altLang="ja-JP" sz="2000" dirty="0" smtClean="0">
                <a:latin typeface="Calibri" charset="0"/>
                <a:ea typeface="Calibri" charset="0"/>
                <a:cs typeface="Calibri" charset="0"/>
              </a:rPr>
              <a:t> </a:t>
            </a:r>
            <a:endParaRPr lang="ja-JP" altLang="en-US" sz="2000" dirty="0">
              <a:latin typeface="Calibri" charset="0"/>
              <a:ea typeface="Calibri" charset="0"/>
              <a:cs typeface="Calibri" charset="0"/>
            </a:endParaRPr>
          </a:p>
        </p:txBody>
      </p:sp>
      <p:sp>
        <p:nvSpPr>
          <p:cNvPr id="4" name="スライド番号プレースホルダー 3"/>
          <p:cNvSpPr>
            <a:spLocks noGrp="1"/>
          </p:cNvSpPr>
          <p:nvPr>
            <p:ph type="sldNum" sz="quarter" idx="12"/>
          </p:nvPr>
        </p:nvSpPr>
        <p:spPr/>
        <p:txBody>
          <a:bodyPr/>
          <a:lstStyle/>
          <a:p>
            <a:pPr>
              <a:defRPr/>
            </a:pPr>
            <a:endParaRPr lang="en-US" altLang="ja-JP"/>
          </a:p>
          <a:p>
            <a:pPr>
              <a:defRPr/>
            </a:pPr>
            <a:fld id="{B080A65D-CDCA-48EB-AEC5-C130BED6BF1C}" type="slidenum">
              <a:rPr lang="en-US" altLang="ja-JP" sz="1200" smtClean="0">
                <a:latin typeface="+mj-ea"/>
                <a:ea typeface="+mj-ea"/>
              </a:rPr>
              <a:pPr>
                <a:defRPr/>
              </a:pPr>
              <a:t>39</a:t>
            </a:fld>
            <a:endParaRPr lang="en-US" altLang="ja-JP" sz="1200" dirty="0">
              <a:latin typeface="+mj-ea"/>
              <a:ea typeface="+mj-ea"/>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912754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endParaRPr lang="en-US" altLang="ja-JP"/>
          </a:p>
          <a:p>
            <a:pPr>
              <a:defRPr/>
            </a:pPr>
            <a:fld id="{B080A65D-CDCA-48EB-AEC5-C130BED6BF1C}" type="slidenum">
              <a:rPr lang="en-US" altLang="ja-JP" sz="1200" smtClean="0">
                <a:latin typeface="+mj-ea"/>
                <a:ea typeface="+mj-ea"/>
              </a:rPr>
              <a:pPr>
                <a:defRPr/>
              </a:pPr>
              <a:t>4</a:t>
            </a:fld>
            <a:endParaRPr lang="en-US" altLang="ja-JP" sz="1200" dirty="0">
              <a:latin typeface="+mj-ea"/>
              <a:ea typeface="+mj-ea"/>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687998241"/>
              </p:ext>
            </p:extLst>
          </p:nvPr>
        </p:nvGraphicFramePr>
        <p:xfrm>
          <a:off x="4572001" y="717985"/>
          <a:ext cx="4338785" cy="6140015"/>
        </p:xfrm>
        <a:graphic>
          <a:graphicData uri="http://schemas.openxmlformats.org/presentationml/2006/ole">
            <mc:AlternateContent xmlns:mc="http://schemas.openxmlformats.org/markup-compatibility/2006">
              <mc:Choice xmlns:v="urn:schemas-microsoft-com:vml" Requires="v">
                <p:oleObj spid="_x0000_s18625" name="Acrobat Document" r:id="rId4" imgW="5667139" imgH="8019997" progId="AcroExch.Document.7">
                  <p:embed/>
                </p:oleObj>
              </mc:Choice>
              <mc:Fallback>
                <p:oleObj name="Acrobat Document" r:id="rId4" imgW="5667139" imgH="8019997" progId="AcroExch.Document.7">
                  <p:embed/>
                  <p:pic>
                    <p:nvPicPr>
                      <p:cNvPr id="0" name=""/>
                      <p:cNvPicPr/>
                      <p:nvPr/>
                    </p:nvPicPr>
                    <p:blipFill>
                      <a:blip r:embed="rId5"/>
                      <a:stretch>
                        <a:fillRect/>
                      </a:stretch>
                    </p:blipFill>
                    <p:spPr>
                      <a:xfrm>
                        <a:off x="4572001" y="717985"/>
                        <a:ext cx="4338785" cy="6140015"/>
                      </a:xfrm>
                      <a:prstGeom prst="rect">
                        <a:avLst/>
                      </a:prstGeom>
                    </p:spPr>
                  </p:pic>
                </p:oleObj>
              </mc:Fallback>
            </mc:AlternateContent>
          </a:graphicData>
        </a:graphic>
      </p:graphicFrame>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620" y="871187"/>
            <a:ext cx="4040345" cy="303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715" y="1256243"/>
            <a:ext cx="4108155" cy="3061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620" y="1985141"/>
            <a:ext cx="4040345" cy="3014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6"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r="961" b="24278"/>
          <a:stretch/>
        </p:blipFill>
        <p:spPr bwMode="auto">
          <a:xfrm>
            <a:off x="350715" y="3015686"/>
            <a:ext cx="4108155" cy="2339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7"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r="828" b="62928"/>
          <a:stretch/>
        </p:blipFill>
        <p:spPr bwMode="auto">
          <a:xfrm>
            <a:off x="313097" y="3933465"/>
            <a:ext cx="4183391" cy="116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1" y="44624"/>
            <a:ext cx="9144000" cy="400110"/>
          </a:xfrm>
          <a:prstGeom prst="rect">
            <a:avLst/>
          </a:prstGeom>
          <a:noFill/>
        </p:spPr>
        <p:txBody>
          <a:bodyPr wrap="square" rtlCol="0">
            <a:spAutoFit/>
          </a:bodyPr>
          <a:lstStyle/>
          <a:p>
            <a:pPr algn="ctr"/>
            <a:r>
              <a:rPr lang="ja-JP" altLang="en-US" sz="2000" b="1" dirty="0">
                <a:latin typeface="+mj-lt"/>
              </a:rPr>
              <a:t> </a:t>
            </a:r>
            <a:r>
              <a:rPr lang="en-US" altLang="ja-JP" sz="2000" b="1" dirty="0" err="1">
                <a:solidFill>
                  <a:srgbClr val="FF0066"/>
                </a:solidFill>
                <a:latin typeface="+mj-lt"/>
              </a:rPr>
              <a:t>ImPACT</a:t>
            </a:r>
            <a:r>
              <a:rPr lang="en-US" altLang="ja-JP" sz="2000" b="1" dirty="0">
                <a:latin typeface="+mj-lt"/>
              </a:rPr>
              <a:t> (</a:t>
            </a:r>
            <a:r>
              <a:rPr lang="en-US" altLang="ja-JP" sz="2000" b="1" dirty="0" err="1">
                <a:solidFill>
                  <a:srgbClr val="FF0066"/>
                </a:solidFill>
                <a:latin typeface="+mj-lt"/>
              </a:rPr>
              <a:t>Im</a:t>
            </a:r>
            <a:r>
              <a:rPr lang="en-US" altLang="ja-JP" sz="2000" b="1" dirty="0" err="1">
                <a:latin typeface="+mj-lt"/>
              </a:rPr>
              <a:t>pulsing</a:t>
            </a:r>
            <a:r>
              <a:rPr lang="en-US" altLang="ja-JP" sz="2000" b="1" dirty="0">
                <a:latin typeface="+mj-lt"/>
              </a:rPr>
              <a:t> </a:t>
            </a:r>
            <a:r>
              <a:rPr lang="en-US" altLang="ja-JP" sz="2000" b="1" dirty="0" err="1">
                <a:solidFill>
                  <a:srgbClr val="FF0066"/>
                </a:solidFill>
                <a:latin typeface="+mj-lt"/>
              </a:rPr>
              <a:t>PA</a:t>
            </a:r>
            <a:r>
              <a:rPr lang="en-US" altLang="ja-JP" sz="2000" b="1" dirty="0" err="1">
                <a:latin typeface="+mj-lt"/>
              </a:rPr>
              <a:t>radigm</a:t>
            </a:r>
            <a:r>
              <a:rPr lang="en-US" altLang="ja-JP" sz="2000" b="1" dirty="0">
                <a:latin typeface="+mj-lt"/>
              </a:rPr>
              <a:t> </a:t>
            </a:r>
            <a:r>
              <a:rPr lang="en-US" altLang="ja-JP" sz="2000" b="1" dirty="0">
                <a:solidFill>
                  <a:srgbClr val="FF0066"/>
                </a:solidFill>
                <a:latin typeface="+mj-lt"/>
              </a:rPr>
              <a:t>C</a:t>
            </a:r>
            <a:r>
              <a:rPr lang="en-US" altLang="ja-JP" sz="2000" b="1" dirty="0">
                <a:latin typeface="+mj-lt"/>
              </a:rPr>
              <a:t>hange through  disruptive </a:t>
            </a:r>
            <a:r>
              <a:rPr lang="en-US" altLang="ja-JP" sz="2000" b="1" dirty="0">
                <a:solidFill>
                  <a:srgbClr val="FF0066"/>
                </a:solidFill>
                <a:latin typeface="+mj-lt"/>
              </a:rPr>
              <a:t>T</a:t>
            </a:r>
            <a:r>
              <a:rPr lang="en-US" altLang="ja-JP" sz="2000" b="1" dirty="0">
                <a:latin typeface="+mj-lt"/>
              </a:rPr>
              <a:t>echnology) </a:t>
            </a:r>
            <a:endParaRPr kumimoji="1" lang="ja-JP" altLang="en-US" sz="2000" b="1" dirty="0">
              <a:latin typeface="+mj-lt"/>
              <a:cs typeface="Arial" panose="020B0604020202020204" pitchFamily="34" charset="0"/>
            </a:endParaRPr>
          </a:p>
        </p:txBody>
      </p:sp>
      <p:sp>
        <p:nvSpPr>
          <p:cNvPr id="2" name="正方形/長方形 1"/>
          <p:cNvSpPr/>
          <p:nvPr/>
        </p:nvSpPr>
        <p:spPr>
          <a:xfrm>
            <a:off x="6679096" y="3578087"/>
            <a:ext cx="1940118" cy="5486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47392" y="4935218"/>
            <a:ext cx="4114800" cy="923330"/>
          </a:xfrm>
          <a:prstGeom prst="rect">
            <a:avLst/>
          </a:prstGeom>
          <a:solidFill>
            <a:schemeClr val="bg1"/>
          </a:solidFill>
          <a:ln w="57150">
            <a:solidFill>
              <a:srgbClr val="FF0066"/>
            </a:solidFill>
          </a:ln>
        </p:spPr>
        <p:txBody>
          <a:bodyPr wrap="square" rtlCol="0">
            <a:spAutoFit/>
          </a:bodyPr>
          <a:lstStyle/>
          <a:p>
            <a:r>
              <a:rPr lang="en-US" altLang="ja-JP" b="1" dirty="0" smtClean="0">
                <a:solidFill>
                  <a:srgbClr val="FF0000"/>
                </a:solidFill>
              </a:rPr>
              <a:t>Title: Reduction </a:t>
            </a:r>
            <a:r>
              <a:rPr lang="en-US" altLang="ja-JP" b="1" dirty="0">
                <a:solidFill>
                  <a:srgbClr val="FF0000"/>
                </a:solidFill>
              </a:rPr>
              <a:t>and resource recycling of High-level radioactive </a:t>
            </a:r>
            <a:r>
              <a:rPr lang="en-US" altLang="ja-JP" b="1" dirty="0" smtClean="0">
                <a:solidFill>
                  <a:srgbClr val="FF0000"/>
                </a:solidFill>
              </a:rPr>
              <a:t>wastes </a:t>
            </a:r>
            <a:r>
              <a:rPr lang="en-US" altLang="ja-JP" b="1" dirty="0">
                <a:solidFill>
                  <a:srgbClr val="FF0000"/>
                </a:solidFill>
              </a:rPr>
              <a:t>through nuclear transmutation</a:t>
            </a:r>
            <a:endParaRPr kumimoji="1" lang="ja-JP" altLang="en-US" b="1" dirty="0">
              <a:solidFill>
                <a:srgbClr val="FF0000"/>
              </a:solidFill>
            </a:endParaRPr>
          </a:p>
        </p:txBody>
      </p:sp>
      <p:sp>
        <p:nvSpPr>
          <p:cNvPr id="13" name="テキスト ボックス 12"/>
          <p:cNvSpPr txBox="1"/>
          <p:nvPr/>
        </p:nvSpPr>
        <p:spPr>
          <a:xfrm>
            <a:off x="6610350" y="3181350"/>
            <a:ext cx="1295400" cy="369332"/>
          </a:xfrm>
          <a:prstGeom prst="rect">
            <a:avLst/>
          </a:prstGeom>
          <a:solidFill>
            <a:schemeClr val="bg1"/>
          </a:solidFill>
          <a:ln w="57150">
            <a:noFill/>
          </a:ln>
        </p:spPr>
        <p:txBody>
          <a:bodyPr wrap="square" rtlCol="0">
            <a:spAutoFit/>
          </a:bodyPr>
          <a:lstStyle/>
          <a:p>
            <a:r>
              <a:rPr lang="en-US" altLang="ja-JP" b="1" dirty="0" smtClean="0">
                <a:solidFill>
                  <a:srgbClr val="FF0000"/>
                </a:solidFill>
              </a:rPr>
              <a:t>Reiko Fujita</a:t>
            </a:r>
            <a:endParaRPr kumimoji="1" lang="ja-JP" altLang="en-US" b="1" dirty="0">
              <a:solidFill>
                <a:srgbClr val="FF0000"/>
              </a:solidFill>
            </a:endParaRPr>
          </a:p>
        </p:txBody>
      </p:sp>
      <p:pic>
        <p:nvPicPr>
          <p:cNvPr id="14" name="図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Tree>
    <p:extLst>
      <p:ext uri="{BB962C8B-B14F-4D97-AF65-F5344CB8AC3E}">
        <p14:creationId xmlns:p14="http://schemas.microsoft.com/office/powerpoint/2010/main" val="2848754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79433" y="37890"/>
            <a:ext cx="8683535" cy="584775"/>
          </a:xfrm>
          <a:prstGeom prst="rect">
            <a:avLst/>
          </a:prstGeom>
        </p:spPr>
        <p:txBody>
          <a:bodyPr wrap="square">
            <a:spAutoFit/>
          </a:bodyPr>
          <a:lstStyle/>
          <a:p>
            <a:pPr algn="ctr" eaLnBrk="1" hangingPunct="1"/>
            <a:r>
              <a:rPr lang="en-US" altLang="ja-JP" sz="3200" b="1" kern="0" dirty="0">
                <a:latin typeface="Calibri" charset="0"/>
                <a:ea typeface="Calibri" charset="0"/>
                <a:cs typeface="Calibri" charset="0"/>
              </a:rPr>
              <a:t>Project 5 Contents</a:t>
            </a:r>
            <a:endParaRPr lang="ja-JP" altLang="ja-JP" sz="3200" b="1" kern="0" dirty="0">
              <a:latin typeface="Calibri" charset="0"/>
              <a:ea typeface="Calibri" charset="0"/>
              <a:cs typeface="Calibri" charset="0"/>
            </a:endParaRPr>
          </a:p>
        </p:txBody>
      </p:sp>
      <p:sp>
        <p:nvSpPr>
          <p:cNvPr id="10" name="テキスト ボックス 9"/>
          <p:cNvSpPr txBox="1"/>
          <p:nvPr/>
        </p:nvSpPr>
        <p:spPr>
          <a:xfrm>
            <a:off x="279433" y="700300"/>
            <a:ext cx="8748137" cy="1015663"/>
          </a:xfrm>
          <a:prstGeom prst="rect">
            <a:avLst/>
          </a:prstGeom>
          <a:solidFill>
            <a:srgbClr val="FFFF00"/>
          </a:solidFill>
          <a:ln>
            <a:solidFill>
              <a:srgbClr val="FF0000"/>
            </a:solidFill>
          </a:ln>
        </p:spPr>
        <p:txBody>
          <a:bodyPr wrap="square" rtlCol="0">
            <a:spAutoFit/>
          </a:bodyPr>
          <a:lstStyle/>
          <a:p>
            <a:r>
              <a:rPr kumimoji="1" lang="en-US" altLang="ja-JP" sz="2000" b="1" dirty="0">
                <a:latin typeface="+mn-ea"/>
                <a:ea typeface="+mn-ea"/>
              </a:rPr>
              <a:t>Purpose</a:t>
            </a:r>
            <a:r>
              <a:rPr kumimoji="1" lang="ja-JP" altLang="en-US" sz="2000" b="1" dirty="0">
                <a:latin typeface="+mn-ea"/>
                <a:ea typeface="+mn-ea"/>
              </a:rPr>
              <a:t>：</a:t>
            </a:r>
            <a:r>
              <a:rPr kumimoji="1" lang="en-US" altLang="ja-JP" sz="2000" b="1" dirty="0">
                <a:latin typeface="+mn-ea"/>
                <a:ea typeface="+mn-ea"/>
              </a:rPr>
              <a:t>to evaluate of practicability with specific scenario of LLFP P&amp;T system and proposed conceptual design of new transmutation system by using results of PJ1 to PJ4.</a:t>
            </a:r>
            <a:endParaRPr lang="en-US" altLang="ja-JP" sz="2000" b="1" dirty="0">
              <a:latin typeface="+mn-ea"/>
              <a:ea typeface="+mn-ea"/>
              <a:cs typeface="Meiryo UI" panose="020B0604030504040204" pitchFamily="50" charset="-128"/>
            </a:endParaRPr>
          </a:p>
        </p:txBody>
      </p:sp>
      <p:sp>
        <p:nvSpPr>
          <p:cNvPr id="12"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40</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7" name="コンテンツ プレースホルダ 2"/>
          <p:cNvSpPr>
            <a:spLocks noGrp="1"/>
          </p:cNvSpPr>
          <p:nvPr>
            <p:ph idx="1"/>
          </p:nvPr>
        </p:nvSpPr>
        <p:spPr>
          <a:xfrm>
            <a:off x="243253" y="1731325"/>
            <a:ext cx="4593790" cy="1532380"/>
          </a:xfrm>
        </p:spPr>
        <p:txBody>
          <a:bodyPr>
            <a:noAutofit/>
          </a:bodyPr>
          <a:lstStyle/>
          <a:p>
            <a:pPr>
              <a:buFont typeface="Wingdings" panose="05000000000000000000" pitchFamily="2" charset="2"/>
              <a:buChar char="u"/>
            </a:pPr>
            <a:r>
              <a:rPr lang="en-US" altLang="ja-JP" sz="1800" b="1" dirty="0"/>
              <a:t>Scenario study of LLFP P&amp;T</a:t>
            </a:r>
          </a:p>
          <a:p>
            <a:pPr marL="0" indent="0">
              <a:buNone/>
            </a:pPr>
            <a:r>
              <a:rPr lang="ja-JP" altLang="en-US" sz="1800" b="1" dirty="0"/>
              <a:t>・</a:t>
            </a:r>
            <a:r>
              <a:rPr lang="en-US" altLang="ja-JP" sz="1800" b="1" dirty="0">
                <a:solidFill>
                  <a:srgbClr val="FF3399"/>
                </a:solidFill>
              </a:rPr>
              <a:t>Disposal</a:t>
            </a:r>
            <a:r>
              <a:rPr lang="ja-JP" altLang="en-US" sz="1800" b="1" dirty="0">
                <a:solidFill>
                  <a:srgbClr val="FF3399"/>
                </a:solidFill>
              </a:rPr>
              <a:t> </a:t>
            </a:r>
            <a:r>
              <a:rPr lang="en-US" altLang="ja-JP" sz="1800" b="1" dirty="0">
                <a:solidFill>
                  <a:srgbClr val="FF3399"/>
                </a:solidFill>
              </a:rPr>
              <a:t>improvement</a:t>
            </a:r>
            <a:r>
              <a:rPr lang="ja-JP" altLang="en-US" sz="1800" b="1" dirty="0">
                <a:solidFill>
                  <a:srgbClr val="FF3399"/>
                </a:solidFill>
              </a:rPr>
              <a:t> </a:t>
            </a:r>
            <a:r>
              <a:rPr lang="en-US" altLang="ja-JP" sz="1800" b="1" dirty="0"/>
              <a:t>by</a:t>
            </a:r>
            <a:r>
              <a:rPr lang="ja-JP" altLang="en-US" sz="1800" b="1" dirty="0"/>
              <a:t>　</a:t>
            </a:r>
            <a:r>
              <a:rPr lang="en-US" altLang="ja-JP" sz="1800" b="1" dirty="0"/>
              <a:t>P&amp;T</a:t>
            </a:r>
            <a:r>
              <a:rPr lang="ja-JP" altLang="en-US" sz="1800" b="1" dirty="0"/>
              <a:t> </a:t>
            </a:r>
            <a:endParaRPr lang="en-US" altLang="ja-JP" sz="1800" b="1" dirty="0"/>
          </a:p>
          <a:p>
            <a:pPr marL="0" indent="0">
              <a:buNone/>
            </a:pPr>
            <a:r>
              <a:rPr lang="ja-JP" altLang="en-US" sz="1800" b="1" dirty="0"/>
              <a:t>　（</a:t>
            </a:r>
            <a:r>
              <a:rPr lang="en-US" altLang="ja-JP" sz="1800" b="1" dirty="0"/>
              <a:t>Volume reduction of high-level   radioactive waste both</a:t>
            </a:r>
            <a:r>
              <a:rPr lang="ja-JP" altLang="en-US" sz="1800" b="1" dirty="0"/>
              <a:t> </a:t>
            </a:r>
            <a:r>
              <a:rPr lang="en-US" altLang="ja-JP" sz="1800" b="1" dirty="0"/>
              <a:t>LLFP</a:t>
            </a:r>
            <a:r>
              <a:rPr lang="ja-JP" altLang="en-US" sz="1800" b="1" dirty="0"/>
              <a:t>　</a:t>
            </a:r>
            <a:endParaRPr lang="en-US" altLang="ja-JP" sz="1800" b="1" dirty="0"/>
          </a:p>
          <a:p>
            <a:pPr marL="0" indent="0">
              <a:buNone/>
            </a:pPr>
            <a:r>
              <a:rPr lang="en-US" altLang="ja-JP" sz="1800" b="1" dirty="0"/>
              <a:t>  and</a:t>
            </a:r>
            <a:r>
              <a:rPr lang="ja-JP" altLang="en-US" sz="1800" b="1" dirty="0"/>
              <a:t>　</a:t>
            </a:r>
            <a:r>
              <a:rPr lang="en-US" altLang="ja-JP" sz="1800" b="1" dirty="0"/>
              <a:t>MA Transmutation</a:t>
            </a:r>
            <a:r>
              <a:rPr lang="ja-JP" altLang="en-US" sz="1800" b="1" dirty="0"/>
              <a:t>）</a:t>
            </a:r>
            <a:endParaRPr lang="en-US" altLang="ja-JP" sz="1800" b="1" dirty="0"/>
          </a:p>
          <a:p>
            <a:pPr marL="0" indent="0">
              <a:buNone/>
            </a:pPr>
            <a:r>
              <a:rPr lang="ja-JP" altLang="en-US" sz="1800" b="1" dirty="0"/>
              <a:t>・</a:t>
            </a:r>
            <a:r>
              <a:rPr lang="en-US" altLang="ja-JP" sz="1800" b="1" dirty="0">
                <a:solidFill>
                  <a:srgbClr val="FF3399"/>
                </a:solidFill>
              </a:rPr>
              <a:t>Rare metal</a:t>
            </a:r>
            <a:r>
              <a:rPr lang="en-US" altLang="ja-JP" sz="1800" b="1" dirty="0"/>
              <a:t> materials </a:t>
            </a:r>
            <a:r>
              <a:rPr lang="en-US" altLang="ja-JP" sz="1800" b="1" dirty="0">
                <a:solidFill>
                  <a:srgbClr val="FF3399"/>
                </a:solidFill>
              </a:rPr>
              <a:t>for resource </a:t>
            </a:r>
          </a:p>
          <a:p>
            <a:pPr marL="0" indent="0">
              <a:buNone/>
            </a:pPr>
            <a:r>
              <a:rPr lang="en-US" altLang="ja-JP" sz="1800" b="1" dirty="0">
                <a:solidFill>
                  <a:srgbClr val="FF3399"/>
                </a:solidFill>
              </a:rPr>
              <a:t>  recycling </a:t>
            </a:r>
            <a:r>
              <a:rPr lang="en-US" altLang="ja-JP" sz="1800" b="1" dirty="0"/>
              <a:t>by P&amp;T</a:t>
            </a:r>
          </a:p>
          <a:p>
            <a:pPr marL="0" indent="0">
              <a:buNone/>
            </a:pPr>
            <a:r>
              <a:rPr lang="ja-JP" altLang="en-US" sz="1800" b="1" dirty="0"/>
              <a:t>　（</a:t>
            </a:r>
            <a:r>
              <a:rPr lang="en-US" altLang="ja-JP" sz="1800" b="1" dirty="0"/>
              <a:t>LLFP’s  </a:t>
            </a:r>
            <a:r>
              <a:rPr lang="en-US" altLang="ja-JP" sz="1800" b="1" dirty="0" err="1"/>
              <a:t>Pd</a:t>
            </a:r>
            <a:r>
              <a:rPr lang="en-US" altLang="ja-JP" sz="1800" b="1" dirty="0"/>
              <a:t> and </a:t>
            </a:r>
            <a:r>
              <a:rPr lang="en-US" altLang="ja-JP" sz="1800" b="1" dirty="0" err="1"/>
              <a:t>Zr</a:t>
            </a:r>
            <a:r>
              <a:rPr lang="en-US" altLang="ja-JP" sz="1800" b="1" dirty="0"/>
              <a:t> for resource recycling</a:t>
            </a:r>
            <a:r>
              <a:rPr lang="ja-JP" altLang="en-US" sz="1800" b="1" dirty="0"/>
              <a:t>）</a:t>
            </a:r>
            <a:endParaRPr lang="en-US" altLang="ja-JP" sz="1800" b="1" dirty="0"/>
          </a:p>
        </p:txBody>
      </p:sp>
      <p:sp>
        <p:nvSpPr>
          <p:cNvPr id="8" name="コンテンツ プレースホルダ 2"/>
          <p:cNvSpPr>
            <a:spLocks noGrp="1"/>
          </p:cNvSpPr>
          <p:nvPr>
            <p:ph idx="1"/>
          </p:nvPr>
        </p:nvSpPr>
        <p:spPr>
          <a:xfrm>
            <a:off x="318330" y="4717979"/>
            <a:ext cx="4443635" cy="1603716"/>
          </a:xfrm>
        </p:spPr>
        <p:txBody>
          <a:bodyPr>
            <a:noAutofit/>
          </a:bodyPr>
          <a:lstStyle/>
          <a:p>
            <a:pPr>
              <a:buFont typeface="Wingdings" panose="05000000000000000000" pitchFamily="2" charset="2"/>
              <a:buChar char="u"/>
            </a:pPr>
            <a:r>
              <a:rPr lang="en-US" altLang="ja-JP" sz="1800" b="1" dirty="0"/>
              <a:t>Conceptual design of process</a:t>
            </a:r>
          </a:p>
          <a:p>
            <a:pPr marL="0" indent="0">
              <a:buNone/>
            </a:pPr>
            <a:r>
              <a:rPr lang="ja-JP" altLang="en-US" sz="1800" b="1" dirty="0"/>
              <a:t>・</a:t>
            </a:r>
            <a:r>
              <a:rPr lang="en-US" altLang="ja-JP" sz="1800" b="1" dirty="0"/>
              <a:t>Study on separation and recovery system</a:t>
            </a:r>
          </a:p>
          <a:p>
            <a:pPr marL="0" indent="0">
              <a:buNone/>
            </a:pPr>
            <a:r>
              <a:rPr lang="ja-JP" altLang="en-US" sz="1800" b="1" dirty="0"/>
              <a:t>・</a:t>
            </a:r>
            <a:r>
              <a:rPr lang="en-US" altLang="ja-JP" sz="1800" b="1" dirty="0"/>
              <a:t>Study on transmutation system</a:t>
            </a:r>
          </a:p>
          <a:p>
            <a:pPr marL="0" indent="0">
              <a:buNone/>
            </a:pPr>
            <a:r>
              <a:rPr lang="ja-JP" altLang="en-US" sz="1800" b="1" dirty="0"/>
              <a:t>・</a:t>
            </a:r>
            <a:r>
              <a:rPr lang="en-US" altLang="ja-JP" sz="1800" b="1" dirty="0"/>
              <a:t>Specific design of P&amp;T system and economic feasibility assessment</a:t>
            </a:r>
          </a:p>
          <a:p>
            <a:pPr marL="0" indent="0">
              <a:buNone/>
            </a:pPr>
            <a:endParaRPr lang="en-US" altLang="ja-JP" sz="1800" b="1" dirty="0"/>
          </a:p>
        </p:txBody>
      </p:sp>
      <p:pic>
        <p:nvPicPr>
          <p:cNvPr id="2" name="図 1"/>
          <p:cNvPicPr>
            <a:picLocks noChangeAspect="1"/>
          </p:cNvPicPr>
          <p:nvPr/>
        </p:nvPicPr>
        <p:blipFill>
          <a:blip r:embed="rId3"/>
          <a:stretch>
            <a:fillRect/>
          </a:stretch>
        </p:blipFill>
        <p:spPr>
          <a:xfrm>
            <a:off x="4712677" y="1731324"/>
            <a:ext cx="4126523" cy="3964639"/>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209" y="0"/>
            <a:ext cx="2022102" cy="535706"/>
          </a:xfrm>
          <a:prstGeom prst="rect">
            <a:avLst/>
          </a:prstGeom>
        </p:spPr>
      </p:pic>
    </p:spTree>
    <p:extLst>
      <p:ext uri="{BB962C8B-B14F-4D97-AF65-F5344CB8AC3E}">
        <p14:creationId xmlns:p14="http://schemas.microsoft.com/office/powerpoint/2010/main" val="874185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285"/>
            <a:ext cx="9144000" cy="562074"/>
          </a:xfrm>
        </p:spPr>
        <p:txBody>
          <a:bodyPr>
            <a:noAutofit/>
          </a:bodyPr>
          <a:lstStyle/>
          <a:p>
            <a:r>
              <a:rPr lang="en-US" altLang="ja-JP" sz="2800" b="1" dirty="0" smtClean="0"/>
              <a:t>Issues </a:t>
            </a:r>
            <a:r>
              <a:rPr lang="en-US" altLang="ja-JP" sz="2800" b="1" dirty="0"/>
              <a:t>of </a:t>
            </a:r>
            <a:r>
              <a:rPr lang="en-US" altLang="ja-JP" sz="2800" b="1" dirty="0" smtClean="0"/>
              <a:t>HLW </a:t>
            </a:r>
            <a:r>
              <a:rPr lang="en-US" altLang="ja-JP" sz="2000" b="1" dirty="0" smtClean="0"/>
              <a:t>(High-Level radioactive Wastes) </a:t>
            </a:r>
            <a:r>
              <a:rPr lang="en-US" altLang="ja-JP" sz="2800" b="1" dirty="0" smtClean="0"/>
              <a:t>disposal</a:t>
            </a:r>
            <a:endParaRPr kumimoji="1" lang="ja-JP" altLang="en-US" sz="2800" b="1" dirty="0"/>
          </a:p>
        </p:txBody>
      </p:sp>
      <p:sp>
        <p:nvSpPr>
          <p:cNvPr id="3" name="コンテンツ プレースホルダー 2"/>
          <p:cNvSpPr>
            <a:spLocks noGrp="1"/>
          </p:cNvSpPr>
          <p:nvPr>
            <p:ph idx="1"/>
          </p:nvPr>
        </p:nvSpPr>
        <p:spPr>
          <a:xfrm>
            <a:off x="199954" y="907029"/>
            <a:ext cx="8424936" cy="5784307"/>
          </a:xfrm>
        </p:spPr>
        <p:txBody>
          <a:bodyPr>
            <a:normAutofit fontScale="77500" lnSpcReduction="20000"/>
          </a:bodyPr>
          <a:lstStyle/>
          <a:p>
            <a:pPr>
              <a:buFont typeface="Wingdings" panose="05000000000000000000" pitchFamily="2" charset="2"/>
              <a:buChar char="Ø"/>
            </a:pPr>
            <a:r>
              <a:rPr lang="en-US" altLang="ja-JP" sz="2800" dirty="0" smtClean="0">
                <a:latin typeface="Arial" panose="020B0604020202020204" pitchFamily="34" charset="0"/>
                <a:cs typeface="Arial" panose="020B0604020202020204" pitchFamily="34" charset="0"/>
              </a:rPr>
              <a:t>High level radioactive </a:t>
            </a:r>
          </a:p>
          <a:p>
            <a:pPr marL="0" indent="0">
              <a:buNone/>
            </a:pPr>
            <a:r>
              <a:rPr lang="en-US" altLang="ja-JP" sz="2800" dirty="0" smtClean="0">
                <a:latin typeface="Arial" panose="020B0604020202020204" pitchFamily="34" charset="0"/>
                <a:cs typeface="Arial" panose="020B0604020202020204" pitchFamily="34" charset="0"/>
              </a:rPr>
              <a:t>wastes </a:t>
            </a:r>
            <a:r>
              <a:rPr lang="en-US" altLang="ja-JP" sz="2800" dirty="0">
                <a:latin typeface="Arial" panose="020B0604020202020204" pitchFamily="34" charset="0"/>
                <a:cs typeface="Arial" panose="020B0604020202020204" pitchFamily="34" charset="0"/>
              </a:rPr>
              <a:t>(HLW) are vitrified</a:t>
            </a:r>
          </a:p>
          <a:p>
            <a:pPr marL="0" indent="0">
              <a:buNone/>
            </a:pPr>
            <a:r>
              <a:rPr lang="en-US" altLang="ja-JP" sz="2800" dirty="0">
                <a:latin typeface="Arial" panose="020B0604020202020204" pitchFamily="34" charset="0"/>
                <a:cs typeface="Arial" panose="020B0604020202020204" pitchFamily="34" charset="0"/>
              </a:rPr>
              <a:t>in glass* and disposed in</a:t>
            </a:r>
          </a:p>
          <a:p>
            <a:pPr marL="0" indent="0">
              <a:buNone/>
            </a:pPr>
            <a:r>
              <a:rPr lang="en-US" altLang="ja-JP" sz="2800" dirty="0">
                <a:latin typeface="Arial" panose="020B0604020202020204" pitchFamily="34" charset="0"/>
                <a:cs typeface="Arial" panose="020B0604020202020204" pitchFamily="34" charset="0"/>
              </a:rPr>
              <a:t>geological repository. </a:t>
            </a:r>
          </a:p>
          <a:p>
            <a:pPr marL="0" indent="0">
              <a:buNone/>
            </a:pPr>
            <a:endParaRPr lang="en-US" altLang="ja-JP" sz="2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ja-JP" sz="2800" b="1" dirty="0">
                <a:solidFill>
                  <a:srgbClr val="FF0000"/>
                </a:solidFill>
                <a:latin typeface="Arial" panose="020B0604020202020204" pitchFamily="34" charset="0"/>
                <a:cs typeface="Arial" panose="020B0604020202020204" pitchFamily="34" charset="0"/>
              </a:rPr>
              <a:t>However, Japanese public </a:t>
            </a:r>
            <a:r>
              <a:rPr lang="en-US" altLang="ja-JP" sz="2800" b="1" dirty="0" smtClean="0">
                <a:solidFill>
                  <a:srgbClr val="FF0000"/>
                </a:solidFill>
                <a:latin typeface="Arial" panose="020B0604020202020204" pitchFamily="34" charset="0"/>
                <a:cs typeface="Arial" panose="020B0604020202020204" pitchFamily="34" charset="0"/>
              </a:rPr>
              <a:t>are</a:t>
            </a:r>
            <a:endParaRPr lang="en-US" altLang="ja-JP" sz="2800" b="1" dirty="0">
              <a:solidFill>
                <a:srgbClr val="FF0000"/>
              </a:solidFill>
              <a:latin typeface="Arial" panose="020B0604020202020204" pitchFamily="34" charset="0"/>
              <a:cs typeface="Arial" panose="020B0604020202020204" pitchFamily="34" charset="0"/>
            </a:endParaRPr>
          </a:p>
          <a:p>
            <a:pPr marL="0" indent="0">
              <a:buNone/>
            </a:pPr>
            <a:r>
              <a:rPr lang="en-US" altLang="ja-JP" sz="2800" b="1" dirty="0">
                <a:solidFill>
                  <a:srgbClr val="FF0000"/>
                </a:solidFill>
                <a:latin typeface="Arial" panose="020B0604020202020204" pitchFamily="34" charset="0"/>
                <a:cs typeface="Arial" panose="020B0604020202020204" pitchFamily="34" charset="0"/>
              </a:rPr>
              <a:t> worried about HLW disposal</a:t>
            </a:r>
          </a:p>
          <a:p>
            <a:pPr marL="0" indent="0">
              <a:buNone/>
            </a:pPr>
            <a:r>
              <a:rPr lang="en-US" altLang="ja-JP" sz="2800" b="1" dirty="0">
                <a:solidFill>
                  <a:srgbClr val="FF0000"/>
                </a:solidFill>
                <a:latin typeface="Arial" panose="020B0604020202020204" pitchFamily="34" charset="0"/>
                <a:cs typeface="Arial" panose="020B0604020202020204" pitchFamily="34" charset="0"/>
              </a:rPr>
              <a:t> scenario for long-term storage</a:t>
            </a:r>
            <a:r>
              <a:rPr lang="en-US" altLang="ja-JP" sz="2800" dirty="0">
                <a:latin typeface="Arial" panose="020B0604020202020204" pitchFamily="34" charset="0"/>
                <a:cs typeface="Arial" panose="020B0604020202020204" pitchFamily="34" charset="0"/>
              </a:rPr>
              <a:t>.</a:t>
            </a:r>
          </a:p>
          <a:p>
            <a:endParaRPr lang="en-US" altLang="ja-JP" sz="2800" dirty="0"/>
          </a:p>
          <a:p>
            <a:pPr marL="0" indent="0">
              <a:buNone/>
            </a:pPr>
            <a:endParaRPr lang="en-US" altLang="ja-JP" sz="2800" dirty="0"/>
          </a:p>
          <a:p>
            <a:pPr marL="0" indent="0">
              <a:buNone/>
            </a:pPr>
            <a:r>
              <a:rPr lang="en-US" altLang="ja-JP" sz="2800" dirty="0"/>
              <a:t> </a:t>
            </a:r>
          </a:p>
          <a:p>
            <a:endParaRPr lang="en-US" altLang="ja-JP" sz="2800" dirty="0"/>
          </a:p>
          <a:p>
            <a:endParaRPr lang="en-US" altLang="ja-JP" sz="2800" dirty="0"/>
          </a:p>
          <a:p>
            <a:pPr marL="0" indent="0">
              <a:buNone/>
            </a:pPr>
            <a:endParaRPr lang="en-US" altLang="ja-JP" sz="2800" dirty="0"/>
          </a:p>
          <a:p>
            <a:pPr marL="0" indent="0">
              <a:buNone/>
            </a:pPr>
            <a:endParaRPr lang="en-US" altLang="ja-JP" sz="2800" dirty="0"/>
          </a:p>
          <a:p>
            <a:pPr marL="0" indent="0">
              <a:buNone/>
            </a:pPr>
            <a:endParaRPr lang="en-US" altLang="ja-JP" sz="1800" dirty="0"/>
          </a:p>
          <a:p>
            <a:pPr marL="0" indent="0">
              <a:buNone/>
            </a:pPr>
            <a:r>
              <a:rPr lang="en-US" altLang="ja-JP" sz="1800" dirty="0"/>
              <a:t>*Already production about 24,800</a:t>
            </a:r>
            <a:r>
              <a:rPr lang="ja-JP" altLang="en-US" dirty="0"/>
              <a:t>　　</a:t>
            </a:r>
            <a:endParaRPr lang="en-US" altLang="ja-JP" sz="2800" dirty="0"/>
          </a:p>
        </p:txBody>
      </p:sp>
      <p:sp>
        <p:nvSpPr>
          <p:cNvPr id="6" name="テキスト ボックス 5"/>
          <p:cNvSpPr txBox="1"/>
          <p:nvPr/>
        </p:nvSpPr>
        <p:spPr>
          <a:xfrm>
            <a:off x="5758996" y="6108560"/>
            <a:ext cx="2542684" cy="276999"/>
          </a:xfrm>
          <a:prstGeom prst="rect">
            <a:avLst/>
          </a:prstGeom>
          <a:noFill/>
        </p:spPr>
        <p:txBody>
          <a:bodyPr wrap="none" rtlCol="0">
            <a:spAutoFit/>
          </a:bodyPr>
          <a:lstStyle/>
          <a:p>
            <a:r>
              <a:rPr lang="en-US" altLang="ja-JP" sz="1200" dirty="0">
                <a:latin typeface="+mn-ea"/>
                <a:ea typeface="+mn-ea"/>
              </a:rPr>
              <a:t>https://www.</a:t>
            </a:r>
            <a:r>
              <a:rPr lang="en-US" altLang="ja-JP" sz="1200" b="1" dirty="0">
                <a:latin typeface="+mn-ea"/>
                <a:ea typeface="+mn-ea"/>
              </a:rPr>
              <a:t>numo</a:t>
            </a:r>
            <a:r>
              <a:rPr lang="en-US" altLang="ja-JP" sz="1200" dirty="0">
                <a:latin typeface="+mn-ea"/>
                <a:ea typeface="+mn-ea"/>
              </a:rPr>
              <a:t>.or.jp/q_and_a/01/</a:t>
            </a:r>
            <a:endParaRPr kumimoji="1" lang="ja-JP" altLang="en-US" sz="1200" dirty="0">
              <a:latin typeface="+mn-ea"/>
              <a:ea typeface="+mn-ea"/>
            </a:endParaRPr>
          </a:p>
        </p:txBody>
      </p:sp>
      <p:sp>
        <p:nvSpPr>
          <p:cNvPr id="9" name="Rectangle 6"/>
          <p:cNvSpPr txBox="1">
            <a:spLocks noGrp="1" noChangeArrowheads="1"/>
          </p:cNvSpPr>
          <p:nvPr/>
        </p:nvSpPr>
        <p:spPr bwMode="auto">
          <a:xfrm>
            <a:off x="8624890" y="6524649"/>
            <a:ext cx="519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fld id="{6F2C4ADB-E17A-41C4-9173-CA185B03D077}" type="slidenum">
              <a:rPr lang="en-US" altLang="ja-JP" sz="2000" b="1">
                <a:solidFill>
                  <a:srgbClr val="000000"/>
                </a:solidFill>
                <a:latin typeface="Script MT Bold" pitchFamily="66" charset="0"/>
                <a:ea typeface="メイリオ" pitchFamily="50" charset="-128"/>
                <a:cs typeface="メイリオ" pitchFamily="50" charset="-128"/>
              </a:rPr>
              <a:pPr algn="r" eaLnBrk="1" hangingPunct="1">
                <a:spcBef>
                  <a:spcPct val="0"/>
                </a:spcBef>
                <a:buFontTx/>
                <a:buNone/>
              </a:pPr>
              <a:t>5</a:t>
            </a:fld>
            <a:endParaRPr lang="en-US" altLang="ja-JP" sz="2000" b="1" dirty="0">
              <a:solidFill>
                <a:srgbClr val="000000"/>
              </a:solidFill>
              <a:latin typeface="Script MT Bold" pitchFamily="66" charset="0"/>
              <a:ea typeface="メイリオ" pitchFamily="50" charset="-128"/>
              <a:cs typeface="メイリオ" pitchFamily="50" charset="-128"/>
            </a:endParaRPr>
          </a:p>
        </p:txBody>
      </p:sp>
      <p:sp>
        <p:nvSpPr>
          <p:cNvPr id="10" name="テキスト ボックス 9"/>
          <p:cNvSpPr txBox="1"/>
          <p:nvPr/>
        </p:nvSpPr>
        <p:spPr>
          <a:xfrm>
            <a:off x="4355976" y="1124744"/>
            <a:ext cx="4612866" cy="369332"/>
          </a:xfrm>
          <a:prstGeom prst="rect">
            <a:avLst/>
          </a:prstGeom>
          <a:solidFill>
            <a:srgbClr val="FFFF00"/>
          </a:solidFill>
          <a:effectLst>
            <a:glow rad="63500">
              <a:schemeClr val="accent2">
                <a:satMod val="175000"/>
                <a:alpha val="40000"/>
              </a:schemeClr>
            </a:glow>
          </a:effectLst>
        </p:spPr>
        <p:txBody>
          <a:bodyPr wrap="none" rtlCol="0">
            <a:spAutoFit/>
          </a:bodyPr>
          <a:lstStyle/>
          <a:p>
            <a:pPr marL="285750" indent="-285750">
              <a:buBlip>
                <a:blip r:embed="rId3"/>
              </a:buBlip>
            </a:pPr>
            <a:r>
              <a:rPr kumimoji="1" lang="en-US" altLang="ja-JP" dirty="0"/>
              <a:t>Example of  disposal in geological repository</a:t>
            </a:r>
            <a:endParaRPr kumimoji="1" lang="ja-JP" altLang="en-US" dirty="0"/>
          </a:p>
        </p:txBody>
      </p:sp>
      <p:sp>
        <p:nvSpPr>
          <p:cNvPr id="4" name="テキスト ボックス 3"/>
          <p:cNvSpPr txBox="1"/>
          <p:nvPr/>
        </p:nvSpPr>
        <p:spPr>
          <a:xfrm>
            <a:off x="316360" y="3822212"/>
            <a:ext cx="3849239" cy="1938992"/>
          </a:xfrm>
          <a:prstGeom prst="rect">
            <a:avLst/>
          </a:prstGeom>
          <a:solidFill>
            <a:srgbClr val="3333CC"/>
          </a:solidFill>
        </p:spPr>
        <p:txBody>
          <a:bodyPr wrap="square" rtlCol="0">
            <a:spAutoFit/>
          </a:bodyPr>
          <a:lstStyle/>
          <a:p>
            <a:pPr marL="0" indent="0">
              <a:buNone/>
            </a:pPr>
            <a:r>
              <a:rPr lang="en-US" altLang="ja-JP" sz="2400" dirty="0">
                <a:solidFill>
                  <a:srgbClr val="FFFF00"/>
                </a:solidFill>
                <a:latin typeface="Arial" panose="020B0604020202020204" pitchFamily="34" charset="0"/>
                <a:cs typeface="Arial" panose="020B0604020202020204" pitchFamily="34" charset="0"/>
              </a:rPr>
              <a:t>We would like to propose </a:t>
            </a:r>
          </a:p>
          <a:p>
            <a:pPr marL="0" indent="0">
              <a:buNone/>
            </a:pPr>
            <a:r>
              <a:rPr lang="en-US" altLang="ja-JP" sz="2400" dirty="0">
                <a:solidFill>
                  <a:srgbClr val="FFFF00"/>
                </a:solidFill>
                <a:latin typeface="Arial" panose="020B0604020202020204" pitchFamily="34" charset="0"/>
                <a:cs typeface="Arial" panose="020B0604020202020204" pitchFamily="34" charset="0"/>
              </a:rPr>
              <a:t>some of solution candidates for HLW</a:t>
            </a:r>
          </a:p>
          <a:p>
            <a:pPr marL="0" indent="0">
              <a:buNone/>
            </a:pPr>
            <a:r>
              <a:rPr lang="en-US" altLang="ja-JP" sz="2400" dirty="0">
                <a:solidFill>
                  <a:srgbClr val="FFFF00"/>
                </a:solidFill>
                <a:latin typeface="Arial" panose="020B0604020202020204" pitchFamily="34" charset="0"/>
                <a:cs typeface="Arial" panose="020B0604020202020204" pitchFamily="34" charset="0"/>
              </a:rPr>
              <a:t>disposal in geological repository. </a:t>
            </a:r>
            <a:endParaRPr kumimoji="1" lang="ja-JP" altLang="en-US" sz="2400" dirty="0">
              <a:solidFill>
                <a:srgbClr val="FFFF00"/>
              </a:solidFill>
              <a:latin typeface="Arial" panose="020B0604020202020204" pitchFamily="34" charset="0"/>
              <a:cs typeface="Arial" panose="020B0604020202020204" pitchFamily="34" charset="0"/>
            </a:endParaRPr>
          </a:p>
        </p:txBody>
      </p:sp>
      <p:grpSp>
        <p:nvGrpSpPr>
          <p:cNvPr id="11" name="グループ化 10"/>
          <p:cNvGrpSpPr/>
          <p:nvPr/>
        </p:nvGrpSpPr>
        <p:grpSpPr>
          <a:xfrm>
            <a:off x="4630057" y="1802597"/>
            <a:ext cx="4444786" cy="3958608"/>
            <a:chOff x="4326889" y="1923009"/>
            <a:chExt cx="4909244" cy="4312827"/>
          </a:xfrm>
        </p:grpSpPr>
        <p:pic>
          <p:nvPicPr>
            <p:cNvPr id="12" name="図 11"/>
            <p:cNvPicPr>
              <a:picLocks noChangeAspect="1"/>
            </p:cNvPicPr>
            <p:nvPr/>
          </p:nvPicPr>
          <p:blipFill>
            <a:blip r:embed="rId4"/>
            <a:stretch>
              <a:fillRect/>
            </a:stretch>
          </p:blipFill>
          <p:spPr>
            <a:xfrm>
              <a:off x="4326889" y="1923009"/>
              <a:ext cx="4792655" cy="4312827"/>
            </a:xfrm>
            <a:prstGeom prst="rect">
              <a:avLst/>
            </a:prstGeom>
          </p:spPr>
        </p:pic>
        <p:sp>
          <p:nvSpPr>
            <p:cNvPr id="13" name="楕円 14"/>
            <p:cNvSpPr/>
            <p:nvPr/>
          </p:nvSpPr>
          <p:spPr>
            <a:xfrm>
              <a:off x="4326889" y="2297177"/>
              <a:ext cx="2244722" cy="355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Grand  Facility</a:t>
              </a:r>
              <a:endParaRPr kumimoji="1" lang="ja-JP" altLang="en-US" sz="1400" b="1" dirty="0">
                <a:solidFill>
                  <a:schemeClr val="tx1"/>
                </a:solidFill>
                <a:latin typeface="+mn-ea"/>
                <a:cs typeface="メイリオ" panose="020B0604030504040204" pitchFamily="50" charset="-128"/>
              </a:endParaRPr>
            </a:p>
          </p:txBody>
        </p:sp>
        <p:sp>
          <p:nvSpPr>
            <p:cNvPr id="14" name="正方形/長方形 13"/>
            <p:cNvSpPr/>
            <p:nvPr/>
          </p:nvSpPr>
          <p:spPr>
            <a:xfrm>
              <a:off x="5022173" y="3339708"/>
              <a:ext cx="670521" cy="301999"/>
            </a:xfrm>
            <a:prstGeom prst="rect">
              <a:avLst/>
            </a:prstGeom>
            <a:solidFill>
              <a:srgbClr val="A1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Pit</a:t>
              </a:r>
              <a:endParaRPr kumimoji="1" lang="ja-JP" altLang="en-US" sz="1400" b="1" dirty="0">
                <a:solidFill>
                  <a:schemeClr val="tx1"/>
                </a:solidFill>
                <a:latin typeface="+mn-ea"/>
                <a:cs typeface="メイリオ" panose="020B0604030504040204" pitchFamily="50" charset="-128"/>
              </a:endParaRPr>
            </a:p>
          </p:txBody>
        </p:sp>
        <p:sp>
          <p:nvSpPr>
            <p:cNvPr id="15" name="正方形/長方形 14"/>
            <p:cNvSpPr/>
            <p:nvPr/>
          </p:nvSpPr>
          <p:spPr>
            <a:xfrm>
              <a:off x="6512011" y="2839811"/>
              <a:ext cx="755852" cy="334922"/>
            </a:xfrm>
            <a:prstGeom prst="rect">
              <a:avLst/>
            </a:prstGeom>
            <a:solidFill>
              <a:srgbClr val="A1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Slop pit</a:t>
              </a:r>
              <a:endParaRPr kumimoji="1" lang="ja-JP" altLang="en-US" sz="1400" b="1" dirty="0">
                <a:solidFill>
                  <a:schemeClr val="tx1"/>
                </a:solidFill>
                <a:latin typeface="+mn-ea"/>
                <a:cs typeface="メイリオ" panose="020B0604030504040204" pitchFamily="50" charset="-128"/>
              </a:endParaRPr>
            </a:p>
          </p:txBody>
        </p:sp>
        <p:sp>
          <p:nvSpPr>
            <p:cNvPr id="16" name="正方形/長方形 15"/>
            <p:cNvSpPr/>
            <p:nvPr/>
          </p:nvSpPr>
          <p:spPr>
            <a:xfrm>
              <a:off x="4326889" y="5899722"/>
              <a:ext cx="1365805" cy="296481"/>
            </a:xfrm>
            <a:prstGeom prst="rect">
              <a:avLst/>
            </a:prstGeom>
            <a:solidFill>
              <a:srgbClr val="A1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en-US" altLang="ja-JP" sz="1400" b="1" dirty="0">
                  <a:solidFill>
                    <a:schemeClr val="tx1"/>
                  </a:solidFill>
                  <a:latin typeface="+mn-ea"/>
                  <a:cs typeface="メイリオ" panose="020B0604030504040204" pitchFamily="50" charset="-128"/>
                </a:rPr>
                <a:t>Connection pit</a:t>
              </a:r>
              <a:endParaRPr kumimoji="1" lang="ja-JP" altLang="en-US" sz="1400" b="1" dirty="0">
                <a:solidFill>
                  <a:schemeClr val="tx1"/>
                </a:solidFill>
                <a:latin typeface="+mn-ea"/>
                <a:cs typeface="メイリオ" panose="020B0604030504040204" pitchFamily="50" charset="-128"/>
              </a:endParaRPr>
            </a:p>
          </p:txBody>
        </p:sp>
        <p:sp>
          <p:nvSpPr>
            <p:cNvPr id="17" name="正方形/長方形 16"/>
            <p:cNvSpPr/>
            <p:nvPr/>
          </p:nvSpPr>
          <p:spPr>
            <a:xfrm>
              <a:off x="7642804" y="5054540"/>
              <a:ext cx="1421807" cy="522970"/>
            </a:xfrm>
            <a:prstGeom prst="rect">
              <a:avLst/>
            </a:prstGeom>
            <a:solidFill>
              <a:srgbClr val="A1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Disposal  panel</a:t>
              </a:r>
            </a:p>
            <a:p>
              <a:pPr algn="ctr"/>
              <a:r>
                <a:rPr kumimoji="1" lang="ja-JP" altLang="en-US" sz="1400" b="1" dirty="0">
                  <a:solidFill>
                    <a:schemeClr val="tx1"/>
                  </a:solidFill>
                  <a:latin typeface="+mn-ea"/>
                  <a:cs typeface="メイリオ" panose="020B0604030504040204" pitchFamily="50" charset="-128"/>
                </a:rPr>
                <a:t>（</a:t>
              </a:r>
              <a:r>
                <a:rPr kumimoji="1" lang="en-US" altLang="ja-JP" sz="1400" b="1" dirty="0">
                  <a:solidFill>
                    <a:schemeClr val="tx1"/>
                  </a:solidFill>
                  <a:latin typeface="+mn-ea"/>
                  <a:cs typeface="メイリオ" panose="020B0604030504040204" pitchFamily="50" charset="-128"/>
                </a:rPr>
                <a:t>Disposal pit area)</a:t>
              </a:r>
              <a:endParaRPr kumimoji="1" lang="ja-JP" altLang="en-US" sz="1400" b="1" dirty="0">
                <a:solidFill>
                  <a:schemeClr val="tx1"/>
                </a:solidFill>
                <a:latin typeface="+mn-ea"/>
                <a:cs typeface="メイリオ" panose="020B0604030504040204" pitchFamily="50" charset="-128"/>
              </a:endParaRPr>
            </a:p>
          </p:txBody>
        </p:sp>
        <p:sp>
          <p:nvSpPr>
            <p:cNvPr id="18" name="楕円 22"/>
            <p:cNvSpPr/>
            <p:nvPr/>
          </p:nvSpPr>
          <p:spPr>
            <a:xfrm>
              <a:off x="6010139" y="5309519"/>
              <a:ext cx="2035764" cy="7465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Under-grand Facility (High-level Wastes)</a:t>
              </a:r>
              <a:endParaRPr kumimoji="1" lang="ja-JP" altLang="en-US" sz="1400" b="1" dirty="0">
                <a:solidFill>
                  <a:schemeClr val="tx1"/>
                </a:solidFill>
                <a:latin typeface="+mn-ea"/>
                <a:cs typeface="メイリオ" panose="020B0604030504040204" pitchFamily="50" charset="-128"/>
              </a:endParaRPr>
            </a:p>
          </p:txBody>
        </p:sp>
        <p:sp>
          <p:nvSpPr>
            <p:cNvPr id="19" name="楕円 23"/>
            <p:cNvSpPr/>
            <p:nvPr/>
          </p:nvSpPr>
          <p:spPr>
            <a:xfrm>
              <a:off x="7111643" y="4122924"/>
              <a:ext cx="2051825" cy="7465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Under-grand Facility (Low –level Wastes)</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8203967" y="2653075"/>
              <a:ext cx="860645" cy="291512"/>
            </a:xfrm>
            <a:prstGeom prst="rect">
              <a:avLst/>
            </a:prstGeom>
            <a:solidFill>
              <a:srgbClr val="A1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Slop pit</a:t>
              </a:r>
              <a:endParaRPr kumimoji="1" lang="ja-JP" altLang="en-US" sz="1400" b="1" dirty="0">
                <a:solidFill>
                  <a:schemeClr val="tx1"/>
                </a:solidFill>
                <a:latin typeface="+mn-ea"/>
                <a:cs typeface="メイリオ" panose="020B0604030504040204" pitchFamily="50" charset="-128"/>
              </a:endParaRPr>
            </a:p>
          </p:txBody>
        </p:sp>
        <p:sp>
          <p:nvSpPr>
            <p:cNvPr id="21" name="正方形/長方形 20"/>
            <p:cNvSpPr/>
            <p:nvPr/>
          </p:nvSpPr>
          <p:spPr>
            <a:xfrm>
              <a:off x="7782164" y="3233399"/>
              <a:ext cx="642772" cy="309997"/>
            </a:xfrm>
            <a:prstGeom prst="rect">
              <a:avLst/>
            </a:prstGeom>
            <a:solidFill>
              <a:srgbClr val="A1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Pit</a:t>
              </a:r>
              <a:endParaRPr kumimoji="1" lang="ja-JP" altLang="en-US" sz="1400" b="1" dirty="0">
                <a:solidFill>
                  <a:schemeClr val="tx1"/>
                </a:solidFill>
                <a:latin typeface="+mn-ea"/>
                <a:cs typeface="メイリオ" panose="020B0604030504040204" pitchFamily="50" charset="-128"/>
              </a:endParaRPr>
            </a:p>
          </p:txBody>
        </p:sp>
        <p:sp>
          <p:nvSpPr>
            <p:cNvPr id="22" name="正方形/長方形 21"/>
            <p:cNvSpPr/>
            <p:nvPr/>
          </p:nvSpPr>
          <p:spPr>
            <a:xfrm>
              <a:off x="7111643" y="3728415"/>
              <a:ext cx="670521" cy="301999"/>
            </a:xfrm>
            <a:prstGeom prst="rect">
              <a:avLst/>
            </a:prstGeom>
            <a:solidFill>
              <a:srgbClr val="A1A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400" b="1" dirty="0">
                  <a:solidFill>
                    <a:schemeClr val="tx1"/>
                  </a:solidFill>
                  <a:latin typeface="+mn-ea"/>
                  <a:cs typeface="メイリオ" panose="020B0604030504040204" pitchFamily="50" charset="-128"/>
                </a:rPr>
                <a:t>Pit</a:t>
              </a:r>
              <a:endParaRPr kumimoji="1" lang="ja-JP" altLang="en-US" sz="1400" b="1" dirty="0">
                <a:solidFill>
                  <a:schemeClr val="tx1"/>
                </a:solidFill>
                <a:latin typeface="+mn-ea"/>
                <a:cs typeface="メイリオ" panose="020B0604030504040204" pitchFamily="50" charset="-128"/>
              </a:endParaRPr>
            </a:p>
          </p:txBody>
        </p:sp>
        <p:sp>
          <p:nvSpPr>
            <p:cNvPr id="23" name="テキスト ボックス 13"/>
            <p:cNvSpPr txBox="1"/>
            <p:nvPr/>
          </p:nvSpPr>
          <p:spPr>
            <a:xfrm>
              <a:off x="7546247" y="5908149"/>
              <a:ext cx="1689886" cy="30777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effectLst/>
                  <a:uLnTx/>
                  <a:uFillTx/>
                  <a:latin typeface="+mn-ea"/>
                  <a:cs typeface="メイリオ" panose="020B0604030504040204" pitchFamily="50" charset="-128"/>
                </a:rPr>
                <a:t>Depth</a:t>
              </a:r>
              <a:r>
                <a:rPr kumimoji="1" lang="ja-JP" altLang="en-US" sz="1400" b="0" i="0" u="none" strike="noStrike" kern="1200" cap="none" spc="0" normalizeH="0" baseline="0" noProof="0" dirty="0">
                  <a:ln>
                    <a:noFill/>
                  </a:ln>
                  <a:effectLst/>
                  <a:uLnTx/>
                  <a:uFillTx/>
                  <a:latin typeface="+mn-ea"/>
                  <a:cs typeface="メイリオ" panose="020B0604030504040204" pitchFamily="50" charset="-128"/>
                </a:rPr>
                <a:t>：</a:t>
              </a:r>
              <a:r>
                <a:rPr kumimoji="1" lang="en-US" altLang="ja-JP" sz="1400" b="0" i="0" u="none" strike="noStrike" kern="1200" cap="none" spc="0" normalizeH="0" baseline="0" noProof="0" dirty="0">
                  <a:ln>
                    <a:noFill/>
                  </a:ln>
                  <a:effectLst/>
                  <a:uLnTx/>
                  <a:uFillTx/>
                  <a:latin typeface="+mn-ea"/>
                  <a:cs typeface="メイリオ" panose="020B0604030504040204" pitchFamily="50" charset="-128"/>
                </a:rPr>
                <a:t>300m deeper</a:t>
              </a:r>
              <a:endParaRPr kumimoji="1" lang="ja-JP" altLang="en-US" sz="1400" b="0" i="0" u="none" strike="noStrike" kern="1200" cap="none" spc="0" normalizeH="0" baseline="0" noProof="0" dirty="0">
                <a:ln>
                  <a:noFill/>
                </a:ln>
                <a:effectLst/>
                <a:uLnTx/>
                <a:uFillTx/>
                <a:latin typeface="+mn-ea"/>
                <a:cs typeface="メイリオ" panose="020B0604030504040204" pitchFamily="50" charset="-128"/>
              </a:endParaRPr>
            </a:p>
          </p:txBody>
        </p:sp>
      </p:grpSp>
      <p:pic>
        <p:nvPicPr>
          <p:cNvPr id="24" name="図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Tree>
    <p:extLst>
      <p:ext uri="{BB962C8B-B14F-4D97-AF65-F5344CB8AC3E}">
        <p14:creationId xmlns:p14="http://schemas.microsoft.com/office/powerpoint/2010/main" val="1587304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endParaRPr lang="en-US" altLang="ja-JP"/>
          </a:p>
          <a:p>
            <a:pPr>
              <a:defRPr/>
            </a:pPr>
            <a:fld id="{D26B6B4A-9F61-48FD-84DA-CA52CDD447D2}" type="slidenum">
              <a:rPr lang="en-US" altLang="ja-JP" smtClean="0"/>
              <a:pPr>
                <a:defRPr/>
              </a:pPr>
              <a:t>6</a:t>
            </a:fld>
            <a:endParaRPr lang="en-US" altLang="ja-JP" dirty="0"/>
          </a:p>
        </p:txBody>
      </p:sp>
      <p:sp>
        <p:nvSpPr>
          <p:cNvPr id="4" name="テキスト ボックス 3"/>
          <p:cNvSpPr txBox="1"/>
          <p:nvPr/>
        </p:nvSpPr>
        <p:spPr>
          <a:xfrm>
            <a:off x="0" y="29028"/>
            <a:ext cx="9144000" cy="523220"/>
          </a:xfrm>
          <a:prstGeom prst="rect">
            <a:avLst/>
          </a:prstGeom>
          <a:noFill/>
        </p:spPr>
        <p:txBody>
          <a:bodyPr wrap="square" rtlCol="0">
            <a:spAutoFit/>
          </a:bodyPr>
          <a:lstStyle/>
          <a:p>
            <a:pPr algn="ctr"/>
            <a:r>
              <a:rPr kumimoji="1" lang="en-US" altLang="ja-JP" sz="2800" b="1" dirty="0">
                <a:latin typeface="+mj-lt"/>
              </a:rPr>
              <a:t>Long Lived Fission Products of Spent Nuclear Fuel</a:t>
            </a:r>
            <a:endParaRPr kumimoji="1" lang="ja-JP" altLang="en-US" sz="2800" b="1" dirty="0">
              <a:latin typeface="+mj-lt"/>
            </a:endParaRPr>
          </a:p>
        </p:txBody>
      </p:sp>
      <p:graphicFrame>
        <p:nvGraphicFramePr>
          <p:cNvPr id="6" name="表 5"/>
          <p:cNvGraphicFramePr>
            <a:graphicFrameLocks noGrp="1"/>
          </p:cNvGraphicFramePr>
          <p:nvPr>
            <p:extLst>
              <p:ext uri="{D42A27DB-BD31-4B8C-83A1-F6EECF244321}">
                <p14:modId xmlns:p14="http://schemas.microsoft.com/office/powerpoint/2010/main" val="2123279631"/>
              </p:ext>
            </p:extLst>
          </p:nvPr>
        </p:nvGraphicFramePr>
        <p:xfrm>
          <a:off x="478974" y="714828"/>
          <a:ext cx="4034969" cy="1503680"/>
        </p:xfrm>
        <a:graphic>
          <a:graphicData uri="http://schemas.openxmlformats.org/drawingml/2006/table">
            <a:tbl>
              <a:tblPr firstRow="1" bandRow="1">
                <a:tableStyleId>{5C22544A-7EE6-4342-B048-85BDC9FD1C3A}</a:tableStyleId>
              </a:tblPr>
              <a:tblGrid>
                <a:gridCol w="967926">
                  <a:extLst>
                    <a:ext uri="{9D8B030D-6E8A-4147-A177-3AD203B41FA5}">
                      <a16:colId xmlns:a16="http://schemas.microsoft.com/office/drawing/2014/main" xmlns="" val="1026673905"/>
                    </a:ext>
                  </a:extLst>
                </a:gridCol>
                <a:gridCol w="875058">
                  <a:extLst>
                    <a:ext uri="{9D8B030D-6E8A-4147-A177-3AD203B41FA5}">
                      <a16:colId xmlns:a16="http://schemas.microsoft.com/office/drawing/2014/main" xmlns="" val="2736161936"/>
                    </a:ext>
                  </a:extLst>
                </a:gridCol>
                <a:gridCol w="1154088">
                  <a:extLst>
                    <a:ext uri="{9D8B030D-6E8A-4147-A177-3AD203B41FA5}">
                      <a16:colId xmlns:a16="http://schemas.microsoft.com/office/drawing/2014/main" xmlns="" val="4273789014"/>
                    </a:ext>
                  </a:extLst>
                </a:gridCol>
                <a:gridCol w="1037897">
                  <a:extLst>
                    <a:ext uri="{9D8B030D-6E8A-4147-A177-3AD203B41FA5}">
                      <a16:colId xmlns:a16="http://schemas.microsoft.com/office/drawing/2014/main" xmlns="" val="4087857374"/>
                    </a:ext>
                  </a:extLst>
                </a:gridCol>
              </a:tblGrid>
              <a:tr h="370840">
                <a:tc>
                  <a:txBody>
                    <a:bodyPr/>
                    <a:lstStyle/>
                    <a:p>
                      <a:r>
                        <a:rPr kumimoji="1" lang="en-US" altLang="ja-JP" sz="1400" dirty="0"/>
                        <a:t>Nuclides</a:t>
                      </a:r>
                      <a:endParaRPr kumimoji="1" lang="ja-JP" altLang="en-US" sz="1400" dirty="0"/>
                    </a:p>
                  </a:txBody>
                  <a:tcPr/>
                </a:tc>
                <a:tc>
                  <a:txBody>
                    <a:bodyPr/>
                    <a:lstStyle/>
                    <a:p>
                      <a:r>
                        <a:rPr kumimoji="1" lang="en-US" altLang="ja-JP" sz="1400" dirty="0"/>
                        <a:t>Half life</a:t>
                      </a:r>
                    </a:p>
                    <a:p>
                      <a:r>
                        <a:rPr kumimoji="1" lang="en-US" altLang="ja-JP" sz="1400" dirty="0"/>
                        <a:t>(Billion </a:t>
                      </a:r>
                    </a:p>
                    <a:p>
                      <a:r>
                        <a:rPr kumimoji="1" lang="en-US" altLang="ja-JP" sz="1400" dirty="0"/>
                        <a:t>year)</a:t>
                      </a:r>
                      <a:endParaRPr kumimoji="1" lang="ja-JP" altLang="en-US" sz="1400" dirty="0"/>
                    </a:p>
                  </a:txBody>
                  <a:tcPr/>
                </a:tc>
                <a:tc>
                  <a:txBody>
                    <a:bodyPr/>
                    <a:lstStyle/>
                    <a:p>
                      <a:r>
                        <a:rPr kumimoji="1" lang="en-US" altLang="ja-JP" sz="1100" dirty="0"/>
                        <a:t>Radiation conversion coefficient</a:t>
                      </a:r>
                    </a:p>
                    <a:p>
                      <a:r>
                        <a:rPr kumimoji="1" lang="en-US" altLang="ja-JP" sz="1100" dirty="0"/>
                        <a:t>(μ</a:t>
                      </a:r>
                      <a:r>
                        <a:rPr kumimoji="1" lang="ja-JP" altLang="en-US" sz="1100" dirty="0"/>
                        <a:t> </a:t>
                      </a:r>
                      <a:r>
                        <a:rPr kumimoji="1" lang="en-US" altLang="ja-JP" sz="1100" dirty="0"/>
                        <a:t>S</a:t>
                      </a:r>
                      <a:r>
                        <a:rPr kumimoji="1" lang="ja-JP" altLang="en-US" sz="1100" dirty="0" err="1"/>
                        <a:t>ｖ</a:t>
                      </a:r>
                      <a:r>
                        <a:rPr kumimoji="1" lang="en-US" altLang="ja-JP" sz="1100" dirty="0"/>
                        <a:t>/</a:t>
                      </a:r>
                      <a:r>
                        <a:rPr kumimoji="1" lang="ja-JP" altLang="en-US" sz="1100" dirty="0"/>
                        <a:t> </a:t>
                      </a:r>
                      <a:r>
                        <a:rPr kumimoji="1" lang="en-US" altLang="ja-JP" sz="1100" dirty="0" err="1"/>
                        <a:t>kBq</a:t>
                      </a:r>
                      <a:r>
                        <a:rPr kumimoji="1" lang="en-US" altLang="ja-JP" sz="1100" dirty="0"/>
                        <a:t>) </a:t>
                      </a:r>
                      <a:endParaRPr kumimoji="1" lang="ja-JP" altLang="en-US" sz="1100" dirty="0"/>
                    </a:p>
                  </a:txBody>
                  <a:tcPr/>
                </a:tc>
                <a:tc>
                  <a:txBody>
                    <a:bodyPr/>
                    <a:lstStyle/>
                    <a:p>
                      <a:r>
                        <a:rPr kumimoji="1" lang="en-US" altLang="ja-JP" sz="1400" dirty="0"/>
                        <a:t>Content</a:t>
                      </a:r>
                    </a:p>
                    <a:p>
                      <a:r>
                        <a:rPr kumimoji="1" lang="en-US" altLang="ja-JP" sz="1400" dirty="0"/>
                        <a:t>(Spent fuel /ton)</a:t>
                      </a:r>
                      <a:endParaRPr kumimoji="1" lang="ja-JP" altLang="en-US" sz="1400" dirty="0"/>
                    </a:p>
                  </a:txBody>
                  <a:tcPr/>
                </a:tc>
                <a:extLst>
                  <a:ext uri="{0D108BD9-81ED-4DB2-BD59-A6C34878D82A}">
                    <a16:rowId xmlns:a16="http://schemas.microsoft.com/office/drawing/2014/main" xmlns="" val="2634042017"/>
                  </a:ext>
                </a:extLst>
              </a:tr>
              <a:tr h="370840">
                <a:tc>
                  <a:txBody>
                    <a:bodyPr/>
                    <a:lstStyle/>
                    <a:p>
                      <a:r>
                        <a:rPr kumimoji="1" lang="en-US" altLang="ja-JP" sz="1400" dirty="0"/>
                        <a:t>U-235</a:t>
                      </a:r>
                      <a:endParaRPr kumimoji="1" lang="ja-JP" altLang="en-US" sz="1400" dirty="0"/>
                    </a:p>
                  </a:txBody>
                  <a:tcPr/>
                </a:tc>
                <a:tc>
                  <a:txBody>
                    <a:bodyPr/>
                    <a:lstStyle/>
                    <a:p>
                      <a:r>
                        <a:rPr kumimoji="1" lang="en-US" altLang="ja-JP" sz="1400" dirty="0"/>
                        <a:t>0.7 </a:t>
                      </a:r>
                      <a:endParaRPr kumimoji="1" lang="ja-JP" altLang="en-US" sz="1400" dirty="0"/>
                    </a:p>
                  </a:txBody>
                  <a:tcPr/>
                </a:tc>
                <a:tc>
                  <a:txBody>
                    <a:bodyPr/>
                    <a:lstStyle/>
                    <a:p>
                      <a:r>
                        <a:rPr kumimoji="1" lang="en-US" altLang="ja-JP" sz="1400" dirty="0"/>
                        <a:t>47</a:t>
                      </a:r>
                      <a:endParaRPr kumimoji="1" lang="ja-JP" altLang="en-US" sz="1400" dirty="0"/>
                    </a:p>
                  </a:txBody>
                  <a:tcPr/>
                </a:tc>
                <a:tc>
                  <a:txBody>
                    <a:bodyPr/>
                    <a:lstStyle/>
                    <a:p>
                      <a:r>
                        <a:rPr kumimoji="1" lang="en-US" altLang="ja-JP" sz="1400" dirty="0"/>
                        <a:t>10 kg</a:t>
                      </a:r>
                      <a:endParaRPr kumimoji="1" lang="ja-JP" altLang="en-US" sz="1400" dirty="0"/>
                    </a:p>
                  </a:txBody>
                  <a:tcPr/>
                </a:tc>
                <a:extLst>
                  <a:ext uri="{0D108BD9-81ED-4DB2-BD59-A6C34878D82A}">
                    <a16:rowId xmlns:a16="http://schemas.microsoft.com/office/drawing/2014/main" xmlns="" val="3025436045"/>
                  </a:ext>
                </a:extLst>
              </a:tr>
              <a:tr h="370840">
                <a:tc>
                  <a:txBody>
                    <a:bodyPr/>
                    <a:lstStyle/>
                    <a:p>
                      <a:r>
                        <a:rPr kumimoji="1" lang="en-US" altLang="ja-JP" sz="1400" dirty="0"/>
                        <a:t>U-238</a:t>
                      </a:r>
                      <a:endParaRPr kumimoji="1" lang="ja-JP" altLang="en-US" sz="1400" dirty="0"/>
                    </a:p>
                  </a:txBody>
                  <a:tcPr/>
                </a:tc>
                <a:tc>
                  <a:txBody>
                    <a:bodyPr/>
                    <a:lstStyle/>
                    <a:p>
                      <a:r>
                        <a:rPr kumimoji="1" lang="en-US" altLang="ja-JP" sz="1400" dirty="0"/>
                        <a:t>4.5</a:t>
                      </a:r>
                      <a:endParaRPr kumimoji="1" lang="ja-JP" altLang="en-US" sz="1400" dirty="0"/>
                    </a:p>
                  </a:txBody>
                  <a:tcPr/>
                </a:tc>
                <a:tc>
                  <a:txBody>
                    <a:bodyPr/>
                    <a:lstStyle/>
                    <a:p>
                      <a:r>
                        <a:rPr kumimoji="1" lang="en-US" altLang="ja-JP" sz="1400" dirty="0"/>
                        <a:t>45</a:t>
                      </a:r>
                      <a:endParaRPr kumimoji="1" lang="ja-JP" altLang="en-US" sz="1400" dirty="0"/>
                    </a:p>
                  </a:txBody>
                  <a:tcPr/>
                </a:tc>
                <a:tc>
                  <a:txBody>
                    <a:bodyPr/>
                    <a:lstStyle/>
                    <a:p>
                      <a:r>
                        <a:rPr kumimoji="1" lang="en-US" altLang="ja-JP" sz="1400" dirty="0"/>
                        <a:t>930 kg</a:t>
                      </a:r>
                      <a:endParaRPr kumimoji="1" lang="ja-JP" altLang="en-US" sz="1400" dirty="0"/>
                    </a:p>
                  </a:txBody>
                  <a:tcPr/>
                </a:tc>
                <a:extLst>
                  <a:ext uri="{0D108BD9-81ED-4DB2-BD59-A6C34878D82A}">
                    <a16:rowId xmlns:a16="http://schemas.microsoft.com/office/drawing/2014/main" xmlns="" val="79176785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377536545"/>
              </p:ext>
            </p:extLst>
          </p:nvPr>
        </p:nvGraphicFramePr>
        <p:xfrm>
          <a:off x="478974" y="2245510"/>
          <a:ext cx="4034969" cy="2245360"/>
        </p:xfrm>
        <a:graphic>
          <a:graphicData uri="http://schemas.openxmlformats.org/drawingml/2006/table">
            <a:tbl>
              <a:tblPr firstRow="1" bandRow="1">
                <a:tableStyleId>{5C22544A-7EE6-4342-B048-85BDC9FD1C3A}</a:tableStyleId>
              </a:tblPr>
              <a:tblGrid>
                <a:gridCol w="967926">
                  <a:extLst>
                    <a:ext uri="{9D8B030D-6E8A-4147-A177-3AD203B41FA5}">
                      <a16:colId xmlns:a16="http://schemas.microsoft.com/office/drawing/2014/main" xmlns="" val="1026673905"/>
                    </a:ext>
                  </a:extLst>
                </a:gridCol>
                <a:gridCol w="875058">
                  <a:extLst>
                    <a:ext uri="{9D8B030D-6E8A-4147-A177-3AD203B41FA5}">
                      <a16:colId xmlns:a16="http://schemas.microsoft.com/office/drawing/2014/main" xmlns="" val="2736161936"/>
                    </a:ext>
                  </a:extLst>
                </a:gridCol>
                <a:gridCol w="1154088">
                  <a:extLst>
                    <a:ext uri="{9D8B030D-6E8A-4147-A177-3AD203B41FA5}">
                      <a16:colId xmlns:a16="http://schemas.microsoft.com/office/drawing/2014/main" xmlns="" val="4273789014"/>
                    </a:ext>
                  </a:extLst>
                </a:gridCol>
                <a:gridCol w="1037897">
                  <a:extLst>
                    <a:ext uri="{9D8B030D-6E8A-4147-A177-3AD203B41FA5}">
                      <a16:colId xmlns:a16="http://schemas.microsoft.com/office/drawing/2014/main" xmlns="" val="4087857374"/>
                    </a:ext>
                  </a:extLst>
                </a:gridCol>
              </a:tblGrid>
              <a:tr h="370840">
                <a:tc>
                  <a:txBody>
                    <a:bodyPr/>
                    <a:lstStyle/>
                    <a:p>
                      <a:r>
                        <a:rPr kumimoji="1" lang="en-US" altLang="ja-JP" sz="1400" dirty="0"/>
                        <a:t>Nuclides</a:t>
                      </a:r>
                      <a:endParaRPr kumimoji="1" lang="ja-JP" altLang="en-US" sz="1400" dirty="0"/>
                    </a:p>
                  </a:txBody>
                  <a:tcPr/>
                </a:tc>
                <a:tc>
                  <a:txBody>
                    <a:bodyPr/>
                    <a:lstStyle/>
                    <a:p>
                      <a:r>
                        <a:rPr kumimoji="1" lang="en-US" altLang="ja-JP" sz="1400" dirty="0"/>
                        <a:t>Half life</a:t>
                      </a:r>
                    </a:p>
                    <a:p>
                      <a:r>
                        <a:rPr kumimoji="1" lang="en-US" altLang="ja-JP" sz="1400" dirty="0"/>
                        <a:t>(year)</a:t>
                      </a:r>
                      <a:endParaRPr kumimoji="1" lang="ja-JP" altLang="en-US" sz="1400" dirty="0"/>
                    </a:p>
                  </a:txBody>
                  <a:tcPr/>
                </a:tc>
                <a:tc>
                  <a:txBody>
                    <a:bodyPr/>
                    <a:lstStyle/>
                    <a:p>
                      <a:r>
                        <a:rPr kumimoji="1" lang="en-US" altLang="ja-JP" sz="1100" dirty="0"/>
                        <a:t>Radiation conversion coefficient</a:t>
                      </a:r>
                    </a:p>
                    <a:p>
                      <a:r>
                        <a:rPr kumimoji="1" lang="en-US" altLang="ja-JP" sz="1100" dirty="0"/>
                        <a:t>(μ</a:t>
                      </a:r>
                      <a:r>
                        <a:rPr kumimoji="1" lang="ja-JP" altLang="en-US" sz="1100" dirty="0"/>
                        <a:t> </a:t>
                      </a:r>
                      <a:r>
                        <a:rPr kumimoji="1" lang="en-US" altLang="ja-JP" sz="1100" dirty="0"/>
                        <a:t>S</a:t>
                      </a:r>
                      <a:r>
                        <a:rPr kumimoji="1" lang="ja-JP" altLang="en-US" sz="1100" dirty="0" err="1"/>
                        <a:t>ｖ</a:t>
                      </a:r>
                      <a:r>
                        <a:rPr kumimoji="1" lang="en-US" altLang="ja-JP" sz="1100" dirty="0"/>
                        <a:t>/</a:t>
                      </a:r>
                      <a:r>
                        <a:rPr kumimoji="1" lang="ja-JP" altLang="en-US" sz="1100" dirty="0"/>
                        <a:t> </a:t>
                      </a:r>
                      <a:r>
                        <a:rPr kumimoji="1" lang="en-US" altLang="ja-JP" sz="1100" dirty="0" err="1"/>
                        <a:t>kBq</a:t>
                      </a:r>
                      <a:r>
                        <a:rPr kumimoji="1" lang="en-US" altLang="ja-JP" sz="1100" dirty="0"/>
                        <a:t>) </a:t>
                      </a:r>
                      <a:endParaRPr kumimoji="1" lang="ja-JP" altLang="en-US" sz="1100" dirty="0"/>
                    </a:p>
                  </a:txBody>
                  <a:tcPr/>
                </a:tc>
                <a:tc>
                  <a:txBody>
                    <a:bodyPr/>
                    <a:lstStyle/>
                    <a:p>
                      <a:r>
                        <a:rPr kumimoji="1" lang="en-US" altLang="ja-JP" sz="1400" dirty="0"/>
                        <a:t>Content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(Spent fuel/ ton)</a:t>
                      </a:r>
                      <a:endParaRPr kumimoji="1" lang="ja-JP" altLang="en-US" sz="1400" dirty="0"/>
                    </a:p>
                  </a:txBody>
                  <a:tcPr/>
                </a:tc>
                <a:extLst>
                  <a:ext uri="{0D108BD9-81ED-4DB2-BD59-A6C34878D82A}">
                    <a16:rowId xmlns:a16="http://schemas.microsoft.com/office/drawing/2014/main" xmlns="" val="2634042017"/>
                  </a:ext>
                </a:extLst>
              </a:tr>
              <a:tr h="370840">
                <a:tc>
                  <a:txBody>
                    <a:bodyPr/>
                    <a:lstStyle/>
                    <a:p>
                      <a:r>
                        <a:rPr kumimoji="1" lang="en-US" altLang="ja-JP" sz="1400" dirty="0"/>
                        <a:t>Pu-238</a:t>
                      </a:r>
                      <a:endParaRPr kumimoji="1" lang="ja-JP" altLang="en-US" sz="1400" dirty="0"/>
                    </a:p>
                  </a:txBody>
                  <a:tcPr/>
                </a:tc>
                <a:tc>
                  <a:txBody>
                    <a:bodyPr/>
                    <a:lstStyle/>
                    <a:p>
                      <a:r>
                        <a:rPr kumimoji="1" lang="en-US" altLang="ja-JP" sz="1400" dirty="0"/>
                        <a:t>87.7</a:t>
                      </a:r>
                      <a:endParaRPr kumimoji="1" lang="ja-JP" altLang="en-US" sz="1400" dirty="0"/>
                    </a:p>
                  </a:txBody>
                  <a:tcPr/>
                </a:tc>
                <a:tc>
                  <a:txBody>
                    <a:bodyPr/>
                    <a:lstStyle/>
                    <a:p>
                      <a:r>
                        <a:rPr kumimoji="1" lang="en-US" altLang="ja-JP" sz="1400" dirty="0"/>
                        <a:t>230</a:t>
                      </a:r>
                      <a:endParaRPr kumimoji="1" lang="ja-JP" altLang="en-US" sz="1400" dirty="0"/>
                    </a:p>
                  </a:txBody>
                  <a:tcPr/>
                </a:tc>
                <a:tc>
                  <a:txBody>
                    <a:bodyPr/>
                    <a:lstStyle/>
                    <a:p>
                      <a:r>
                        <a:rPr kumimoji="1" lang="en-US" altLang="ja-JP" sz="1400" dirty="0"/>
                        <a:t>0.3 kg</a:t>
                      </a:r>
                      <a:endParaRPr kumimoji="1" lang="ja-JP" altLang="en-US" sz="1400" dirty="0"/>
                    </a:p>
                  </a:txBody>
                  <a:tcPr/>
                </a:tc>
                <a:extLst>
                  <a:ext uri="{0D108BD9-81ED-4DB2-BD59-A6C34878D82A}">
                    <a16:rowId xmlns:a16="http://schemas.microsoft.com/office/drawing/2014/main" xmlns="" val="1726890738"/>
                  </a:ext>
                </a:extLst>
              </a:tr>
              <a:tr h="370840">
                <a:tc>
                  <a:txBody>
                    <a:bodyPr/>
                    <a:lstStyle/>
                    <a:p>
                      <a:r>
                        <a:rPr kumimoji="1" lang="en-US" altLang="ja-JP" sz="1400" dirty="0"/>
                        <a:t>Pu-239</a:t>
                      </a:r>
                      <a:endParaRPr kumimoji="1" lang="ja-JP" altLang="en-US" sz="1400" dirty="0"/>
                    </a:p>
                  </a:txBody>
                  <a:tcPr/>
                </a:tc>
                <a:tc>
                  <a:txBody>
                    <a:bodyPr/>
                    <a:lstStyle/>
                    <a:p>
                      <a:r>
                        <a:rPr kumimoji="1" lang="en-US" altLang="ja-JP" sz="1400" dirty="0"/>
                        <a:t>24000</a:t>
                      </a:r>
                      <a:endParaRPr kumimoji="1" lang="ja-JP" altLang="en-US" sz="1400" dirty="0"/>
                    </a:p>
                  </a:txBody>
                  <a:tcPr/>
                </a:tc>
                <a:tc>
                  <a:txBody>
                    <a:bodyPr/>
                    <a:lstStyle/>
                    <a:p>
                      <a:r>
                        <a:rPr kumimoji="1" lang="en-US" altLang="ja-JP" sz="1400" dirty="0"/>
                        <a:t>250</a:t>
                      </a:r>
                      <a:endParaRPr kumimoji="1" lang="ja-JP" altLang="en-US" sz="1400" dirty="0"/>
                    </a:p>
                  </a:txBody>
                  <a:tcPr/>
                </a:tc>
                <a:tc>
                  <a:txBody>
                    <a:bodyPr/>
                    <a:lstStyle/>
                    <a:p>
                      <a:r>
                        <a:rPr kumimoji="1" lang="en-US" altLang="ja-JP" sz="1400" dirty="0"/>
                        <a:t>6 kg</a:t>
                      </a:r>
                      <a:endParaRPr kumimoji="1" lang="ja-JP" altLang="en-US" sz="1400" dirty="0"/>
                    </a:p>
                  </a:txBody>
                  <a:tcPr/>
                </a:tc>
                <a:extLst>
                  <a:ext uri="{0D108BD9-81ED-4DB2-BD59-A6C34878D82A}">
                    <a16:rowId xmlns:a16="http://schemas.microsoft.com/office/drawing/2014/main" xmlns="" val="3186035909"/>
                  </a:ext>
                </a:extLst>
              </a:tr>
              <a:tr h="370840">
                <a:tc>
                  <a:txBody>
                    <a:bodyPr/>
                    <a:lstStyle/>
                    <a:p>
                      <a:r>
                        <a:rPr kumimoji="1" lang="en-US" altLang="ja-JP" sz="1400" dirty="0"/>
                        <a:t>Pu-240</a:t>
                      </a:r>
                      <a:endParaRPr kumimoji="1" lang="ja-JP" altLang="en-US" sz="1400" dirty="0"/>
                    </a:p>
                  </a:txBody>
                  <a:tcPr/>
                </a:tc>
                <a:tc>
                  <a:txBody>
                    <a:bodyPr/>
                    <a:lstStyle/>
                    <a:p>
                      <a:r>
                        <a:rPr kumimoji="1" lang="en-US" altLang="ja-JP" sz="1400" dirty="0"/>
                        <a:t>6564</a:t>
                      </a:r>
                      <a:endParaRPr kumimoji="1" lang="ja-JP" altLang="en-US" sz="1400" dirty="0"/>
                    </a:p>
                  </a:txBody>
                  <a:tcPr/>
                </a:tc>
                <a:tc>
                  <a:txBody>
                    <a:bodyPr/>
                    <a:lstStyle/>
                    <a:p>
                      <a:r>
                        <a:rPr kumimoji="1" lang="en-US" altLang="ja-JP" sz="1400" dirty="0"/>
                        <a:t>250</a:t>
                      </a:r>
                      <a:endParaRPr kumimoji="1" lang="ja-JP" altLang="en-US" sz="1400" dirty="0"/>
                    </a:p>
                  </a:txBody>
                  <a:tcPr/>
                </a:tc>
                <a:tc>
                  <a:txBody>
                    <a:bodyPr/>
                    <a:lstStyle/>
                    <a:p>
                      <a:r>
                        <a:rPr kumimoji="1" lang="en-US" altLang="ja-JP" sz="1400" dirty="0"/>
                        <a:t>3 kg</a:t>
                      </a:r>
                      <a:endParaRPr kumimoji="1" lang="ja-JP" altLang="en-US" sz="1400" dirty="0"/>
                    </a:p>
                  </a:txBody>
                  <a:tcPr/>
                </a:tc>
                <a:extLst>
                  <a:ext uri="{0D108BD9-81ED-4DB2-BD59-A6C34878D82A}">
                    <a16:rowId xmlns:a16="http://schemas.microsoft.com/office/drawing/2014/main" xmlns="" val="3025436045"/>
                  </a:ext>
                </a:extLst>
              </a:tr>
              <a:tr h="370840">
                <a:tc>
                  <a:txBody>
                    <a:bodyPr/>
                    <a:lstStyle/>
                    <a:p>
                      <a:r>
                        <a:rPr kumimoji="1" lang="en-US" altLang="ja-JP" sz="1400" dirty="0"/>
                        <a:t>Pu-241</a:t>
                      </a:r>
                      <a:endParaRPr kumimoji="1" lang="ja-JP" altLang="en-US" sz="1400" dirty="0"/>
                    </a:p>
                  </a:txBody>
                  <a:tcPr/>
                </a:tc>
                <a:tc>
                  <a:txBody>
                    <a:bodyPr/>
                    <a:lstStyle/>
                    <a:p>
                      <a:r>
                        <a:rPr kumimoji="1" lang="en-US" altLang="ja-JP" sz="1400" dirty="0"/>
                        <a:t>14.3</a:t>
                      </a:r>
                      <a:endParaRPr kumimoji="1" lang="ja-JP" altLang="en-US" sz="1400" dirty="0"/>
                    </a:p>
                  </a:txBody>
                  <a:tcPr/>
                </a:tc>
                <a:tc>
                  <a:txBody>
                    <a:bodyPr/>
                    <a:lstStyle/>
                    <a:p>
                      <a:r>
                        <a:rPr kumimoji="1" lang="en-US" altLang="ja-JP" sz="1400" dirty="0"/>
                        <a:t>4.8</a:t>
                      </a:r>
                      <a:endParaRPr kumimoji="1" lang="ja-JP" altLang="en-US" sz="1400" dirty="0"/>
                    </a:p>
                  </a:txBody>
                  <a:tcPr/>
                </a:tc>
                <a:tc>
                  <a:txBody>
                    <a:bodyPr/>
                    <a:lstStyle/>
                    <a:p>
                      <a:r>
                        <a:rPr kumimoji="1" lang="en-US" altLang="ja-JP" sz="1400" dirty="0"/>
                        <a:t>1 kg</a:t>
                      </a:r>
                      <a:endParaRPr kumimoji="1" lang="ja-JP" altLang="en-US" sz="1400" dirty="0"/>
                    </a:p>
                  </a:txBody>
                  <a:tcPr/>
                </a:tc>
                <a:extLst>
                  <a:ext uri="{0D108BD9-81ED-4DB2-BD59-A6C34878D82A}">
                    <a16:rowId xmlns:a16="http://schemas.microsoft.com/office/drawing/2014/main" xmlns="" val="791767857"/>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229808862"/>
              </p:ext>
            </p:extLst>
          </p:nvPr>
        </p:nvGraphicFramePr>
        <p:xfrm>
          <a:off x="473926" y="4502187"/>
          <a:ext cx="4034969" cy="2392680"/>
        </p:xfrm>
        <a:graphic>
          <a:graphicData uri="http://schemas.openxmlformats.org/drawingml/2006/table">
            <a:tbl>
              <a:tblPr firstRow="1" bandRow="1">
                <a:tableStyleId>{5C22544A-7EE6-4342-B048-85BDC9FD1C3A}</a:tableStyleId>
              </a:tblPr>
              <a:tblGrid>
                <a:gridCol w="967926">
                  <a:extLst>
                    <a:ext uri="{9D8B030D-6E8A-4147-A177-3AD203B41FA5}">
                      <a16:colId xmlns:a16="http://schemas.microsoft.com/office/drawing/2014/main" xmlns="" val="1026673905"/>
                    </a:ext>
                  </a:extLst>
                </a:gridCol>
                <a:gridCol w="875058">
                  <a:extLst>
                    <a:ext uri="{9D8B030D-6E8A-4147-A177-3AD203B41FA5}">
                      <a16:colId xmlns:a16="http://schemas.microsoft.com/office/drawing/2014/main" xmlns="" val="2736161936"/>
                    </a:ext>
                  </a:extLst>
                </a:gridCol>
                <a:gridCol w="1154088">
                  <a:extLst>
                    <a:ext uri="{9D8B030D-6E8A-4147-A177-3AD203B41FA5}">
                      <a16:colId xmlns:a16="http://schemas.microsoft.com/office/drawing/2014/main" xmlns="" val="4273789014"/>
                    </a:ext>
                  </a:extLst>
                </a:gridCol>
                <a:gridCol w="1037897">
                  <a:extLst>
                    <a:ext uri="{9D8B030D-6E8A-4147-A177-3AD203B41FA5}">
                      <a16:colId xmlns:a16="http://schemas.microsoft.com/office/drawing/2014/main" xmlns="" val="4087857374"/>
                    </a:ext>
                  </a:extLst>
                </a:gridCol>
              </a:tblGrid>
              <a:tr h="370840">
                <a:tc>
                  <a:txBody>
                    <a:bodyPr/>
                    <a:lstStyle/>
                    <a:p>
                      <a:r>
                        <a:rPr kumimoji="1" lang="en-US" altLang="ja-JP" sz="1400" dirty="0"/>
                        <a:t>Nuclides</a:t>
                      </a:r>
                      <a:endParaRPr kumimoji="1" lang="ja-JP" altLang="en-US" sz="1400" dirty="0"/>
                    </a:p>
                  </a:txBody>
                  <a:tcPr/>
                </a:tc>
                <a:tc>
                  <a:txBody>
                    <a:bodyPr/>
                    <a:lstStyle/>
                    <a:p>
                      <a:r>
                        <a:rPr kumimoji="1" lang="en-US" altLang="ja-JP" sz="1400" dirty="0"/>
                        <a:t>Half life</a:t>
                      </a:r>
                    </a:p>
                    <a:p>
                      <a:r>
                        <a:rPr kumimoji="1" lang="en-US" altLang="ja-JP" sz="1400" dirty="0"/>
                        <a:t>(year)</a:t>
                      </a:r>
                      <a:endParaRPr kumimoji="1" lang="ja-JP" altLang="en-US" sz="1400" dirty="0"/>
                    </a:p>
                  </a:txBody>
                  <a:tcPr/>
                </a:tc>
                <a:tc>
                  <a:txBody>
                    <a:bodyPr/>
                    <a:lstStyle/>
                    <a:p>
                      <a:r>
                        <a:rPr kumimoji="1" lang="en-US" altLang="ja-JP" sz="1100" dirty="0"/>
                        <a:t>Radiation conversion coefficient</a:t>
                      </a:r>
                    </a:p>
                    <a:p>
                      <a:r>
                        <a:rPr kumimoji="1" lang="en-US" altLang="ja-JP" sz="1100" dirty="0"/>
                        <a:t>(μ</a:t>
                      </a:r>
                      <a:r>
                        <a:rPr kumimoji="1" lang="ja-JP" altLang="en-US" sz="1100" dirty="0"/>
                        <a:t> </a:t>
                      </a:r>
                      <a:r>
                        <a:rPr kumimoji="1" lang="en-US" altLang="ja-JP" sz="1100" dirty="0"/>
                        <a:t>S</a:t>
                      </a:r>
                      <a:r>
                        <a:rPr kumimoji="1" lang="ja-JP" altLang="en-US" sz="1100" dirty="0" err="1"/>
                        <a:t>ｖ</a:t>
                      </a:r>
                      <a:r>
                        <a:rPr kumimoji="1" lang="en-US" altLang="ja-JP" sz="1100" dirty="0"/>
                        <a:t>/</a:t>
                      </a:r>
                      <a:r>
                        <a:rPr kumimoji="1" lang="ja-JP" altLang="en-US" sz="1100" dirty="0"/>
                        <a:t> </a:t>
                      </a:r>
                      <a:r>
                        <a:rPr kumimoji="1" lang="en-US" altLang="ja-JP" sz="1100" dirty="0" err="1"/>
                        <a:t>kBq</a:t>
                      </a:r>
                      <a:r>
                        <a:rPr kumimoji="1" lang="en-US" altLang="ja-JP" sz="1100" dirty="0"/>
                        <a:t>) </a:t>
                      </a:r>
                      <a:endParaRPr kumimoji="1" lang="ja-JP" altLang="en-US" sz="1100" dirty="0"/>
                    </a:p>
                  </a:txBody>
                  <a:tcPr/>
                </a:tc>
                <a:tc>
                  <a:txBody>
                    <a:bodyPr/>
                    <a:lstStyle/>
                    <a:p>
                      <a:r>
                        <a:rPr kumimoji="1" lang="en-US" altLang="ja-JP" sz="1400" dirty="0"/>
                        <a:t>Content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(Spent fuel/ ton)</a:t>
                      </a:r>
                      <a:endParaRPr kumimoji="1" lang="ja-JP" altLang="en-US" sz="1400" dirty="0"/>
                    </a:p>
                  </a:txBody>
                  <a:tcPr/>
                </a:tc>
                <a:extLst>
                  <a:ext uri="{0D108BD9-81ED-4DB2-BD59-A6C34878D82A}">
                    <a16:rowId xmlns:a16="http://schemas.microsoft.com/office/drawing/2014/main" xmlns="" val="2634042017"/>
                  </a:ext>
                </a:extLst>
              </a:tr>
              <a:tr h="370840">
                <a:tc>
                  <a:txBody>
                    <a:bodyPr/>
                    <a:lstStyle/>
                    <a:p>
                      <a:r>
                        <a:rPr kumimoji="1" lang="en-US" altLang="ja-JP" sz="1400" dirty="0"/>
                        <a:t>Np-237</a:t>
                      </a:r>
                      <a:endParaRPr kumimoji="1" lang="ja-JP" altLang="en-US" sz="1400" dirty="0"/>
                    </a:p>
                  </a:txBody>
                  <a:tcPr/>
                </a:tc>
                <a:tc>
                  <a:txBody>
                    <a:bodyPr/>
                    <a:lstStyle/>
                    <a:p>
                      <a:r>
                        <a:rPr kumimoji="1" lang="en-US" altLang="ja-JP" sz="1400" dirty="0"/>
                        <a:t>2.14Million</a:t>
                      </a:r>
                      <a:endParaRPr kumimoji="1" lang="ja-JP" altLang="en-US" sz="1400" dirty="0"/>
                    </a:p>
                  </a:txBody>
                  <a:tcPr/>
                </a:tc>
                <a:tc>
                  <a:txBody>
                    <a:bodyPr/>
                    <a:lstStyle/>
                    <a:p>
                      <a:r>
                        <a:rPr kumimoji="1" lang="en-US" altLang="ja-JP" sz="1400" dirty="0"/>
                        <a:t>110</a:t>
                      </a:r>
                      <a:endParaRPr kumimoji="1" lang="ja-JP" altLang="en-US" sz="1400" dirty="0"/>
                    </a:p>
                  </a:txBody>
                  <a:tcPr/>
                </a:tc>
                <a:tc>
                  <a:txBody>
                    <a:bodyPr/>
                    <a:lstStyle/>
                    <a:p>
                      <a:r>
                        <a:rPr kumimoji="1" lang="en-US" altLang="ja-JP" sz="1400" dirty="0"/>
                        <a:t>0.6 kg</a:t>
                      </a:r>
                      <a:endParaRPr kumimoji="1" lang="ja-JP" altLang="en-US" sz="1400" dirty="0"/>
                    </a:p>
                  </a:txBody>
                  <a:tcPr/>
                </a:tc>
                <a:extLst>
                  <a:ext uri="{0D108BD9-81ED-4DB2-BD59-A6C34878D82A}">
                    <a16:rowId xmlns:a16="http://schemas.microsoft.com/office/drawing/2014/main" xmlns="" val="1726890738"/>
                  </a:ext>
                </a:extLst>
              </a:tr>
              <a:tr h="370840">
                <a:tc>
                  <a:txBody>
                    <a:bodyPr/>
                    <a:lstStyle/>
                    <a:p>
                      <a:r>
                        <a:rPr kumimoji="1" lang="en-US" altLang="ja-JP" sz="1400" dirty="0"/>
                        <a:t>Am-241</a:t>
                      </a:r>
                      <a:endParaRPr kumimoji="1" lang="ja-JP" altLang="en-US" sz="1400" dirty="0"/>
                    </a:p>
                  </a:txBody>
                  <a:tcPr/>
                </a:tc>
                <a:tc>
                  <a:txBody>
                    <a:bodyPr/>
                    <a:lstStyle/>
                    <a:p>
                      <a:r>
                        <a:rPr kumimoji="1" lang="en-US" altLang="ja-JP" sz="1400" dirty="0"/>
                        <a:t>432</a:t>
                      </a:r>
                      <a:endParaRPr kumimoji="1" lang="ja-JP" altLang="en-US" sz="1400" dirty="0"/>
                    </a:p>
                  </a:txBody>
                  <a:tcPr/>
                </a:tc>
                <a:tc>
                  <a:txBody>
                    <a:bodyPr/>
                    <a:lstStyle/>
                    <a:p>
                      <a:r>
                        <a:rPr kumimoji="1" lang="en-US" altLang="ja-JP" sz="1400" dirty="0"/>
                        <a:t>200</a:t>
                      </a:r>
                      <a:endParaRPr kumimoji="1" lang="ja-JP" altLang="en-US" sz="1400" dirty="0"/>
                    </a:p>
                  </a:txBody>
                  <a:tcPr/>
                </a:tc>
                <a:tc>
                  <a:txBody>
                    <a:bodyPr/>
                    <a:lstStyle/>
                    <a:p>
                      <a:r>
                        <a:rPr kumimoji="1" lang="en-US" altLang="ja-JP" sz="1400" dirty="0"/>
                        <a:t>0.4 kg</a:t>
                      </a:r>
                      <a:endParaRPr kumimoji="1" lang="ja-JP" altLang="en-US" sz="1400" dirty="0"/>
                    </a:p>
                  </a:txBody>
                  <a:tcPr/>
                </a:tc>
                <a:extLst>
                  <a:ext uri="{0D108BD9-81ED-4DB2-BD59-A6C34878D82A}">
                    <a16:rowId xmlns:a16="http://schemas.microsoft.com/office/drawing/2014/main" xmlns="" val="3186035909"/>
                  </a:ext>
                </a:extLst>
              </a:tr>
              <a:tr h="370840">
                <a:tc>
                  <a:txBody>
                    <a:bodyPr/>
                    <a:lstStyle/>
                    <a:p>
                      <a:r>
                        <a:rPr kumimoji="1" lang="en-US" altLang="ja-JP" sz="1400" dirty="0"/>
                        <a:t>Am-243</a:t>
                      </a:r>
                      <a:endParaRPr kumimoji="1" lang="ja-JP" altLang="en-US" sz="1400" dirty="0"/>
                    </a:p>
                  </a:txBody>
                  <a:tcPr/>
                </a:tc>
                <a:tc>
                  <a:txBody>
                    <a:bodyPr/>
                    <a:lstStyle/>
                    <a:p>
                      <a:r>
                        <a:rPr kumimoji="1" lang="en-US" altLang="ja-JP" sz="1400" dirty="0"/>
                        <a:t>7370</a:t>
                      </a:r>
                      <a:endParaRPr kumimoji="1" lang="ja-JP" altLang="en-US" sz="1400" dirty="0"/>
                    </a:p>
                  </a:txBody>
                  <a:tcPr/>
                </a:tc>
                <a:tc>
                  <a:txBody>
                    <a:bodyPr/>
                    <a:lstStyle/>
                    <a:p>
                      <a:r>
                        <a:rPr kumimoji="1" lang="en-US" altLang="ja-JP" sz="1400" dirty="0"/>
                        <a:t>200</a:t>
                      </a:r>
                      <a:endParaRPr kumimoji="1" lang="ja-JP" altLang="en-US" sz="1400" dirty="0"/>
                    </a:p>
                  </a:txBody>
                  <a:tcPr/>
                </a:tc>
                <a:tc>
                  <a:txBody>
                    <a:bodyPr/>
                    <a:lstStyle/>
                    <a:p>
                      <a:r>
                        <a:rPr kumimoji="1" lang="en-US" altLang="ja-JP" sz="1400" dirty="0"/>
                        <a:t>0.2 kg</a:t>
                      </a:r>
                      <a:endParaRPr kumimoji="1" lang="ja-JP" altLang="en-US" sz="1400" dirty="0"/>
                    </a:p>
                  </a:txBody>
                  <a:tcPr/>
                </a:tc>
                <a:extLst>
                  <a:ext uri="{0D108BD9-81ED-4DB2-BD59-A6C34878D82A}">
                    <a16:rowId xmlns:a16="http://schemas.microsoft.com/office/drawing/2014/main" xmlns="" val="3025436045"/>
                  </a:ext>
                </a:extLst>
              </a:tr>
              <a:tr h="370840">
                <a:tc>
                  <a:txBody>
                    <a:bodyPr/>
                    <a:lstStyle/>
                    <a:p>
                      <a:r>
                        <a:rPr kumimoji="1" lang="en-US" altLang="ja-JP" sz="1400" dirty="0"/>
                        <a:t>Cm-244</a:t>
                      </a:r>
                      <a:endParaRPr kumimoji="1" lang="ja-JP" altLang="en-US" sz="1400" dirty="0"/>
                    </a:p>
                  </a:txBody>
                  <a:tcPr/>
                </a:tc>
                <a:tc>
                  <a:txBody>
                    <a:bodyPr/>
                    <a:lstStyle/>
                    <a:p>
                      <a:r>
                        <a:rPr kumimoji="1" lang="en-US" altLang="ja-JP" sz="1400" dirty="0"/>
                        <a:t>18.1</a:t>
                      </a:r>
                      <a:endParaRPr kumimoji="1" lang="ja-JP" altLang="en-US" sz="1400" dirty="0"/>
                    </a:p>
                  </a:txBody>
                  <a:tcPr/>
                </a:tc>
                <a:tc>
                  <a:txBody>
                    <a:bodyPr/>
                    <a:lstStyle/>
                    <a:p>
                      <a:r>
                        <a:rPr kumimoji="1" lang="en-US" altLang="ja-JP" sz="1400" dirty="0"/>
                        <a:t>120</a:t>
                      </a:r>
                      <a:endParaRPr kumimoji="1" lang="ja-JP" altLang="en-US" sz="1400" dirty="0"/>
                    </a:p>
                  </a:txBody>
                  <a:tcPr/>
                </a:tc>
                <a:tc>
                  <a:txBody>
                    <a:bodyPr/>
                    <a:lstStyle/>
                    <a:p>
                      <a:r>
                        <a:rPr kumimoji="1" lang="en-US" altLang="ja-JP" sz="1400" dirty="0"/>
                        <a:t> 60 g</a:t>
                      </a:r>
                      <a:endParaRPr kumimoji="1" lang="ja-JP" altLang="en-US" sz="1400" dirty="0"/>
                    </a:p>
                  </a:txBody>
                  <a:tcPr/>
                </a:tc>
                <a:extLst>
                  <a:ext uri="{0D108BD9-81ED-4DB2-BD59-A6C34878D82A}">
                    <a16:rowId xmlns:a16="http://schemas.microsoft.com/office/drawing/2014/main" xmlns="" val="791767857"/>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1812891860"/>
              </p:ext>
            </p:extLst>
          </p:nvPr>
        </p:nvGraphicFramePr>
        <p:xfrm>
          <a:off x="4956630" y="800898"/>
          <a:ext cx="4107540" cy="4099560"/>
        </p:xfrm>
        <a:graphic>
          <a:graphicData uri="http://schemas.openxmlformats.org/drawingml/2006/table">
            <a:tbl>
              <a:tblPr firstRow="1" bandRow="1">
                <a:tableStyleId>{5C22544A-7EE6-4342-B048-85BDC9FD1C3A}</a:tableStyleId>
              </a:tblPr>
              <a:tblGrid>
                <a:gridCol w="871742">
                  <a:extLst>
                    <a:ext uri="{9D8B030D-6E8A-4147-A177-3AD203B41FA5}">
                      <a16:colId xmlns:a16="http://schemas.microsoft.com/office/drawing/2014/main" xmlns="" val="1026673905"/>
                    </a:ext>
                  </a:extLst>
                </a:gridCol>
                <a:gridCol w="1004389">
                  <a:extLst>
                    <a:ext uri="{9D8B030D-6E8A-4147-A177-3AD203B41FA5}">
                      <a16:colId xmlns:a16="http://schemas.microsoft.com/office/drawing/2014/main" xmlns="" val="2736161936"/>
                    </a:ext>
                  </a:extLst>
                </a:gridCol>
                <a:gridCol w="1174845">
                  <a:extLst>
                    <a:ext uri="{9D8B030D-6E8A-4147-A177-3AD203B41FA5}">
                      <a16:colId xmlns:a16="http://schemas.microsoft.com/office/drawing/2014/main" xmlns="" val="4273789014"/>
                    </a:ext>
                  </a:extLst>
                </a:gridCol>
                <a:gridCol w="1056564">
                  <a:extLst>
                    <a:ext uri="{9D8B030D-6E8A-4147-A177-3AD203B41FA5}">
                      <a16:colId xmlns:a16="http://schemas.microsoft.com/office/drawing/2014/main" xmlns="" val="4087857374"/>
                    </a:ext>
                  </a:extLst>
                </a:gridCol>
              </a:tblGrid>
              <a:tr h="370840">
                <a:tc>
                  <a:txBody>
                    <a:bodyPr/>
                    <a:lstStyle/>
                    <a:p>
                      <a:r>
                        <a:rPr kumimoji="1" lang="en-US" altLang="ja-JP" sz="1400" dirty="0"/>
                        <a:t>Nuclides</a:t>
                      </a:r>
                      <a:endParaRPr kumimoji="1" lang="ja-JP" altLang="en-US" sz="1400" dirty="0"/>
                    </a:p>
                  </a:txBody>
                  <a:tcPr/>
                </a:tc>
                <a:tc>
                  <a:txBody>
                    <a:bodyPr/>
                    <a:lstStyle/>
                    <a:p>
                      <a:r>
                        <a:rPr kumimoji="1" lang="en-US" altLang="ja-JP" sz="1400" dirty="0"/>
                        <a:t>Half life</a:t>
                      </a:r>
                    </a:p>
                    <a:p>
                      <a:r>
                        <a:rPr kumimoji="1" lang="en-US" altLang="ja-JP" sz="1400" dirty="0"/>
                        <a:t>(Million year)</a:t>
                      </a:r>
                      <a:endParaRPr kumimoji="1" lang="ja-JP" altLang="en-US" sz="1400" dirty="0"/>
                    </a:p>
                  </a:txBody>
                  <a:tcPr/>
                </a:tc>
                <a:tc>
                  <a:txBody>
                    <a:bodyPr/>
                    <a:lstStyle/>
                    <a:p>
                      <a:r>
                        <a:rPr kumimoji="1" lang="en-US" altLang="ja-JP" sz="1100" dirty="0"/>
                        <a:t>Radiation conversion coefficient</a:t>
                      </a:r>
                    </a:p>
                    <a:p>
                      <a:r>
                        <a:rPr kumimoji="1" lang="en-US" altLang="ja-JP" sz="1100" dirty="0"/>
                        <a:t>(μ</a:t>
                      </a:r>
                      <a:r>
                        <a:rPr kumimoji="1" lang="ja-JP" altLang="en-US" sz="1100" dirty="0"/>
                        <a:t> </a:t>
                      </a:r>
                      <a:r>
                        <a:rPr kumimoji="1" lang="en-US" altLang="ja-JP" sz="1100" dirty="0"/>
                        <a:t>S</a:t>
                      </a:r>
                      <a:r>
                        <a:rPr kumimoji="1" lang="ja-JP" altLang="en-US" sz="1100" dirty="0" err="1"/>
                        <a:t>ｖ</a:t>
                      </a:r>
                      <a:r>
                        <a:rPr kumimoji="1" lang="en-US" altLang="ja-JP" sz="1100" dirty="0"/>
                        <a:t>/</a:t>
                      </a:r>
                      <a:r>
                        <a:rPr kumimoji="1" lang="ja-JP" altLang="en-US" sz="1100" dirty="0"/>
                        <a:t> </a:t>
                      </a:r>
                      <a:r>
                        <a:rPr kumimoji="1" lang="en-US" altLang="ja-JP" sz="1100" dirty="0" err="1"/>
                        <a:t>kBq</a:t>
                      </a:r>
                      <a:r>
                        <a:rPr kumimoji="1" lang="en-US" altLang="ja-JP" sz="1100" dirty="0"/>
                        <a:t>) </a:t>
                      </a:r>
                      <a:endParaRPr kumimoji="1" lang="ja-JP" altLang="en-US" sz="1100" dirty="0"/>
                    </a:p>
                  </a:txBody>
                  <a:tcPr/>
                </a:tc>
                <a:tc>
                  <a:txBody>
                    <a:bodyPr/>
                    <a:lstStyle/>
                    <a:p>
                      <a:r>
                        <a:rPr kumimoji="1" lang="en-US" altLang="ja-JP" sz="1400" dirty="0"/>
                        <a:t>Content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(kg/ Spent fuel ton)</a:t>
                      </a:r>
                      <a:endParaRPr kumimoji="1" lang="ja-JP" altLang="en-US" sz="1400" dirty="0"/>
                    </a:p>
                  </a:txBody>
                  <a:tcPr/>
                </a:tc>
                <a:extLst>
                  <a:ext uri="{0D108BD9-81ED-4DB2-BD59-A6C34878D82A}">
                    <a16:rowId xmlns:a16="http://schemas.microsoft.com/office/drawing/2014/main" xmlns="" val="2634042017"/>
                  </a:ext>
                </a:extLst>
              </a:tr>
              <a:tr h="370840">
                <a:tc>
                  <a:txBody>
                    <a:bodyPr/>
                    <a:lstStyle/>
                    <a:p>
                      <a:r>
                        <a:rPr kumimoji="1" lang="en-US" altLang="ja-JP" sz="1400" dirty="0">
                          <a:solidFill>
                            <a:srgbClr val="FF0000"/>
                          </a:solidFill>
                        </a:rPr>
                        <a:t>Se-79</a:t>
                      </a:r>
                      <a:endParaRPr kumimoji="1" lang="ja-JP" altLang="en-US" sz="1400" dirty="0">
                        <a:solidFill>
                          <a:srgbClr val="FF0000"/>
                        </a:solidFill>
                      </a:endParaRPr>
                    </a:p>
                  </a:txBody>
                  <a:tcPr/>
                </a:tc>
                <a:tc>
                  <a:txBody>
                    <a:bodyPr/>
                    <a:lstStyle/>
                    <a:p>
                      <a:r>
                        <a:rPr kumimoji="1" lang="en-US" altLang="ja-JP" sz="1400" dirty="0"/>
                        <a:t>2.95</a:t>
                      </a:r>
                      <a:endParaRPr kumimoji="1" lang="ja-JP" altLang="en-US" sz="1400" dirty="0"/>
                    </a:p>
                  </a:txBody>
                  <a:tcPr/>
                </a:tc>
                <a:tc>
                  <a:txBody>
                    <a:bodyPr/>
                    <a:lstStyle/>
                    <a:p>
                      <a:r>
                        <a:rPr kumimoji="1" lang="en-US" altLang="ja-JP" sz="1400" dirty="0"/>
                        <a:t>2.9</a:t>
                      </a:r>
                      <a:endParaRPr kumimoji="1" lang="ja-JP" altLang="en-US" sz="1400" dirty="0"/>
                    </a:p>
                  </a:txBody>
                  <a:tcPr/>
                </a:tc>
                <a:tc>
                  <a:txBody>
                    <a:bodyPr/>
                    <a:lstStyle/>
                    <a:p>
                      <a:r>
                        <a:rPr kumimoji="1" lang="en-US" altLang="ja-JP" sz="1400" dirty="0"/>
                        <a:t>6g</a:t>
                      </a:r>
                      <a:endParaRPr kumimoji="1" lang="ja-JP" altLang="en-US" sz="1400" dirty="0"/>
                    </a:p>
                  </a:txBody>
                  <a:tcPr/>
                </a:tc>
                <a:extLst>
                  <a:ext uri="{0D108BD9-81ED-4DB2-BD59-A6C34878D82A}">
                    <a16:rowId xmlns:a16="http://schemas.microsoft.com/office/drawing/2014/main" xmlns="" val="1726890738"/>
                  </a:ext>
                </a:extLst>
              </a:tr>
              <a:tr h="370840">
                <a:tc>
                  <a:txBody>
                    <a:bodyPr/>
                    <a:lstStyle/>
                    <a:p>
                      <a:r>
                        <a:rPr kumimoji="1" lang="en-US" altLang="ja-JP" sz="1400" dirty="0"/>
                        <a:t>Sr-90</a:t>
                      </a:r>
                      <a:endParaRPr kumimoji="1" lang="ja-JP" altLang="en-US" sz="1400" dirty="0"/>
                    </a:p>
                  </a:txBody>
                  <a:tcPr/>
                </a:tc>
                <a:tc>
                  <a:txBody>
                    <a:bodyPr/>
                    <a:lstStyle/>
                    <a:p>
                      <a:r>
                        <a:rPr kumimoji="1" lang="en-US" altLang="ja-JP" sz="1400" dirty="0"/>
                        <a:t>28.8 year</a:t>
                      </a:r>
                      <a:endParaRPr kumimoji="1" lang="ja-JP" altLang="en-US" sz="1400" dirty="0"/>
                    </a:p>
                  </a:txBody>
                  <a:tcPr/>
                </a:tc>
                <a:tc>
                  <a:txBody>
                    <a:bodyPr/>
                    <a:lstStyle/>
                    <a:p>
                      <a:r>
                        <a:rPr kumimoji="1" lang="en-US" altLang="ja-JP" sz="1400" dirty="0"/>
                        <a:t>28</a:t>
                      </a:r>
                      <a:endParaRPr kumimoji="1" lang="ja-JP" altLang="en-US" sz="1400" dirty="0"/>
                    </a:p>
                  </a:txBody>
                  <a:tcPr/>
                </a:tc>
                <a:tc>
                  <a:txBody>
                    <a:bodyPr/>
                    <a:lstStyle/>
                    <a:p>
                      <a:r>
                        <a:rPr kumimoji="1" lang="en-US" altLang="ja-JP" sz="1400" dirty="0"/>
                        <a:t>0.6 </a:t>
                      </a:r>
                      <a:endParaRPr kumimoji="1" lang="ja-JP" altLang="en-US" sz="1400" dirty="0"/>
                    </a:p>
                  </a:txBody>
                  <a:tcPr/>
                </a:tc>
                <a:extLst>
                  <a:ext uri="{0D108BD9-81ED-4DB2-BD59-A6C34878D82A}">
                    <a16:rowId xmlns:a16="http://schemas.microsoft.com/office/drawing/2014/main" xmlns="" val="3186035909"/>
                  </a:ext>
                </a:extLst>
              </a:tr>
              <a:tr h="370840">
                <a:tc>
                  <a:txBody>
                    <a:bodyPr/>
                    <a:lstStyle/>
                    <a:p>
                      <a:r>
                        <a:rPr kumimoji="1" lang="en-US" altLang="ja-JP" sz="1400" dirty="0">
                          <a:solidFill>
                            <a:srgbClr val="FF0000"/>
                          </a:solidFill>
                        </a:rPr>
                        <a:t>Zr-93</a:t>
                      </a:r>
                      <a:endParaRPr kumimoji="1" lang="ja-JP" altLang="en-US" sz="1400" dirty="0">
                        <a:solidFill>
                          <a:srgbClr val="FF0000"/>
                        </a:solidFill>
                      </a:endParaRPr>
                    </a:p>
                  </a:txBody>
                  <a:tcPr/>
                </a:tc>
                <a:tc>
                  <a:txBody>
                    <a:bodyPr/>
                    <a:lstStyle/>
                    <a:p>
                      <a:r>
                        <a:rPr kumimoji="1" lang="en-US" altLang="ja-JP" sz="1400" dirty="0"/>
                        <a:t>15.3</a:t>
                      </a:r>
                      <a:endParaRPr kumimoji="1" lang="ja-JP" altLang="en-US" sz="1400" dirty="0"/>
                    </a:p>
                  </a:txBody>
                  <a:tcPr/>
                </a:tc>
                <a:tc>
                  <a:txBody>
                    <a:bodyPr/>
                    <a:lstStyle/>
                    <a:p>
                      <a:r>
                        <a:rPr kumimoji="1" lang="en-US" altLang="ja-JP" sz="1400" dirty="0"/>
                        <a:t>1.1</a:t>
                      </a:r>
                      <a:endParaRPr kumimoji="1" lang="ja-JP" altLang="en-US" sz="1400" dirty="0"/>
                    </a:p>
                  </a:txBody>
                  <a:tcPr/>
                </a:tc>
                <a:tc>
                  <a:txBody>
                    <a:bodyPr/>
                    <a:lstStyle/>
                    <a:p>
                      <a:r>
                        <a:rPr kumimoji="1" lang="en-US" altLang="ja-JP" sz="1400" dirty="0"/>
                        <a:t>1 </a:t>
                      </a:r>
                      <a:endParaRPr kumimoji="1" lang="ja-JP" altLang="en-US" sz="1400" dirty="0"/>
                    </a:p>
                  </a:txBody>
                  <a:tcPr/>
                </a:tc>
                <a:extLst>
                  <a:ext uri="{0D108BD9-81ED-4DB2-BD59-A6C34878D82A}">
                    <a16:rowId xmlns:a16="http://schemas.microsoft.com/office/drawing/2014/main" xmlns="" val="3025436045"/>
                  </a:ext>
                </a:extLst>
              </a:tr>
              <a:tr h="370840">
                <a:tc>
                  <a:txBody>
                    <a:bodyPr/>
                    <a:lstStyle/>
                    <a:p>
                      <a:r>
                        <a:rPr kumimoji="1" lang="en-US" altLang="ja-JP" sz="1400" dirty="0"/>
                        <a:t>Tc-99</a:t>
                      </a:r>
                      <a:endParaRPr kumimoji="1" lang="ja-JP" altLang="en-US" sz="1400" dirty="0"/>
                    </a:p>
                  </a:txBody>
                  <a:tcPr/>
                </a:tc>
                <a:tc>
                  <a:txBody>
                    <a:bodyPr/>
                    <a:lstStyle/>
                    <a:p>
                      <a:r>
                        <a:rPr kumimoji="1" lang="en-US" altLang="ja-JP" sz="1400" dirty="0"/>
                        <a:t>2.11</a:t>
                      </a:r>
                      <a:endParaRPr kumimoji="1" lang="ja-JP" altLang="en-US" sz="1400" dirty="0"/>
                    </a:p>
                  </a:txBody>
                  <a:tcPr/>
                </a:tc>
                <a:tc>
                  <a:txBody>
                    <a:bodyPr/>
                    <a:lstStyle/>
                    <a:p>
                      <a:r>
                        <a:rPr kumimoji="1" lang="en-US" altLang="ja-JP" sz="1400" dirty="0"/>
                        <a:t>0.64</a:t>
                      </a:r>
                      <a:endParaRPr kumimoji="1" lang="ja-JP" altLang="en-US" sz="1400" dirty="0"/>
                    </a:p>
                  </a:txBody>
                  <a:tcPr/>
                </a:tc>
                <a:tc>
                  <a:txBody>
                    <a:bodyPr/>
                    <a:lstStyle/>
                    <a:p>
                      <a:r>
                        <a:rPr kumimoji="1" lang="en-US" altLang="ja-JP" sz="1400" dirty="0"/>
                        <a:t>1</a:t>
                      </a:r>
                      <a:endParaRPr kumimoji="1" lang="ja-JP" altLang="en-US" sz="1400" dirty="0"/>
                    </a:p>
                  </a:txBody>
                  <a:tcPr/>
                </a:tc>
                <a:extLst>
                  <a:ext uri="{0D108BD9-81ED-4DB2-BD59-A6C34878D82A}">
                    <a16:rowId xmlns:a16="http://schemas.microsoft.com/office/drawing/2014/main" xmlns="" val="2578620607"/>
                  </a:ext>
                </a:extLst>
              </a:tr>
              <a:tr h="370840">
                <a:tc>
                  <a:txBody>
                    <a:bodyPr/>
                    <a:lstStyle/>
                    <a:p>
                      <a:r>
                        <a:rPr kumimoji="1" lang="en-US" altLang="ja-JP" sz="1400" dirty="0">
                          <a:solidFill>
                            <a:srgbClr val="FF0000"/>
                          </a:solidFill>
                        </a:rPr>
                        <a:t>Pd-107</a:t>
                      </a:r>
                      <a:endParaRPr kumimoji="1" lang="ja-JP" altLang="en-US" sz="1400" dirty="0">
                        <a:solidFill>
                          <a:srgbClr val="FF0000"/>
                        </a:solidFill>
                      </a:endParaRPr>
                    </a:p>
                  </a:txBody>
                  <a:tcPr/>
                </a:tc>
                <a:tc>
                  <a:txBody>
                    <a:bodyPr/>
                    <a:lstStyle/>
                    <a:p>
                      <a:r>
                        <a:rPr kumimoji="1" lang="en-US" altLang="ja-JP" sz="1400" dirty="0"/>
                        <a:t>65</a:t>
                      </a:r>
                      <a:endParaRPr kumimoji="1" lang="ja-JP" altLang="en-US" sz="1400" dirty="0"/>
                    </a:p>
                  </a:txBody>
                  <a:tcPr/>
                </a:tc>
                <a:tc>
                  <a:txBody>
                    <a:bodyPr/>
                    <a:lstStyle/>
                    <a:p>
                      <a:r>
                        <a:rPr kumimoji="1" lang="en-US" altLang="ja-JP" sz="1400" dirty="0"/>
                        <a:t>0.037</a:t>
                      </a:r>
                      <a:endParaRPr kumimoji="1" lang="ja-JP" altLang="en-US" sz="1400" dirty="0"/>
                    </a:p>
                  </a:txBody>
                  <a:tcPr/>
                </a:tc>
                <a:tc>
                  <a:txBody>
                    <a:bodyPr/>
                    <a:lstStyle/>
                    <a:p>
                      <a:r>
                        <a:rPr kumimoji="1" lang="en-US" altLang="ja-JP" sz="1400" dirty="0"/>
                        <a:t>0.3</a:t>
                      </a:r>
                      <a:endParaRPr kumimoji="1" lang="ja-JP" altLang="en-US" sz="1400" dirty="0"/>
                    </a:p>
                  </a:txBody>
                  <a:tcPr/>
                </a:tc>
                <a:extLst>
                  <a:ext uri="{0D108BD9-81ED-4DB2-BD59-A6C34878D82A}">
                    <a16:rowId xmlns:a16="http://schemas.microsoft.com/office/drawing/2014/main" xmlns="" val="1628370867"/>
                  </a:ext>
                </a:extLst>
              </a:tr>
              <a:tr h="370840">
                <a:tc>
                  <a:txBody>
                    <a:bodyPr/>
                    <a:lstStyle/>
                    <a:p>
                      <a:r>
                        <a:rPr kumimoji="1" lang="en-US" altLang="ja-JP" sz="1400" dirty="0"/>
                        <a:t>Sn-126</a:t>
                      </a:r>
                      <a:endParaRPr kumimoji="1" lang="ja-JP" altLang="en-US" sz="1400" dirty="0"/>
                    </a:p>
                  </a:txBody>
                  <a:tcPr/>
                </a:tc>
                <a:tc>
                  <a:txBody>
                    <a:bodyPr/>
                    <a:lstStyle/>
                    <a:p>
                      <a:r>
                        <a:rPr kumimoji="1" lang="en-US" altLang="ja-JP" sz="1400" dirty="0"/>
                        <a:t>1</a:t>
                      </a:r>
                      <a:endParaRPr kumimoji="1" lang="ja-JP" altLang="en-US" sz="1400" dirty="0"/>
                    </a:p>
                  </a:txBody>
                  <a:tcPr/>
                </a:tc>
                <a:tc>
                  <a:txBody>
                    <a:bodyPr/>
                    <a:lstStyle/>
                    <a:p>
                      <a:r>
                        <a:rPr kumimoji="1" lang="en-US" altLang="ja-JP" sz="1400" dirty="0"/>
                        <a:t>4.7</a:t>
                      </a:r>
                      <a:endParaRPr kumimoji="1" lang="ja-JP" altLang="en-US" sz="1400" dirty="0"/>
                    </a:p>
                  </a:txBody>
                  <a:tcPr/>
                </a:tc>
                <a:tc>
                  <a:txBody>
                    <a:bodyPr/>
                    <a:lstStyle/>
                    <a:p>
                      <a:r>
                        <a:rPr kumimoji="1" lang="en-US" altLang="ja-JP" sz="1400" dirty="0"/>
                        <a:t>30</a:t>
                      </a:r>
                      <a:r>
                        <a:rPr kumimoji="1" lang="ja-JP" altLang="en-US" sz="1400" dirty="0"/>
                        <a:t>ｇ</a:t>
                      </a:r>
                    </a:p>
                  </a:txBody>
                  <a:tcPr/>
                </a:tc>
                <a:extLst>
                  <a:ext uri="{0D108BD9-81ED-4DB2-BD59-A6C34878D82A}">
                    <a16:rowId xmlns:a16="http://schemas.microsoft.com/office/drawing/2014/main" xmlns="" val="3372354256"/>
                  </a:ext>
                </a:extLst>
              </a:tr>
              <a:tr h="370840">
                <a:tc>
                  <a:txBody>
                    <a:bodyPr/>
                    <a:lstStyle/>
                    <a:p>
                      <a:r>
                        <a:rPr kumimoji="1" lang="en-US" altLang="ja-JP" sz="1400" dirty="0"/>
                        <a:t>I-129</a:t>
                      </a:r>
                      <a:endParaRPr kumimoji="1" lang="ja-JP" altLang="en-US" sz="1400" dirty="0"/>
                    </a:p>
                  </a:txBody>
                  <a:tcPr/>
                </a:tc>
                <a:tc>
                  <a:txBody>
                    <a:bodyPr/>
                    <a:lstStyle/>
                    <a:p>
                      <a:r>
                        <a:rPr kumimoji="1" lang="en-US" altLang="ja-JP" sz="1400" dirty="0"/>
                        <a:t>157</a:t>
                      </a:r>
                      <a:endParaRPr kumimoji="1" lang="ja-JP" altLang="en-US" sz="1400" dirty="0"/>
                    </a:p>
                  </a:txBody>
                  <a:tcPr/>
                </a:tc>
                <a:tc>
                  <a:txBody>
                    <a:bodyPr/>
                    <a:lstStyle/>
                    <a:p>
                      <a:r>
                        <a:rPr kumimoji="1" lang="en-US" altLang="ja-JP" sz="1400" dirty="0"/>
                        <a:t>110</a:t>
                      </a:r>
                      <a:endParaRPr kumimoji="1" lang="ja-JP" altLang="en-US" sz="1400" dirty="0"/>
                    </a:p>
                  </a:txBody>
                  <a:tcPr/>
                </a:tc>
                <a:tc>
                  <a:txBody>
                    <a:bodyPr/>
                    <a:lstStyle/>
                    <a:p>
                      <a:r>
                        <a:rPr kumimoji="1" lang="en-US" altLang="ja-JP" sz="1400" dirty="0"/>
                        <a:t>0.2</a:t>
                      </a:r>
                      <a:endParaRPr kumimoji="1" lang="ja-JP" altLang="en-US" sz="1400" dirty="0"/>
                    </a:p>
                  </a:txBody>
                  <a:tcPr/>
                </a:tc>
                <a:extLst>
                  <a:ext uri="{0D108BD9-81ED-4DB2-BD59-A6C34878D82A}">
                    <a16:rowId xmlns:a16="http://schemas.microsoft.com/office/drawing/2014/main" xmlns="" val="2872577503"/>
                  </a:ext>
                </a:extLst>
              </a:tr>
              <a:tr h="370840">
                <a:tc>
                  <a:txBody>
                    <a:bodyPr/>
                    <a:lstStyle/>
                    <a:p>
                      <a:r>
                        <a:rPr kumimoji="1" lang="en-US" altLang="ja-JP" sz="1400" dirty="0">
                          <a:solidFill>
                            <a:srgbClr val="FF0000"/>
                          </a:solidFill>
                        </a:rPr>
                        <a:t>Cs-135</a:t>
                      </a:r>
                      <a:endParaRPr kumimoji="1" lang="ja-JP" altLang="en-US" sz="1400" dirty="0">
                        <a:solidFill>
                          <a:srgbClr val="FF0000"/>
                        </a:solidFill>
                      </a:endParaRPr>
                    </a:p>
                  </a:txBody>
                  <a:tcPr/>
                </a:tc>
                <a:tc>
                  <a:txBody>
                    <a:bodyPr/>
                    <a:lstStyle/>
                    <a:p>
                      <a:r>
                        <a:rPr kumimoji="1" lang="en-US" altLang="ja-JP" sz="1400" dirty="0"/>
                        <a:t>23</a:t>
                      </a:r>
                      <a:endParaRPr kumimoji="1" lang="ja-JP" altLang="en-US" sz="1400" dirty="0"/>
                    </a:p>
                  </a:txBody>
                  <a:tcPr/>
                </a:tc>
                <a:tc>
                  <a:txBody>
                    <a:bodyPr/>
                    <a:lstStyle/>
                    <a:p>
                      <a:r>
                        <a:rPr kumimoji="1" lang="en-US" altLang="ja-JP" sz="1400" dirty="0"/>
                        <a:t>2.0</a:t>
                      </a:r>
                      <a:endParaRPr kumimoji="1" lang="ja-JP" altLang="en-US" sz="1400" dirty="0"/>
                    </a:p>
                  </a:txBody>
                  <a:tcPr/>
                </a:tc>
                <a:tc>
                  <a:txBody>
                    <a:bodyPr/>
                    <a:lstStyle/>
                    <a:p>
                      <a:r>
                        <a:rPr kumimoji="1" lang="en-US" altLang="ja-JP" sz="1400" dirty="0"/>
                        <a:t>0.5</a:t>
                      </a:r>
                      <a:endParaRPr kumimoji="1" lang="ja-JP" altLang="en-US" sz="1400" dirty="0"/>
                    </a:p>
                  </a:txBody>
                  <a:tcPr/>
                </a:tc>
                <a:extLst>
                  <a:ext uri="{0D108BD9-81ED-4DB2-BD59-A6C34878D82A}">
                    <a16:rowId xmlns:a16="http://schemas.microsoft.com/office/drawing/2014/main" xmlns="" val="784390707"/>
                  </a:ext>
                </a:extLst>
              </a:tr>
              <a:tr h="370840">
                <a:tc>
                  <a:txBody>
                    <a:bodyPr/>
                    <a:lstStyle/>
                    <a:p>
                      <a:r>
                        <a:rPr kumimoji="1" lang="en-US" altLang="ja-JP" sz="1400" dirty="0"/>
                        <a:t>Cs-137</a:t>
                      </a:r>
                      <a:endParaRPr kumimoji="1" lang="ja-JP" altLang="en-US" sz="1400" dirty="0"/>
                    </a:p>
                  </a:txBody>
                  <a:tcPr/>
                </a:tc>
                <a:tc>
                  <a:txBody>
                    <a:bodyPr/>
                    <a:lstStyle/>
                    <a:p>
                      <a:r>
                        <a:rPr kumimoji="1" lang="en-US" altLang="ja-JP" sz="1400" dirty="0"/>
                        <a:t>30.1year</a:t>
                      </a:r>
                      <a:endParaRPr kumimoji="1" lang="ja-JP" altLang="en-US" sz="1400" dirty="0"/>
                    </a:p>
                  </a:txBody>
                  <a:tcPr/>
                </a:tc>
                <a:tc>
                  <a:txBody>
                    <a:bodyPr/>
                    <a:lstStyle/>
                    <a:p>
                      <a:r>
                        <a:rPr kumimoji="1" lang="en-US" altLang="ja-JP" sz="1400" dirty="0"/>
                        <a:t>13</a:t>
                      </a:r>
                      <a:endParaRPr kumimoji="1" lang="ja-JP" altLang="en-US" sz="1400" dirty="0"/>
                    </a:p>
                  </a:txBody>
                  <a:tcPr/>
                </a:tc>
                <a:tc>
                  <a:txBody>
                    <a:bodyPr/>
                    <a:lstStyle/>
                    <a:p>
                      <a:r>
                        <a:rPr kumimoji="1" lang="en-US" altLang="ja-JP" sz="1400" dirty="0"/>
                        <a:t>1.5</a:t>
                      </a:r>
                      <a:endParaRPr kumimoji="1" lang="ja-JP" altLang="en-US" sz="1400" dirty="0"/>
                    </a:p>
                  </a:txBody>
                  <a:tcPr/>
                </a:tc>
                <a:extLst>
                  <a:ext uri="{0D108BD9-81ED-4DB2-BD59-A6C34878D82A}">
                    <a16:rowId xmlns:a16="http://schemas.microsoft.com/office/drawing/2014/main" xmlns="" val="791767857"/>
                  </a:ext>
                </a:extLst>
              </a:tr>
            </a:tbl>
          </a:graphicData>
        </a:graphic>
      </p:graphicFrame>
      <p:sp>
        <p:nvSpPr>
          <p:cNvPr id="12" name="テキスト ボックス 11"/>
          <p:cNvSpPr txBox="1"/>
          <p:nvPr/>
        </p:nvSpPr>
        <p:spPr>
          <a:xfrm>
            <a:off x="4782459" y="5222266"/>
            <a:ext cx="4372544" cy="923330"/>
          </a:xfrm>
          <a:prstGeom prst="rect">
            <a:avLst/>
          </a:prstGeom>
          <a:noFill/>
        </p:spPr>
        <p:txBody>
          <a:bodyPr wrap="none" rtlCol="0">
            <a:spAutoFit/>
          </a:bodyPr>
          <a:lstStyle/>
          <a:p>
            <a:r>
              <a:rPr kumimoji="1" lang="en-US" altLang="ja-JP" dirty="0"/>
              <a:t>Radiation Conversion Coefficient:</a:t>
            </a:r>
          </a:p>
          <a:p>
            <a:r>
              <a:rPr lang="en-US" altLang="ja-JP" dirty="0"/>
              <a:t>The effect coefficient of nuclides on Human </a:t>
            </a:r>
            <a:endParaRPr kumimoji="1" lang="en-US" altLang="ja-JP" dirty="0"/>
          </a:p>
          <a:p>
            <a:endParaRPr kumimoji="1" lang="ja-JP" altLang="en-US" dirty="0"/>
          </a:p>
        </p:txBody>
      </p:sp>
      <p:sp>
        <p:nvSpPr>
          <p:cNvPr id="14" name="左中かっこ 13"/>
          <p:cNvSpPr/>
          <p:nvPr/>
        </p:nvSpPr>
        <p:spPr>
          <a:xfrm>
            <a:off x="36287" y="751695"/>
            <a:ext cx="437638" cy="6143172"/>
          </a:xfrm>
          <a:prstGeom prst="leftBrace">
            <a:avLst/>
          </a:prstGeom>
          <a:ln>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左中かっこ 14"/>
          <p:cNvSpPr/>
          <p:nvPr/>
        </p:nvSpPr>
        <p:spPr>
          <a:xfrm>
            <a:off x="4731657" y="800898"/>
            <a:ext cx="224973" cy="4099560"/>
          </a:xfrm>
          <a:prstGeom prst="leftBrace">
            <a:avLst/>
          </a:prstGeom>
          <a:ln>
            <a:solidFill>
              <a:srgbClr val="33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左中かっこ 15"/>
          <p:cNvSpPr/>
          <p:nvPr/>
        </p:nvSpPr>
        <p:spPr>
          <a:xfrm>
            <a:off x="217714" y="2245510"/>
            <a:ext cx="256211" cy="4649357"/>
          </a:xfrm>
          <a:prstGeom prst="lef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左中かっこ 17"/>
          <p:cNvSpPr/>
          <p:nvPr/>
        </p:nvSpPr>
        <p:spPr>
          <a:xfrm>
            <a:off x="377372" y="4502187"/>
            <a:ext cx="96553" cy="2392680"/>
          </a:xfrm>
          <a:prstGeom prst="lef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テキスト ボックス 18"/>
          <p:cNvSpPr txBox="1"/>
          <p:nvPr/>
        </p:nvSpPr>
        <p:spPr>
          <a:xfrm>
            <a:off x="4436323" y="2641600"/>
            <a:ext cx="409086" cy="369332"/>
          </a:xfrm>
          <a:prstGeom prst="rect">
            <a:avLst/>
          </a:prstGeom>
          <a:noFill/>
        </p:spPr>
        <p:txBody>
          <a:bodyPr wrap="none" rtlCol="0">
            <a:spAutoFit/>
          </a:bodyPr>
          <a:lstStyle/>
          <a:p>
            <a:r>
              <a:rPr kumimoji="1" lang="en-US" altLang="ja-JP" dirty="0">
                <a:solidFill>
                  <a:srgbClr val="3333CC"/>
                </a:solidFill>
              </a:rPr>
              <a:t>FP</a:t>
            </a:r>
            <a:endParaRPr kumimoji="1" lang="ja-JP" altLang="en-US" dirty="0">
              <a:solidFill>
                <a:srgbClr val="3333CC"/>
              </a:solidFill>
            </a:endParaRPr>
          </a:p>
        </p:txBody>
      </p:sp>
      <p:sp>
        <p:nvSpPr>
          <p:cNvPr id="20" name="テキスト ボックス 19"/>
          <p:cNvSpPr txBox="1"/>
          <p:nvPr/>
        </p:nvSpPr>
        <p:spPr>
          <a:xfrm>
            <a:off x="-70362" y="3501668"/>
            <a:ext cx="502951" cy="369332"/>
          </a:xfrm>
          <a:prstGeom prst="rect">
            <a:avLst/>
          </a:prstGeom>
          <a:noFill/>
        </p:spPr>
        <p:txBody>
          <a:bodyPr wrap="square" rtlCol="0">
            <a:spAutoFit/>
          </a:bodyPr>
          <a:lstStyle/>
          <a:p>
            <a:r>
              <a:rPr kumimoji="1" lang="en-US" altLang="ja-JP" dirty="0">
                <a:solidFill>
                  <a:srgbClr val="FF3399"/>
                </a:solidFill>
              </a:rPr>
              <a:t>Ac</a:t>
            </a:r>
            <a:endParaRPr kumimoji="1" lang="ja-JP" altLang="en-US" dirty="0">
              <a:solidFill>
                <a:srgbClr val="FF3399"/>
              </a:solidFill>
            </a:endParaRPr>
          </a:p>
        </p:txBody>
      </p:sp>
      <p:sp>
        <p:nvSpPr>
          <p:cNvPr id="21" name="テキスト ボックス 20"/>
          <p:cNvSpPr txBox="1"/>
          <p:nvPr/>
        </p:nvSpPr>
        <p:spPr>
          <a:xfrm>
            <a:off x="-72251" y="4185542"/>
            <a:ext cx="569387" cy="369332"/>
          </a:xfrm>
          <a:prstGeom prst="rect">
            <a:avLst/>
          </a:prstGeom>
          <a:noFill/>
        </p:spPr>
        <p:txBody>
          <a:bodyPr wrap="none" rtlCol="0">
            <a:spAutoFit/>
          </a:bodyPr>
          <a:lstStyle/>
          <a:p>
            <a:r>
              <a:rPr kumimoji="1" lang="en-US" altLang="ja-JP" dirty="0">
                <a:solidFill>
                  <a:srgbClr val="00B050"/>
                </a:solidFill>
              </a:rPr>
              <a:t>TRU</a:t>
            </a:r>
            <a:endParaRPr kumimoji="1" lang="ja-JP" altLang="en-US" dirty="0">
              <a:solidFill>
                <a:srgbClr val="00B050"/>
              </a:solidFill>
            </a:endParaRPr>
          </a:p>
        </p:txBody>
      </p:sp>
      <p:sp>
        <p:nvSpPr>
          <p:cNvPr id="22" name="テキスト ボックス 21"/>
          <p:cNvSpPr txBox="1"/>
          <p:nvPr/>
        </p:nvSpPr>
        <p:spPr>
          <a:xfrm>
            <a:off x="-40960" y="5339941"/>
            <a:ext cx="514885" cy="369332"/>
          </a:xfrm>
          <a:prstGeom prst="rect">
            <a:avLst/>
          </a:prstGeom>
          <a:noFill/>
        </p:spPr>
        <p:txBody>
          <a:bodyPr wrap="none" rtlCol="0">
            <a:spAutoFit/>
          </a:bodyPr>
          <a:lstStyle/>
          <a:p>
            <a:r>
              <a:rPr kumimoji="1" lang="en-US" altLang="ja-JP" dirty="0">
                <a:solidFill>
                  <a:srgbClr val="FFC000"/>
                </a:solidFill>
              </a:rPr>
              <a:t>MA</a:t>
            </a:r>
            <a:endParaRPr kumimoji="1" lang="ja-JP" altLang="en-US" dirty="0">
              <a:solidFill>
                <a:srgbClr val="FFC000"/>
              </a:solidFill>
            </a:endParaRPr>
          </a:p>
        </p:txBody>
      </p:sp>
      <p:sp>
        <p:nvSpPr>
          <p:cNvPr id="23" name="テキスト ボックス 22"/>
          <p:cNvSpPr txBox="1"/>
          <p:nvPr/>
        </p:nvSpPr>
        <p:spPr>
          <a:xfrm>
            <a:off x="4995041" y="6013442"/>
            <a:ext cx="4038600" cy="276999"/>
          </a:xfrm>
          <a:prstGeom prst="rect">
            <a:avLst/>
          </a:prstGeom>
          <a:noFill/>
        </p:spPr>
        <p:txBody>
          <a:bodyPr wrap="square" rtlCol="0">
            <a:spAutoFit/>
          </a:bodyPr>
          <a:lstStyle/>
          <a:p>
            <a:r>
              <a:rPr kumimoji="1" lang="en-US" altLang="ja-JP" sz="1200" dirty="0"/>
              <a:t>Citation: Hiroyuki </a:t>
            </a:r>
            <a:r>
              <a:rPr kumimoji="1" lang="en-US" altLang="ja-JP" sz="1200" dirty="0" err="1"/>
              <a:t>Oigawa</a:t>
            </a:r>
            <a:r>
              <a:rPr kumimoji="1" lang="en-US" altLang="ja-JP" sz="1200" dirty="0"/>
              <a:t>, “Tokai Forum lecture 9”  (2014)  </a:t>
            </a:r>
            <a:endParaRPr kumimoji="1" lang="ja-JP" altLang="en-US" sz="1200" dirty="0"/>
          </a:p>
        </p:txBody>
      </p:sp>
      <p:sp>
        <p:nvSpPr>
          <p:cNvPr id="3" name="正方形/長方形 2"/>
          <p:cNvSpPr/>
          <p:nvPr/>
        </p:nvSpPr>
        <p:spPr>
          <a:xfrm>
            <a:off x="4508895" y="714828"/>
            <a:ext cx="4635105" cy="4355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0" y="4517871"/>
            <a:ext cx="4508895" cy="23025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Tree>
    <p:extLst>
      <p:ext uri="{BB962C8B-B14F-4D97-AF65-F5344CB8AC3E}">
        <p14:creationId xmlns:p14="http://schemas.microsoft.com/office/powerpoint/2010/main" val="3691840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9540"/>
            <a:ext cx="9144000" cy="650701"/>
          </a:xfrm>
        </p:spPr>
        <p:txBody>
          <a:bodyPr>
            <a:noAutofit/>
          </a:bodyPr>
          <a:lstStyle/>
          <a:p>
            <a:pPr algn="ctr"/>
            <a:r>
              <a:rPr kumimoji="1" lang="en-US" altLang="ja-JP" sz="2800" b="1" dirty="0"/>
              <a:t>High Level Wastes (HLW) converted to ILW or LLW</a:t>
            </a:r>
            <a:endParaRPr kumimoji="1" lang="ja-JP" altLang="en-US" sz="2800" b="1" dirty="0"/>
          </a:p>
        </p:txBody>
      </p:sp>
      <p:sp>
        <p:nvSpPr>
          <p:cNvPr id="4" name="スライド番号プレースホルダー 3"/>
          <p:cNvSpPr>
            <a:spLocks noGrp="1"/>
          </p:cNvSpPr>
          <p:nvPr>
            <p:ph type="sldNum" sz="quarter" idx="4294967295"/>
          </p:nvPr>
        </p:nvSpPr>
        <p:spPr>
          <a:xfrm>
            <a:off x="6553200" y="6356350"/>
            <a:ext cx="2133600" cy="365125"/>
          </a:xfrm>
          <a:prstGeom prst="rect">
            <a:avLst/>
          </a:prstGeom>
        </p:spPr>
        <p:txBody>
          <a:bodyPr/>
          <a:lstStyle/>
          <a:p>
            <a:fld id="{3CB15C3A-72C8-412E-AD5F-082CC6F8E933}" type="slidenum">
              <a:rPr kumimoji="1" lang="ja-JP" altLang="en-US" smtClean="0"/>
              <a:pPr/>
              <a:t>7</a:t>
            </a:fld>
            <a:endParaRPr kumimoji="1" lang="ja-JP" altLang="en-US" dirty="0"/>
          </a:p>
        </p:txBody>
      </p:sp>
      <p:sp>
        <p:nvSpPr>
          <p:cNvPr id="6" name="コンテンツ プレースホルダー 2"/>
          <p:cNvSpPr txBox="1">
            <a:spLocks/>
          </p:cNvSpPr>
          <p:nvPr/>
        </p:nvSpPr>
        <p:spPr>
          <a:xfrm>
            <a:off x="0" y="747163"/>
            <a:ext cx="4320480" cy="391657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buFont typeface="Wingdings" panose="05000000000000000000" pitchFamily="2" charset="2"/>
              <a:buChar char="Ø"/>
            </a:pPr>
            <a:r>
              <a:rPr lang="en-US" altLang="ja-JP" sz="2000" dirty="0">
                <a:uFill>
                  <a:solidFill>
                    <a:srgbClr val="FF0000"/>
                  </a:solidFill>
                </a:uFill>
              </a:rPr>
              <a:t>Both Minor Actinides</a:t>
            </a:r>
            <a:r>
              <a:rPr lang="ja-JP" altLang="en-US" sz="2000" dirty="0">
                <a:uFill>
                  <a:solidFill>
                    <a:srgbClr val="FF0000"/>
                  </a:solidFill>
                </a:uFill>
              </a:rPr>
              <a:t>（</a:t>
            </a:r>
            <a:r>
              <a:rPr lang="en-US" altLang="ja-JP" sz="2000" dirty="0">
                <a:uFill>
                  <a:solidFill>
                    <a:srgbClr val="FF0000"/>
                  </a:solidFill>
                </a:uFill>
              </a:rPr>
              <a:t>MAs</a:t>
            </a:r>
            <a:r>
              <a:rPr lang="ja-JP" altLang="en-US" sz="2000" dirty="0">
                <a:uFill>
                  <a:solidFill>
                    <a:srgbClr val="FF0000"/>
                  </a:solidFill>
                </a:uFill>
              </a:rPr>
              <a:t>）</a:t>
            </a:r>
            <a:r>
              <a:rPr lang="en-US" altLang="ja-JP" sz="2000" dirty="0">
                <a:uFill>
                  <a:solidFill>
                    <a:srgbClr val="FF0000"/>
                  </a:solidFill>
                </a:uFill>
              </a:rPr>
              <a:t>and Long Lived Fission Products (</a:t>
            </a:r>
            <a:r>
              <a:rPr lang="en-US" altLang="ja-JP" sz="2000" dirty="0">
                <a:uFill>
                  <a:solidFill>
                    <a:srgbClr val="00B0F0"/>
                  </a:solidFill>
                </a:uFill>
              </a:rPr>
              <a:t>LLFPs</a:t>
            </a:r>
            <a:r>
              <a:rPr lang="ja-JP" altLang="en-US" sz="2000" dirty="0">
                <a:uFill>
                  <a:solidFill>
                    <a:srgbClr val="00B0F0"/>
                  </a:solidFill>
                </a:uFill>
              </a:rPr>
              <a:t>*）</a:t>
            </a:r>
            <a:r>
              <a:rPr lang="en-US" altLang="ja-JP" sz="2000" dirty="0">
                <a:uFill>
                  <a:solidFill>
                    <a:srgbClr val="FF0000"/>
                  </a:solidFill>
                </a:uFill>
              </a:rPr>
              <a:t> should be reduced.</a:t>
            </a:r>
            <a:endParaRPr lang="ja-JP" altLang="en-US" sz="2000" dirty="0"/>
          </a:p>
          <a:p>
            <a:pPr>
              <a:buFont typeface="Wingdings" panose="05000000000000000000" pitchFamily="2" charset="2"/>
              <a:buChar char="Ø"/>
            </a:pPr>
            <a:r>
              <a:rPr lang="en-US" altLang="ja-JP" sz="2000" dirty="0"/>
              <a:t>MAs Transmutation research has already started in the Nuclear Fuel Cycle by JAEA’s ADS-PJ</a:t>
            </a:r>
            <a:r>
              <a:rPr lang="en-US" altLang="ja-JP" sz="2000" dirty="0" smtClean="0"/>
              <a:t>.</a:t>
            </a:r>
          </a:p>
          <a:p>
            <a:pPr>
              <a:buFont typeface="Wingdings" panose="05000000000000000000" pitchFamily="2" charset="2"/>
              <a:buChar char="Ø"/>
            </a:pPr>
            <a:r>
              <a:rPr lang="en-US" altLang="ja-JP" sz="2000" b="1" dirty="0" smtClean="0">
                <a:solidFill>
                  <a:srgbClr val="FF0000"/>
                </a:solidFill>
              </a:rPr>
              <a:t>LLFPs transmutation research has no started yet.</a:t>
            </a:r>
            <a:endParaRPr lang="en-US" altLang="ja-JP" sz="2000" b="1" dirty="0">
              <a:solidFill>
                <a:srgbClr val="FF0000"/>
              </a:solidFill>
            </a:endParaRPr>
          </a:p>
          <a:p>
            <a:pPr>
              <a:buFont typeface="Wingdings" panose="05000000000000000000" pitchFamily="2" charset="2"/>
              <a:buChar char="Ø"/>
            </a:pPr>
            <a:r>
              <a:rPr lang="en-US" altLang="ja-JP" sz="2000" dirty="0"/>
              <a:t>LLFPs in radioactive wastes </a:t>
            </a:r>
            <a:r>
              <a:rPr lang="en-US" altLang="ja-JP" sz="2000" dirty="0" smtClean="0"/>
              <a:t>are contained </a:t>
            </a:r>
            <a:r>
              <a:rPr lang="en-US" altLang="ja-JP" sz="2000" dirty="0"/>
              <a:t>in </a:t>
            </a:r>
            <a:r>
              <a:rPr lang="en-US" altLang="ja-JP" sz="2000" dirty="0" err="1"/>
              <a:t>vitrification</a:t>
            </a:r>
            <a:r>
              <a:rPr lang="en-US" altLang="ja-JP" sz="2000" dirty="0"/>
              <a:t> as HLW   for deep disposal which has still issue of no candidate of disposal site in Japan. </a:t>
            </a:r>
            <a:endParaRPr lang="ja-JP" altLang="en-US" sz="2600" dirty="0"/>
          </a:p>
        </p:txBody>
      </p:sp>
      <p:sp>
        <p:nvSpPr>
          <p:cNvPr id="7" name="コンテンツ プレースホルダー 2"/>
          <p:cNvSpPr txBox="1">
            <a:spLocks/>
          </p:cNvSpPr>
          <p:nvPr/>
        </p:nvSpPr>
        <p:spPr>
          <a:xfrm>
            <a:off x="670970" y="5385492"/>
            <a:ext cx="7660542" cy="122899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dirty="0" smtClean="0">
                <a:solidFill>
                  <a:srgbClr val="0070C0"/>
                </a:solidFill>
              </a:rPr>
              <a:t>LLFPs transmutation research should be done to show alterative </a:t>
            </a:r>
            <a:r>
              <a:rPr lang="en-US" altLang="ja-JP" dirty="0">
                <a:solidFill>
                  <a:srgbClr val="0070C0"/>
                </a:solidFill>
              </a:rPr>
              <a:t>options </a:t>
            </a:r>
            <a:r>
              <a:rPr lang="en-US" altLang="ja-JP" dirty="0" smtClean="0">
                <a:solidFill>
                  <a:srgbClr val="0070C0"/>
                </a:solidFill>
              </a:rPr>
              <a:t>to deep disposal for Japanese public.</a:t>
            </a:r>
            <a:endParaRPr lang="ja-JP" altLang="en-US" dirty="0">
              <a:solidFill>
                <a:srgbClr val="0070C0"/>
              </a:solidFill>
            </a:endParaRPr>
          </a:p>
        </p:txBody>
      </p:sp>
      <p:sp>
        <p:nvSpPr>
          <p:cNvPr id="3" name="テキスト ボックス 2"/>
          <p:cNvSpPr txBox="1"/>
          <p:nvPr/>
        </p:nvSpPr>
        <p:spPr>
          <a:xfrm>
            <a:off x="1688122" y="5046564"/>
            <a:ext cx="7217753" cy="338554"/>
          </a:xfrm>
          <a:prstGeom prst="rect">
            <a:avLst/>
          </a:prstGeom>
          <a:noFill/>
        </p:spPr>
        <p:txBody>
          <a:bodyPr wrap="square" rtlCol="0">
            <a:spAutoFit/>
          </a:bodyPr>
          <a:lstStyle/>
          <a:p>
            <a:r>
              <a:rPr kumimoji="1" lang="ja-JP" altLang="en-US" sz="1600" dirty="0"/>
              <a:t>*</a:t>
            </a:r>
            <a:r>
              <a:rPr kumimoji="1" lang="en-US" altLang="ja-JP" sz="1600" dirty="0"/>
              <a:t>LLFPs</a:t>
            </a:r>
            <a:r>
              <a:rPr kumimoji="1" lang="ja-JP" altLang="en-US" sz="1600" dirty="0"/>
              <a:t>：</a:t>
            </a:r>
            <a:r>
              <a:rPr kumimoji="1" lang="en-US" altLang="ja-JP" sz="1600" dirty="0"/>
              <a:t>Long Lived Fission Products, Cesium</a:t>
            </a:r>
            <a:r>
              <a:rPr kumimoji="1" lang="ja-JP" altLang="en-US" sz="1600" dirty="0"/>
              <a:t>（</a:t>
            </a:r>
            <a:r>
              <a:rPr kumimoji="1" lang="en-US" altLang="ja-JP" sz="1600" dirty="0"/>
              <a:t>Cs</a:t>
            </a:r>
            <a:r>
              <a:rPr kumimoji="1" lang="ja-JP" altLang="en-US" sz="1600" dirty="0"/>
              <a:t>）</a:t>
            </a:r>
            <a:r>
              <a:rPr kumimoji="1" lang="en-US" altLang="ja-JP" sz="1600" dirty="0"/>
              <a:t>-135, Palladium  (</a:t>
            </a:r>
            <a:r>
              <a:rPr kumimoji="1" lang="en-US" altLang="ja-JP" sz="1600" dirty="0" err="1"/>
              <a:t>Pd</a:t>
            </a:r>
            <a:r>
              <a:rPr kumimoji="1" lang="en-US" altLang="ja-JP" sz="1600" dirty="0"/>
              <a:t>)-107 etc.</a:t>
            </a:r>
            <a:endParaRPr kumimoji="1" lang="ja-JP" altLang="en-US" sz="1600" dirty="0"/>
          </a:p>
        </p:txBody>
      </p:sp>
      <p:pic>
        <p:nvPicPr>
          <p:cNvPr id="8" name="図 7"/>
          <p:cNvPicPr>
            <a:picLocks noChangeAspect="1"/>
          </p:cNvPicPr>
          <p:nvPr/>
        </p:nvPicPr>
        <p:blipFill>
          <a:blip r:embed="rId3"/>
          <a:stretch>
            <a:fillRect/>
          </a:stretch>
        </p:blipFill>
        <p:spPr>
          <a:xfrm>
            <a:off x="4304249" y="724929"/>
            <a:ext cx="4497902" cy="4321448"/>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Tree>
    <p:extLst>
      <p:ext uri="{BB962C8B-B14F-4D97-AF65-F5344CB8AC3E}">
        <p14:creationId xmlns:p14="http://schemas.microsoft.com/office/powerpoint/2010/main" val="218850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609600"/>
          </a:xfrm>
        </p:spPr>
        <p:txBody>
          <a:bodyPr>
            <a:noAutofit/>
          </a:bodyPr>
          <a:lstStyle/>
          <a:p>
            <a:pPr algn="ctr"/>
            <a:r>
              <a:rPr kumimoji="1" lang="en-US" altLang="ja-JP" sz="3000" b="1" dirty="0"/>
              <a:t>High Level wastes (HLW) for Resource Recycling</a:t>
            </a:r>
            <a:endParaRPr kumimoji="1" lang="ja-JP" altLang="en-US" sz="3000" b="1" dirty="0"/>
          </a:p>
        </p:txBody>
      </p:sp>
      <p:sp>
        <p:nvSpPr>
          <p:cNvPr id="3" name="コンテンツ プレースホルダー 2"/>
          <p:cNvSpPr>
            <a:spLocks noGrp="1"/>
          </p:cNvSpPr>
          <p:nvPr>
            <p:ph idx="1"/>
          </p:nvPr>
        </p:nvSpPr>
        <p:spPr>
          <a:xfrm>
            <a:off x="253951" y="698680"/>
            <a:ext cx="4423031" cy="4144517"/>
          </a:xfrm>
        </p:spPr>
        <p:txBody>
          <a:bodyPr>
            <a:noAutofit/>
          </a:bodyPr>
          <a:lstStyle/>
          <a:p>
            <a:pPr>
              <a:buFont typeface="Wingdings" panose="05000000000000000000" pitchFamily="2" charset="2"/>
              <a:buChar char="Ø"/>
            </a:pPr>
            <a:r>
              <a:rPr lang="en-US" altLang="ja-JP" sz="2000" dirty="0"/>
              <a:t>LLFPs in HLW contain some of </a:t>
            </a:r>
            <a:r>
              <a:rPr lang="en-US" altLang="ja-JP" sz="2000" dirty="0">
                <a:solidFill>
                  <a:srgbClr val="FF0066"/>
                </a:solidFill>
              </a:rPr>
              <a:t>rare metals for usable elements</a:t>
            </a:r>
            <a:r>
              <a:rPr lang="en-US" altLang="ja-JP" sz="2000" dirty="0"/>
              <a:t>.     </a:t>
            </a:r>
          </a:p>
          <a:p>
            <a:pPr>
              <a:buFont typeface="Wingdings" panose="05000000000000000000" pitchFamily="2" charset="2"/>
              <a:buChar char="Ø"/>
            </a:pPr>
            <a:r>
              <a:rPr lang="en-US" altLang="ja-JP" sz="2000" dirty="0"/>
              <a:t>Rare metals </a:t>
            </a:r>
            <a:r>
              <a:rPr lang="en-US" altLang="ja-JP" sz="2000" dirty="0" smtClean="0"/>
              <a:t>can be easily recovered </a:t>
            </a:r>
            <a:r>
              <a:rPr lang="en-US" altLang="ja-JP" sz="2000" dirty="0"/>
              <a:t>from HLW, but it </a:t>
            </a:r>
            <a:r>
              <a:rPr lang="en-US" altLang="ja-JP" sz="2000" dirty="0" smtClean="0"/>
              <a:t>is </a:t>
            </a:r>
            <a:r>
              <a:rPr lang="en-US" altLang="ja-JP" sz="2000" dirty="0"/>
              <a:t>impossible to recycle for re-use because the rare metals contain </a:t>
            </a:r>
            <a:r>
              <a:rPr lang="en-US" altLang="ja-JP" sz="2000" dirty="0">
                <a:solidFill>
                  <a:srgbClr val="FF0066"/>
                </a:solidFill>
              </a:rPr>
              <a:t>radioactive nuclides.</a:t>
            </a:r>
          </a:p>
          <a:p>
            <a:pPr>
              <a:buFont typeface="Wingdings" panose="05000000000000000000" pitchFamily="2" charset="2"/>
              <a:buChar char="Ø"/>
            </a:pPr>
            <a:r>
              <a:rPr lang="en-US" altLang="ja-JP" sz="2000" dirty="0"/>
              <a:t>Transmutation research in the reactors, </a:t>
            </a:r>
            <a:r>
              <a:rPr lang="en-US" altLang="ja-JP" sz="2000" dirty="0">
                <a:solidFill>
                  <a:srgbClr val="FF0066"/>
                </a:solidFill>
              </a:rPr>
              <a:t>OMEGA Project </a:t>
            </a:r>
            <a:r>
              <a:rPr lang="en-US" altLang="ja-JP" sz="2000" dirty="0"/>
              <a:t>has been started since 1980’s in Japan </a:t>
            </a:r>
            <a:r>
              <a:rPr lang="en-US" altLang="ja-JP" sz="2000" dirty="0" smtClean="0"/>
              <a:t>but </a:t>
            </a:r>
            <a:r>
              <a:rPr lang="en-US" altLang="ja-JP" sz="2000" dirty="0" smtClean="0">
                <a:solidFill>
                  <a:srgbClr val="FF0066"/>
                </a:solidFill>
              </a:rPr>
              <a:t>new data for various nuclear reactions </a:t>
            </a:r>
            <a:r>
              <a:rPr lang="en-US" altLang="ja-JP" sz="2000" dirty="0">
                <a:solidFill>
                  <a:srgbClr val="FF0066"/>
                </a:solidFill>
              </a:rPr>
              <a:t>couldn’t  be obtained </a:t>
            </a:r>
            <a:r>
              <a:rPr lang="en-US" altLang="ja-JP" sz="2000" dirty="0"/>
              <a:t>because </a:t>
            </a:r>
            <a:r>
              <a:rPr lang="en-US" altLang="ja-JP" sz="2000" dirty="0" smtClean="0"/>
              <a:t>there was no facility which make such measurements possible.</a:t>
            </a:r>
            <a:endParaRPr kumimoji="1" lang="ja-JP" altLang="en-US" sz="2000" dirty="0"/>
          </a:p>
        </p:txBody>
      </p:sp>
      <p:sp>
        <p:nvSpPr>
          <p:cNvPr id="4" name="スライド番号プレースホルダー 3"/>
          <p:cNvSpPr>
            <a:spLocks noGrp="1"/>
          </p:cNvSpPr>
          <p:nvPr>
            <p:ph type="sldNum" sz="quarter" idx="4294967295"/>
          </p:nvPr>
        </p:nvSpPr>
        <p:spPr>
          <a:xfrm>
            <a:off x="6553200" y="6356350"/>
            <a:ext cx="2133600" cy="365125"/>
          </a:xfrm>
          <a:prstGeom prst="rect">
            <a:avLst/>
          </a:prstGeom>
        </p:spPr>
        <p:txBody>
          <a:bodyPr/>
          <a:lstStyle/>
          <a:p>
            <a:fld id="{3CB15C3A-72C8-412E-AD5F-082CC6F8E933}" type="slidenum">
              <a:rPr kumimoji="1" lang="ja-JP" altLang="en-US" smtClean="0"/>
              <a:pPr/>
              <a:t>8</a:t>
            </a:fld>
            <a:endParaRPr kumimoji="1" lang="ja-JP" altLang="en-US" dirty="0"/>
          </a:p>
        </p:txBody>
      </p:sp>
      <p:graphicFrame>
        <p:nvGraphicFramePr>
          <p:cNvPr id="6" name="グラフ 5"/>
          <p:cNvGraphicFramePr/>
          <p:nvPr>
            <p:extLst>
              <p:ext uri="{D42A27DB-BD31-4B8C-83A1-F6EECF244321}">
                <p14:modId xmlns:p14="http://schemas.microsoft.com/office/powerpoint/2010/main" val="3776946748"/>
              </p:ext>
            </p:extLst>
          </p:nvPr>
        </p:nvGraphicFramePr>
        <p:xfrm>
          <a:off x="5105899" y="912182"/>
          <a:ext cx="3722260" cy="3927063"/>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7615968" y="2875714"/>
            <a:ext cx="1212191" cy="369332"/>
          </a:xfrm>
          <a:prstGeom prst="rect">
            <a:avLst/>
          </a:prstGeom>
          <a:noFill/>
          <a:ln>
            <a:noFill/>
          </a:ln>
        </p:spPr>
        <p:txBody>
          <a:bodyPr wrap="none" rtlCol="0">
            <a:spAutoFit/>
          </a:bodyPr>
          <a:lstStyle/>
          <a:p>
            <a:r>
              <a:rPr kumimoji="1" lang="ja-JP" altLang="en-US" dirty="0"/>
              <a:t>（</a:t>
            </a:r>
            <a:r>
              <a:rPr kumimoji="1" lang="en-US" altLang="ja-JP" dirty="0"/>
              <a:t>unit: t</a:t>
            </a:r>
            <a:r>
              <a:rPr kumimoji="1" lang="ja-JP" altLang="en-US" dirty="0"/>
              <a:t>）</a:t>
            </a: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Tree>
    <p:extLst>
      <p:ext uri="{BB962C8B-B14F-4D97-AF65-F5344CB8AC3E}">
        <p14:creationId xmlns:p14="http://schemas.microsoft.com/office/powerpoint/2010/main" val="2054056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231" y="0"/>
            <a:ext cx="8964488" cy="633576"/>
          </a:xfrm>
        </p:spPr>
        <p:txBody>
          <a:bodyPr>
            <a:noAutofit/>
          </a:bodyPr>
          <a:lstStyle/>
          <a:p>
            <a:pPr algn="ctr"/>
            <a:r>
              <a:rPr kumimoji="1" lang="en-US" altLang="ja-JP" sz="3200" b="1" dirty="0"/>
              <a:t>Scientific Progress and Present Situation</a:t>
            </a:r>
            <a:endParaRPr kumimoji="1" lang="ja-JP" altLang="en-US" sz="3200" b="1" dirty="0"/>
          </a:p>
        </p:txBody>
      </p:sp>
      <p:sp>
        <p:nvSpPr>
          <p:cNvPr id="3" name="コンテンツ プレースホルダー 2"/>
          <p:cNvSpPr>
            <a:spLocks noGrp="1"/>
          </p:cNvSpPr>
          <p:nvPr>
            <p:ph idx="1"/>
          </p:nvPr>
        </p:nvSpPr>
        <p:spPr>
          <a:xfrm>
            <a:off x="145143" y="960404"/>
            <a:ext cx="5491726" cy="3379023"/>
          </a:xfrm>
        </p:spPr>
        <p:txBody>
          <a:bodyPr>
            <a:noAutofit/>
          </a:bodyPr>
          <a:lstStyle/>
          <a:p>
            <a:pPr>
              <a:buFont typeface="Wingdings" panose="05000000000000000000" pitchFamily="2" charset="2"/>
              <a:buChar char="Ø"/>
            </a:pPr>
            <a:r>
              <a:rPr kumimoji="1" lang="en-US" altLang="ja-JP" sz="2000" dirty="0"/>
              <a:t>Recently, the most powerful accelerator, RI beams </a:t>
            </a:r>
            <a:r>
              <a:rPr lang="en-US" altLang="ja-JP" sz="2000" dirty="0"/>
              <a:t>factory such as 100 </a:t>
            </a:r>
            <a:r>
              <a:rPr kumimoji="1" lang="en-US" altLang="ja-JP" sz="2000" dirty="0"/>
              <a:t>times stronger of </a:t>
            </a:r>
            <a:r>
              <a:rPr kumimoji="1" lang="en-US" altLang="ja-JP" sz="2000" dirty="0" smtClean="0"/>
              <a:t>heavy ion beam </a:t>
            </a:r>
            <a:r>
              <a:rPr kumimoji="1" lang="en-US" altLang="ja-JP" sz="2000" dirty="0"/>
              <a:t>strength in any other facilities at present has been completed, and </a:t>
            </a:r>
            <a:r>
              <a:rPr kumimoji="1" lang="en-US" altLang="ja-JP" sz="2000" dirty="0">
                <a:solidFill>
                  <a:srgbClr val="FF0066"/>
                </a:solidFill>
              </a:rPr>
              <a:t>any kind of nuclear reaction data is possible to be measured </a:t>
            </a:r>
            <a:r>
              <a:rPr kumimoji="1" lang="en-US" altLang="ja-JP" sz="2000" dirty="0"/>
              <a:t>by the innovative technique. </a:t>
            </a:r>
          </a:p>
          <a:p>
            <a:pPr>
              <a:buFont typeface="Wingdings" panose="05000000000000000000" pitchFamily="2" charset="2"/>
              <a:buChar char="Ø"/>
            </a:pPr>
            <a:endParaRPr kumimoji="1" lang="en-US" altLang="ja-JP" sz="2000" dirty="0"/>
          </a:p>
          <a:p>
            <a:pPr>
              <a:buFont typeface="Wingdings" panose="05000000000000000000" pitchFamily="2" charset="2"/>
              <a:buChar char="Ø"/>
            </a:pPr>
            <a:r>
              <a:rPr lang="en-US" altLang="ja-JP" sz="2000" dirty="0"/>
              <a:t>The excellent simulation software </a:t>
            </a:r>
            <a:r>
              <a:rPr lang="en-US" altLang="ja-JP" sz="2000" dirty="0">
                <a:solidFill>
                  <a:srgbClr val="FF0066"/>
                </a:solidFill>
              </a:rPr>
              <a:t>“PHTIS” </a:t>
            </a:r>
            <a:r>
              <a:rPr lang="en-US" altLang="ja-JP" sz="2000" dirty="0"/>
              <a:t>and evaluated nuclear database </a:t>
            </a:r>
            <a:r>
              <a:rPr lang="en-US" altLang="ja-JP" sz="2000" dirty="0">
                <a:solidFill>
                  <a:srgbClr val="FF0066"/>
                </a:solidFill>
              </a:rPr>
              <a:t>“JENDL” </a:t>
            </a:r>
            <a:r>
              <a:rPr lang="en-US" altLang="ja-JP" sz="2000" dirty="0"/>
              <a:t>have already been </a:t>
            </a:r>
            <a:r>
              <a:rPr lang="en-US" altLang="ja-JP" sz="2000" dirty="0" smtClean="0"/>
              <a:t>developed in </a:t>
            </a:r>
            <a:r>
              <a:rPr lang="en-US" altLang="ja-JP" sz="2000" dirty="0"/>
              <a:t>Japan</a:t>
            </a:r>
            <a:r>
              <a:rPr lang="en-US" altLang="ja-JP" sz="2400" dirty="0"/>
              <a:t>.</a:t>
            </a:r>
          </a:p>
          <a:p>
            <a:pPr>
              <a:buFont typeface="Wingdings" panose="05000000000000000000" pitchFamily="2" charset="2"/>
              <a:buChar char="Ø"/>
            </a:pPr>
            <a:endParaRPr lang="en-US" altLang="ja-JP" sz="2400" dirty="0"/>
          </a:p>
        </p:txBody>
      </p:sp>
      <p:sp>
        <p:nvSpPr>
          <p:cNvPr id="13" name="テキスト ボックス 12"/>
          <p:cNvSpPr txBox="1"/>
          <p:nvPr/>
        </p:nvSpPr>
        <p:spPr>
          <a:xfrm>
            <a:off x="110653" y="4459764"/>
            <a:ext cx="5560706" cy="2246769"/>
          </a:xfrm>
          <a:prstGeom prst="rect">
            <a:avLst/>
          </a:prstGeom>
          <a:noFill/>
        </p:spPr>
        <p:txBody>
          <a:bodyPr wrap="square" rtlCol="0">
            <a:spAutoFit/>
          </a:bodyPr>
          <a:lstStyle/>
          <a:p>
            <a:r>
              <a:rPr lang="en-US" altLang="ja-JP" sz="2800" dirty="0" smtClean="0">
                <a:solidFill>
                  <a:srgbClr val="0066CC"/>
                </a:solidFill>
              </a:rPr>
              <a:t>Such scientific progresses make the </a:t>
            </a:r>
            <a:r>
              <a:rPr lang="en-US" altLang="ja-JP" sz="2800" dirty="0">
                <a:solidFill>
                  <a:srgbClr val="0066CC"/>
                </a:solidFill>
              </a:rPr>
              <a:t>advanced transmutation system </a:t>
            </a:r>
            <a:r>
              <a:rPr lang="en-US" altLang="ja-JP" sz="2800" dirty="0" smtClean="0">
                <a:solidFill>
                  <a:srgbClr val="0066CC"/>
                </a:solidFill>
              </a:rPr>
              <a:t>possible </a:t>
            </a:r>
            <a:r>
              <a:rPr lang="en-US" altLang="ja-JP" sz="2800" dirty="0">
                <a:solidFill>
                  <a:srgbClr val="0066CC"/>
                </a:solidFill>
              </a:rPr>
              <a:t>to be developed by combination with partitioning technique.</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869" y="963996"/>
            <a:ext cx="3306763"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6355571" y="3576961"/>
            <a:ext cx="1869358" cy="400110"/>
          </a:xfrm>
          <a:prstGeom prst="rect">
            <a:avLst/>
          </a:prstGeom>
          <a:solidFill>
            <a:schemeClr val="accent1"/>
          </a:solidFill>
        </p:spPr>
        <p:txBody>
          <a:bodyPr wrap="none" rtlCol="0">
            <a:spAutoFit/>
          </a:bodyPr>
          <a:lstStyle/>
          <a:p>
            <a:r>
              <a:rPr kumimoji="1" lang="en-US" altLang="ja-JP" sz="2000" dirty="0"/>
              <a:t>RI Beam Factory</a:t>
            </a:r>
            <a:endParaRPr kumimoji="1" lang="ja-JP" altLang="en-US" sz="2000" dirty="0"/>
          </a:p>
        </p:txBody>
      </p:sp>
      <p:sp>
        <p:nvSpPr>
          <p:cNvPr id="10" name="テキスト ボックス 9"/>
          <p:cNvSpPr txBox="1"/>
          <p:nvPr/>
        </p:nvSpPr>
        <p:spPr>
          <a:xfrm>
            <a:off x="6513295" y="4339427"/>
            <a:ext cx="1484929" cy="400110"/>
          </a:xfrm>
          <a:prstGeom prst="rect">
            <a:avLst/>
          </a:prstGeom>
          <a:solidFill>
            <a:schemeClr val="accent1"/>
          </a:solidFill>
        </p:spPr>
        <p:txBody>
          <a:bodyPr wrap="square" rtlCol="0">
            <a:spAutoFit/>
          </a:bodyPr>
          <a:lstStyle/>
          <a:p>
            <a:pPr algn="ctr"/>
            <a:r>
              <a:rPr kumimoji="1" lang="en-US" altLang="ja-JP" sz="2000" dirty="0"/>
              <a:t>PHTIS </a:t>
            </a:r>
            <a:endParaRPr kumimoji="1" lang="ja-JP" altLang="en-US" sz="2000" dirty="0"/>
          </a:p>
        </p:txBody>
      </p:sp>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7623"/>
          <a:stretch/>
        </p:blipFill>
        <p:spPr bwMode="auto">
          <a:xfrm>
            <a:off x="5705849" y="4702627"/>
            <a:ext cx="3237783" cy="176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898" y="6322294"/>
            <a:ext cx="2022102" cy="535706"/>
          </a:xfrm>
          <a:prstGeom prst="rect">
            <a:avLst/>
          </a:prstGeom>
        </p:spPr>
      </p:pic>
      <p:sp>
        <p:nvSpPr>
          <p:cNvPr id="5" name="テキスト ボックス 4"/>
          <p:cNvSpPr txBox="1"/>
          <p:nvPr/>
        </p:nvSpPr>
        <p:spPr>
          <a:xfrm>
            <a:off x="145143" y="633576"/>
            <a:ext cx="1331711" cy="369332"/>
          </a:xfrm>
          <a:prstGeom prst="rect">
            <a:avLst/>
          </a:prstGeom>
          <a:noFill/>
        </p:spPr>
        <p:txBody>
          <a:bodyPr wrap="none" rtlCol="0">
            <a:spAutoFit/>
          </a:bodyPr>
          <a:lstStyle/>
          <a:p>
            <a:r>
              <a:rPr kumimoji="1" lang="en-US" altLang="ja-JP" b="1" i="1" dirty="0" smtClean="0">
                <a:solidFill>
                  <a:srgbClr val="FF0000"/>
                </a:solidFill>
              </a:rPr>
              <a:t>21</a:t>
            </a:r>
            <a:r>
              <a:rPr kumimoji="1" lang="en-US" altLang="ja-JP" b="1" i="1" baseline="30000" dirty="0" smtClean="0">
                <a:solidFill>
                  <a:srgbClr val="FF0000"/>
                </a:solidFill>
              </a:rPr>
              <a:t>st</a:t>
            </a:r>
            <a:r>
              <a:rPr kumimoji="1" lang="en-US" altLang="ja-JP" b="1" i="1" dirty="0" smtClean="0">
                <a:solidFill>
                  <a:srgbClr val="FF0000"/>
                </a:solidFill>
              </a:rPr>
              <a:t> Century</a:t>
            </a:r>
          </a:p>
        </p:txBody>
      </p:sp>
    </p:spTree>
    <p:extLst>
      <p:ext uri="{BB962C8B-B14F-4D97-AF65-F5344CB8AC3E}">
        <p14:creationId xmlns:p14="http://schemas.microsoft.com/office/powerpoint/2010/main" val="321299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54057</TotalTime>
  <Words>5976</Words>
  <Application>Microsoft Macintosh PowerPoint</Application>
  <PresentationFormat>画面に合わせる (4:3)</PresentationFormat>
  <Paragraphs>1102</Paragraphs>
  <Slides>40</Slides>
  <Notes>40</Notes>
  <HiddenSlides>0</HiddenSlides>
  <MMClips>0</MMClips>
  <ScaleCrop>false</ScaleCrop>
  <HeadingPairs>
    <vt:vector size="8" baseType="variant">
      <vt:variant>
        <vt:lpstr>使用されているフォント</vt:lpstr>
      </vt:variant>
      <vt:variant>
        <vt:i4>28</vt:i4>
      </vt:variant>
      <vt:variant>
        <vt:lpstr>テーマ</vt:lpstr>
      </vt:variant>
      <vt:variant>
        <vt:i4>2</vt:i4>
      </vt:variant>
      <vt:variant>
        <vt:lpstr>埋め込まれた OLE サーバー</vt:lpstr>
      </vt:variant>
      <vt:variant>
        <vt:i4>2</vt:i4>
      </vt:variant>
      <vt:variant>
        <vt:lpstr>スライド タイトル</vt:lpstr>
      </vt:variant>
      <vt:variant>
        <vt:i4>40</vt:i4>
      </vt:variant>
    </vt:vector>
  </HeadingPairs>
  <TitlesOfParts>
    <vt:vector size="72" baseType="lpstr">
      <vt:lpstr>Arial Unicode MS</vt:lpstr>
      <vt:lpstr>Calibri</vt:lpstr>
      <vt:lpstr>Calibri Light</vt:lpstr>
      <vt:lpstr>Century</vt:lpstr>
      <vt:lpstr>Helvetica</vt:lpstr>
      <vt:lpstr>Helvetica Light</vt:lpstr>
      <vt:lpstr>Helvetica Neue Light</vt:lpstr>
      <vt:lpstr>HGPGothicE</vt:lpstr>
      <vt:lpstr>HGP創英角ｺﾞｼｯｸUB</vt:lpstr>
      <vt:lpstr>HG丸ｺﾞｼｯｸM-PRO</vt:lpstr>
      <vt:lpstr>HG創英角ｺﾞｼｯｸUB</vt:lpstr>
      <vt:lpstr>Marker Felt</vt:lpstr>
      <vt:lpstr>Meiryo UI</vt:lpstr>
      <vt:lpstr>ＭＳ Ｐゴシック</vt:lpstr>
      <vt:lpstr>ＭＳ 明朝</vt:lpstr>
      <vt:lpstr>PMingLiU</vt:lpstr>
      <vt:lpstr>Script MT Bold</vt:lpstr>
      <vt:lpstr>Symbol</vt:lpstr>
      <vt:lpstr>Tahoma</vt:lpstr>
      <vt:lpstr>Times New Roman</vt:lpstr>
      <vt:lpstr>Verdana</vt:lpstr>
      <vt:lpstr>Wingdings</vt:lpstr>
      <vt:lpstr>ヒラギノ角ゴ ProN W3</vt:lpstr>
      <vt:lpstr>ヒラギノ角ゴ ProN W6</vt:lpstr>
      <vt:lpstr>ヒラギノ丸ゴ Pro</vt:lpstr>
      <vt:lpstr>メイリオ</vt:lpstr>
      <vt:lpstr>小塚ゴシック Pro B</vt:lpstr>
      <vt:lpstr>Arial</vt:lpstr>
      <vt:lpstr>1_標準デザイン</vt:lpstr>
      <vt:lpstr>デザインの設定</vt:lpstr>
      <vt:lpstr>Acrobat Document</vt:lpstr>
      <vt:lpstr>ワークシート</vt:lpstr>
      <vt:lpstr>PowerPoint プレゼンテーション</vt:lpstr>
      <vt:lpstr>Contents</vt:lpstr>
      <vt:lpstr>PowerPoint プレゼンテーション</vt:lpstr>
      <vt:lpstr>PowerPoint プレゼンテーション</vt:lpstr>
      <vt:lpstr>Issues of HLW (High-Level radioactive Wastes) disposal</vt:lpstr>
      <vt:lpstr>PowerPoint プレゼンテーション</vt:lpstr>
      <vt:lpstr>High Level Wastes (HLW) converted to ILW or LLW</vt:lpstr>
      <vt:lpstr>High Level wastes (HLW) for Resource Recycling</vt:lpstr>
      <vt:lpstr>Scientific Progress and Present Situation</vt:lpstr>
      <vt:lpstr>PowerPoint プレゼンテーション</vt:lpstr>
      <vt:lpstr>PowerPoint プレゼンテーション</vt:lpstr>
      <vt:lpstr>Effect on Partitioning &amp;Transmutation</vt:lpstr>
      <vt:lpstr>PowerPoint プレゼンテーション</vt:lpstr>
      <vt:lpstr>PowerPoint プレゼンテーション</vt:lpstr>
      <vt:lpstr>Purpose：Separation of odd nuclides from even ones by ionization of odd ones                    for easy transmutations</vt:lpstr>
      <vt:lpstr>PowerPoint プレゼンテーション</vt:lpstr>
      <vt:lpstr>Project ２ 　Contents</vt:lpstr>
      <vt:lpstr>Project 2　Current Progress </vt:lpstr>
      <vt:lpstr>PowerPoint プレゼンテーション</vt:lpstr>
      <vt:lpstr>PowerPoint プレゼンテーション</vt:lpstr>
      <vt:lpstr>PowerPoint プレゼンテーション</vt:lpstr>
      <vt:lpstr>PowerPoint プレゼンテーション</vt:lpstr>
      <vt:lpstr>Project 3 　Contents</vt:lpstr>
      <vt:lpstr>Project 3　Current Progress </vt:lpstr>
      <vt:lpstr>PowerPoint プレゼンテーション</vt:lpstr>
      <vt:lpstr>PowerPoint プレゼンテーション</vt:lpstr>
      <vt:lpstr>PowerPoint プレゼンテーション</vt:lpstr>
      <vt:lpstr>PowerPoint プレゼンテーション</vt:lpstr>
      <vt:lpstr>Introduction to R&amp;D on Targets in PJ4</vt:lpstr>
      <vt:lpstr>Toward Large aperture plasma window</vt:lpstr>
      <vt:lpstr>Large aperture plasma window (&lt;20 mmφ)</vt:lpstr>
      <vt:lpstr>PowerPoint プレゼンテーション</vt:lpstr>
      <vt:lpstr>R&amp;D on high power target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Summary</vt:lpstr>
      <vt:lpstr>PowerPoint プレゼンテーション</vt:lpstr>
    </vt:vector>
  </TitlesOfParts>
  <Company>JST</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岡田 晋輔</dc:creator>
  <cp:lastModifiedBy>奥野広樹</cp:lastModifiedBy>
  <cp:revision>1674</cp:revision>
  <cp:lastPrinted>2017-08-24T02:52:50Z</cp:lastPrinted>
  <dcterms:created xsi:type="dcterms:W3CDTF">2014-05-03T03:32:20Z</dcterms:created>
  <dcterms:modified xsi:type="dcterms:W3CDTF">2017-11-04T08:44:11Z</dcterms:modified>
</cp:coreProperties>
</file>