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50" r:id="rId2"/>
    <p:sldId id="426" r:id="rId3"/>
    <p:sldId id="674" r:id="rId4"/>
    <p:sldId id="537" r:id="rId5"/>
    <p:sldId id="540" r:id="rId6"/>
    <p:sldId id="542" r:id="rId7"/>
    <p:sldId id="546" r:id="rId8"/>
    <p:sldId id="675" r:id="rId9"/>
    <p:sldId id="547" r:id="rId10"/>
    <p:sldId id="616" r:id="rId11"/>
    <p:sldId id="548" r:id="rId12"/>
    <p:sldId id="619" r:id="rId13"/>
    <p:sldId id="676" r:id="rId14"/>
    <p:sldId id="563" r:id="rId15"/>
    <p:sldId id="672" r:id="rId16"/>
    <p:sldId id="673" r:id="rId17"/>
    <p:sldId id="611" r:id="rId18"/>
    <p:sldId id="677" r:id="rId19"/>
    <p:sldId id="662" r:id="rId20"/>
    <p:sldId id="669" r:id="rId21"/>
    <p:sldId id="671" r:id="rId22"/>
    <p:sldId id="670" r:id="rId23"/>
    <p:sldId id="678" r:id="rId24"/>
    <p:sldId id="597" r:id="rId25"/>
    <p:sldId id="553" r:id="rId26"/>
    <p:sldId id="679" r:id="rId27"/>
    <p:sldId id="561" r:id="rId28"/>
    <p:sldId id="301" r:id="rId29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90" autoAdjust="0"/>
  </p:normalViewPr>
  <p:slideViewPr>
    <p:cSldViewPr showGuides="1">
      <p:cViewPr>
        <p:scale>
          <a:sx n="120" d="100"/>
          <a:sy n="120" d="100"/>
        </p:scale>
        <p:origin x="-73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06/11/2017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06/11/2017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Test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4" name="3 Rectángulo"/>
          <p:cNvSpPr/>
          <p:nvPr userDrawn="1"/>
        </p:nvSpPr>
        <p:spPr>
          <a:xfrm>
            <a:off x="5652120" y="5805264"/>
            <a:ext cx="3168352" cy="833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6D09-EA62-433B-A750-34D05C1F443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IFMIF/ELAMAT SC Kick-Off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3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74822"/>
            <a:ext cx="20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</a:t>
            </a:r>
            <a:r>
              <a:rPr lang="en-US" sz="1600" baseline="0" dirty="0" smtClean="0">
                <a:solidFill>
                  <a:schemeClr val="bg1"/>
                </a:solidFill>
              </a:rPr>
              <a:t> Ibarra, R. </a:t>
            </a:r>
            <a:r>
              <a:rPr lang="en-US" sz="1600" baseline="0" dirty="0" err="1" smtClean="0">
                <a:solidFill>
                  <a:schemeClr val="bg1"/>
                </a:solidFill>
              </a:rPr>
              <a:t>Heidinger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7039" y="6381328"/>
            <a:ext cx="1713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aseline="0" dirty="0" smtClean="0">
                <a:solidFill>
                  <a:schemeClr val="bg1"/>
                </a:solidFill>
              </a:rPr>
              <a:t>7</a:t>
            </a:r>
            <a:r>
              <a:rPr lang="en-US" sz="1500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aseline="0" dirty="0" smtClean="0">
                <a:solidFill>
                  <a:schemeClr val="bg1"/>
                </a:solidFill>
              </a:rPr>
              <a:t> IFMIF Workshop</a:t>
            </a:r>
          </a:p>
          <a:p>
            <a:pPr algn="ctr"/>
            <a:r>
              <a:rPr lang="en-US" sz="1500" baseline="0" dirty="0" err="1" smtClean="0">
                <a:solidFill>
                  <a:schemeClr val="bg1"/>
                </a:solidFill>
              </a:rPr>
              <a:t>Brasimone</a:t>
            </a:r>
            <a:endParaRPr lang="en-US" sz="15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74822"/>
            <a:ext cx="20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</a:t>
            </a:r>
            <a:r>
              <a:rPr lang="en-US" sz="1600" baseline="0" dirty="0" smtClean="0">
                <a:solidFill>
                  <a:schemeClr val="bg1"/>
                </a:solidFill>
              </a:rPr>
              <a:t> Ibarra, R. </a:t>
            </a:r>
            <a:r>
              <a:rPr lang="en-US" sz="1600" baseline="0" dirty="0" err="1" smtClean="0">
                <a:solidFill>
                  <a:schemeClr val="bg1"/>
                </a:solidFill>
              </a:rPr>
              <a:t>Heidinger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7039" y="6381328"/>
            <a:ext cx="1713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aseline="0" dirty="0" smtClean="0">
                <a:solidFill>
                  <a:schemeClr val="bg1"/>
                </a:solidFill>
              </a:rPr>
              <a:t>7</a:t>
            </a:r>
            <a:r>
              <a:rPr lang="en-US" sz="1500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aseline="0" dirty="0" smtClean="0">
                <a:solidFill>
                  <a:schemeClr val="bg1"/>
                </a:solidFill>
              </a:rPr>
              <a:t> IFMIF Workshop</a:t>
            </a:r>
          </a:p>
          <a:p>
            <a:pPr algn="ctr"/>
            <a:r>
              <a:rPr lang="en-US" sz="1500" baseline="0" dirty="0" err="1" smtClean="0">
                <a:solidFill>
                  <a:schemeClr val="bg1"/>
                </a:solidFill>
              </a:rPr>
              <a:t>Brasimone</a:t>
            </a:r>
            <a:endParaRPr lang="en-US" sz="15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74822"/>
            <a:ext cx="20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</a:t>
            </a:r>
            <a:r>
              <a:rPr lang="en-US" sz="1600" baseline="0" dirty="0" smtClean="0">
                <a:solidFill>
                  <a:schemeClr val="bg1"/>
                </a:solidFill>
              </a:rPr>
              <a:t> Ibarra, R. </a:t>
            </a:r>
            <a:r>
              <a:rPr lang="en-US" sz="1600" baseline="0" dirty="0" err="1" smtClean="0">
                <a:solidFill>
                  <a:schemeClr val="bg1"/>
                </a:solidFill>
              </a:rPr>
              <a:t>Heidinger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7039" y="6381328"/>
            <a:ext cx="1713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aseline="0" dirty="0" smtClean="0">
                <a:solidFill>
                  <a:schemeClr val="bg1"/>
                </a:solidFill>
              </a:rPr>
              <a:t>7</a:t>
            </a:r>
            <a:r>
              <a:rPr lang="en-US" sz="1500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aseline="0" dirty="0" smtClean="0">
                <a:solidFill>
                  <a:schemeClr val="bg1"/>
                </a:solidFill>
              </a:rPr>
              <a:t> IFMIF Workshop</a:t>
            </a:r>
          </a:p>
          <a:p>
            <a:pPr algn="ctr"/>
            <a:r>
              <a:rPr lang="en-US" sz="1500" baseline="0" dirty="0" err="1" smtClean="0">
                <a:solidFill>
                  <a:schemeClr val="bg1"/>
                </a:solidFill>
              </a:rPr>
              <a:t>Brasimone</a:t>
            </a:r>
            <a:endParaRPr lang="en-US" sz="15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B65-C8CA-4F66-AC08-E4ADB035A9C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3A90-8588-410A-9CE2-D39D2ED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0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330824" cy="891216"/>
          </a:xfrm>
        </p:spPr>
        <p:txBody>
          <a:bodyPr>
            <a:no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| Test </a:t>
            </a:r>
            <a:r>
              <a:rPr lang="en-GB" dirty="0" err="1" smtClean="0"/>
              <a:t>Conf</a:t>
            </a:r>
            <a:r>
              <a:rPr lang="en-GB" dirty="0" smtClean="0"/>
              <a:t> | Test venue | 17</a:t>
            </a:r>
            <a:r>
              <a:rPr lang="en-GB" baseline="30000" dirty="0" smtClean="0"/>
              <a:t>th</a:t>
            </a:r>
            <a:r>
              <a:rPr lang="en-GB" dirty="0" smtClean="0"/>
              <a:t> October 2014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74822"/>
            <a:ext cx="20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</a:t>
            </a:r>
            <a:r>
              <a:rPr lang="en-US" sz="1600" baseline="0" dirty="0" smtClean="0">
                <a:solidFill>
                  <a:schemeClr val="bg1"/>
                </a:solidFill>
              </a:rPr>
              <a:t> Ibarra, R. </a:t>
            </a:r>
            <a:r>
              <a:rPr lang="en-US" sz="1600" baseline="0" dirty="0" err="1" smtClean="0">
                <a:solidFill>
                  <a:schemeClr val="bg1"/>
                </a:solidFill>
              </a:rPr>
              <a:t>Heidinger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7039" y="6381328"/>
            <a:ext cx="1713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aseline="0" dirty="0" smtClean="0">
                <a:solidFill>
                  <a:schemeClr val="bg1"/>
                </a:solidFill>
              </a:rPr>
              <a:t>7</a:t>
            </a:r>
            <a:r>
              <a:rPr lang="en-US" sz="1500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aseline="0" dirty="0" smtClean="0">
                <a:solidFill>
                  <a:schemeClr val="bg1"/>
                </a:solidFill>
              </a:rPr>
              <a:t> IFMIF Workshop</a:t>
            </a:r>
          </a:p>
          <a:p>
            <a:pPr algn="ctr"/>
            <a:r>
              <a:rPr lang="en-US" sz="1500" baseline="0" dirty="0" err="1" smtClean="0">
                <a:solidFill>
                  <a:schemeClr val="bg1"/>
                </a:solidFill>
              </a:rPr>
              <a:t>Brasimone</a:t>
            </a:r>
            <a:endParaRPr lang="en-US" sz="15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74822"/>
            <a:ext cx="20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</a:t>
            </a:r>
            <a:r>
              <a:rPr lang="en-US" sz="1600" baseline="0" dirty="0" smtClean="0">
                <a:solidFill>
                  <a:schemeClr val="bg1"/>
                </a:solidFill>
              </a:rPr>
              <a:t> Ibarra, R. </a:t>
            </a:r>
            <a:r>
              <a:rPr lang="en-US" sz="1600" baseline="0" dirty="0" err="1" smtClean="0">
                <a:solidFill>
                  <a:schemeClr val="bg1"/>
                </a:solidFill>
              </a:rPr>
              <a:t>Heidinger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7039" y="6381328"/>
            <a:ext cx="1713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aseline="0" dirty="0" smtClean="0">
                <a:solidFill>
                  <a:schemeClr val="bg1"/>
                </a:solidFill>
              </a:rPr>
              <a:t>7</a:t>
            </a:r>
            <a:r>
              <a:rPr lang="en-US" sz="1500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aseline="0" dirty="0" smtClean="0">
                <a:solidFill>
                  <a:schemeClr val="bg1"/>
                </a:solidFill>
              </a:rPr>
              <a:t> IFMIF Workshop</a:t>
            </a:r>
          </a:p>
          <a:p>
            <a:pPr algn="ctr"/>
            <a:r>
              <a:rPr lang="en-US" sz="1500" baseline="0" dirty="0" err="1" smtClean="0">
                <a:solidFill>
                  <a:schemeClr val="bg1"/>
                </a:solidFill>
              </a:rPr>
              <a:t>Brasimone</a:t>
            </a:r>
            <a:endParaRPr lang="en-US" sz="15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74822"/>
            <a:ext cx="20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</a:t>
            </a:r>
            <a:r>
              <a:rPr lang="en-US" sz="1600" baseline="0" dirty="0" smtClean="0">
                <a:solidFill>
                  <a:schemeClr val="bg1"/>
                </a:solidFill>
              </a:rPr>
              <a:t> Ibarra, R. </a:t>
            </a:r>
            <a:r>
              <a:rPr lang="en-US" sz="1600" baseline="0" dirty="0" err="1" smtClean="0">
                <a:solidFill>
                  <a:schemeClr val="bg1"/>
                </a:solidFill>
              </a:rPr>
              <a:t>Heidinger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7039" y="6381328"/>
            <a:ext cx="1713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aseline="0" dirty="0" smtClean="0">
                <a:solidFill>
                  <a:schemeClr val="bg1"/>
                </a:solidFill>
              </a:rPr>
              <a:t>7</a:t>
            </a:r>
            <a:r>
              <a:rPr lang="en-US" sz="1500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aseline="0" dirty="0" smtClean="0">
                <a:solidFill>
                  <a:schemeClr val="bg1"/>
                </a:solidFill>
              </a:rPr>
              <a:t> IFMIF Workshop</a:t>
            </a:r>
          </a:p>
          <a:p>
            <a:pPr algn="ctr"/>
            <a:r>
              <a:rPr lang="en-US" sz="1500" baseline="0" dirty="0" err="1" smtClean="0">
                <a:solidFill>
                  <a:schemeClr val="bg1"/>
                </a:solidFill>
              </a:rPr>
              <a:t>Brasimone</a:t>
            </a:r>
            <a:endParaRPr lang="en-US" sz="15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74822"/>
            <a:ext cx="20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</a:t>
            </a:r>
            <a:r>
              <a:rPr lang="en-US" sz="1600" baseline="0" dirty="0" smtClean="0">
                <a:solidFill>
                  <a:schemeClr val="bg1"/>
                </a:solidFill>
              </a:rPr>
              <a:t> Ibarra, R. </a:t>
            </a:r>
            <a:r>
              <a:rPr lang="en-US" sz="1600" baseline="0" dirty="0" err="1" smtClean="0">
                <a:solidFill>
                  <a:schemeClr val="bg1"/>
                </a:solidFill>
              </a:rPr>
              <a:t>Heidinger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7039" y="6381328"/>
            <a:ext cx="1713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aseline="0" dirty="0" smtClean="0">
                <a:solidFill>
                  <a:schemeClr val="bg1"/>
                </a:solidFill>
              </a:rPr>
              <a:t>7</a:t>
            </a:r>
            <a:r>
              <a:rPr lang="en-US" sz="1500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aseline="0" dirty="0" smtClean="0">
                <a:solidFill>
                  <a:schemeClr val="bg1"/>
                </a:solidFill>
              </a:rPr>
              <a:t> IFMIF Workshop</a:t>
            </a:r>
          </a:p>
          <a:p>
            <a:pPr algn="ctr"/>
            <a:r>
              <a:rPr lang="en-US" sz="1500" baseline="0" dirty="0" err="1" smtClean="0">
                <a:solidFill>
                  <a:schemeClr val="bg1"/>
                </a:solidFill>
              </a:rPr>
              <a:t>Brasimone</a:t>
            </a:r>
            <a:endParaRPr lang="en-US" sz="15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74822"/>
            <a:ext cx="20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</a:t>
            </a:r>
            <a:r>
              <a:rPr lang="en-US" sz="1600" baseline="0" dirty="0" smtClean="0">
                <a:solidFill>
                  <a:schemeClr val="bg1"/>
                </a:solidFill>
              </a:rPr>
              <a:t> Ibarra, R. </a:t>
            </a:r>
            <a:r>
              <a:rPr lang="en-US" sz="1600" baseline="0" dirty="0" err="1" smtClean="0">
                <a:solidFill>
                  <a:schemeClr val="bg1"/>
                </a:solidFill>
              </a:rPr>
              <a:t>Heidinger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7039" y="6381328"/>
            <a:ext cx="1713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aseline="0" dirty="0" smtClean="0">
                <a:solidFill>
                  <a:schemeClr val="bg1"/>
                </a:solidFill>
              </a:rPr>
              <a:t>7</a:t>
            </a:r>
            <a:r>
              <a:rPr lang="en-US" sz="1500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aseline="0" dirty="0" smtClean="0">
                <a:solidFill>
                  <a:schemeClr val="bg1"/>
                </a:solidFill>
              </a:rPr>
              <a:t> IFMIF Workshop</a:t>
            </a:r>
          </a:p>
          <a:p>
            <a:pPr algn="ctr"/>
            <a:r>
              <a:rPr lang="en-US" sz="1500" baseline="0" dirty="0" err="1" smtClean="0">
                <a:solidFill>
                  <a:schemeClr val="bg1"/>
                </a:solidFill>
              </a:rPr>
              <a:t>Brasimone</a:t>
            </a:r>
            <a:endParaRPr lang="en-US" sz="15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74822"/>
            <a:ext cx="20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</a:t>
            </a:r>
            <a:r>
              <a:rPr lang="en-US" sz="1600" baseline="0" dirty="0" smtClean="0">
                <a:solidFill>
                  <a:schemeClr val="bg1"/>
                </a:solidFill>
              </a:rPr>
              <a:t> Ibarra, R. </a:t>
            </a:r>
            <a:r>
              <a:rPr lang="en-US" sz="1600" baseline="0" dirty="0" err="1" smtClean="0">
                <a:solidFill>
                  <a:schemeClr val="bg1"/>
                </a:solidFill>
              </a:rPr>
              <a:t>Heidinger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7039" y="6381328"/>
            <a:ext cx="1713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aseline="0" dirty="0" smtClean="0">
                <a:solidFill>
                  <a:schemeClr val="bg1"/>
                </a:solidFill>
              </a:rPr>
              <a:t>7</a:t>
            </a:r>
            <a:r>
              <a:rPr lang="en-US" sz="1500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aseline="0" dirty="0" smtClean="0">
                <a:solidFill>
                  <a:schemeClr val="bg1"/>
                </a:solidFill>
              </a:rPr>
              <a:t> IFMIF Workshop</a:t>
            </a:r>
          </a:p>
          <a:p>
            <a:pPr algn="ctr"/>
            <a:r>
              <a:rPr lang="en-US" sz="1500" baseline="0" dirty="0" err="1" smtClean="0">
                <a:solidFill>
                  <a:schemeClr val="bg1"/>
                </a:solidFill>
              </a:rPr>
              <a:t>Brasimone</a:t>
            </a:r>
            <a:endParaRPr lang="en-US" sz="15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45006"/>
            <a:ext cx="9144000" cy="440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53064" y="6536377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496" y="6474822"/>
            <a:ext cx="20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</a:t>
            </a:r>
            <a:r>
              <a:rPr lang="en-US" sz="1600" baseline="0" dirty="0" smtClean="0">
                <a:solidFill>
                  <a:schemeClr val="bg1"/>
                </a:solidFill>
              </a:rPr>
              <a:t> Ibarra, R. </a:t>
            </a:r>
            <a:r>
              <a:rPr lang="en-US" sz="1600" baseline="0" dirty="0" err="1" smtClean="0">
                <a:solidFill>
                  <a:schemeClr val="bg1"/>
                </a:solidFill>
              </a:rPr>
              <a:t>Heidinger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7039" y="6381328"/>
            <a:ext cx="1713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aseline="0" dirty="0" smtClean="0">
                <a:solidFill>
                  <a:schemeClr val="bg1"/>
                </a:solidFill>
              </a:rPr>
              <a:t>7</a:t>
            </a:r>
            <a:r>
              <a:rPr lang="en-US" sz="1500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aseline="0" dirty="0" smtClean="0">
                <a:solidFill>
                  <a:schemeClr val="bg1"/>
                </a:solidFill>
              </a:rPr>
              <a:t> IFMIF Workshop</a:t>
            </a:r>
          </a:p>
          <a:p>
            <a:pPr algn="ctr"/>
            <a:r>
              <a:rPr lang="en-US" sz="1500" baseline="0" dirty="0" err="1" smtClean="0">
                <a:solidFill>
                  <a:schemeClr val="bg1"/>
                </a:solidFill>
              </a:rPr>
              <a:t>Brasimone</a:t>
            </a:r>
            <a:endParaRPr lang="en-US" sz="15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06/11/2017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3" r:id="rId4"/>
    <p:sldLayoutId id="2147483664" r:id="rId5"/>
    <p:sldLayoutId id="2147483674" r:id="rId6"/>
    <p:sldLayoutId id="2147483676" r:id="rId7"/>
    <p:sldLayoutId id="2147483677" r:id="rId8"/>
    <p:sldLayoutId id="2147483679" r:id="rId9"/>
    <p:sldLayoutId id="2147483681" r:id="rId10"/>
    <p:sldLayoutId id="2147483682" r:id="rId11"/>
    <p:sldLayoutId id="2147483683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gif"/><Relationship Id="rId1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9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864350" y="6126163"/>
            <a:ext cx="178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2000">
                <a:solidFill>
                  <a:schemeClr val="bg1"/>
                </a:solidFill>
                <a:latin typeface="Times New Roman" pitchFamily="18" charset="0"/>
              </a:rPr>
              <a:t>February 2005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3" y="5517234"/>
            <a:ext cx="2267744" cy="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 CEA 2012 © C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35" y="5952871"/>
            <a:ext cx="481348" cy="3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www.sckcen.be/~/media/Images/Public/Logos/logosckbannerE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3445151" cy="4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2"/>
          <p:cNvSpPr/>
          <p:nvPr/>
        </p:nvSpPr>
        <p:spPr>
          <a:xfrm>
            <a:off x="880822" y="6334439"/>
            <a:ext cx="2321299" cy="406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12" descr="http://www.irb.hr/extension/ez_irb/design/irb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4" y="6373597"/>
            <a:ext cx="466724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www.vtt.fi/_catalogs/masterpage/vtt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58" y="6412406"/>
            <a:ext cx="818694" cy="2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wigner.mta.hu/sites/all/modules/wignerblokk/images/header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124" y="5986791"/>
            <a:ext cx="802596" cy="2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www.lei.lt/_img/lei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55" y="6400199"/>
            <a:ext cx="1126318" cy="2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15" y="5953732"/>
            <a:ext cx="661045" cy="3966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" y="5967341"/>
            <a:ext cx="895545" cy="378720"/>
          </a:xfrm>
          <a:prstGeom prst="rect">
            <a:avLst/>
          </a:prstGeom>
        </p:spPr>
      </p:pic>
      <p:pic>
        <p:nvPicPr>
          <p:cNvPr id="17" name="Picture 2" descr="http://www.enea.it/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46" y="5564327"/>
            <a:ext cx="2592288" cy="3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kit.edu/img/intern/logo_de_16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79740"/>
            <a:ext cx="807215" cy="4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986791"/>
            <a:ext cx="742682" cy="3173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22836" y="2996952"/>
            <a:ext cx="8913659" cy="1296144"/>
          </a:xfrm>
        </p:spPr>
        <p:txBody>
          <a:bodyPr/>
          <a:lstStyle/>
          <a:p>
            <a:pPr algn="ctr"/>
            <a:r>
              <a:rPr lang="en-US" sz="2800" b="1" dirty="0" smtClean="0"/>
              <a:t>DONES: DEMO-Oriented Neutron Source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400" dirty="0" smtClean="0"/>
              <a:t>Workshop on Advanced Neutron Sources and its Applications. Aomori (Japan) November 4-5, 2017 </a:t>
            </a:r>
            <a:endParaRPr lang="en-US" sz="3600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95536" y="4581128"/>
            <a:ext cx="825475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A. Ibarra (CIEMAT) representing the complete WPENS team</a:t>
            </a:r>
            <a:endParaRPr lang="en-US" dirty="0"/>
          </a:p>
        </p:txBody>
      </p:sp>
      <p:pic>
        <p:nvPicPr>
          <p:cNvPr id="21" name="Picture 3" descr="image0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2520280" cy="136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8"/>
          <p:cNvGrpSpPr/>
          <p:nvPr/>
        </p:nvGrpSpPr>
        <p:grpSpPr>
          <a:xfrm>
            <a:off x="5220072" y="5874966"/>
            <a:ext cx="3610183" cy="648072"/>
            <a:chOff x="18230283" y="40396912"/>
            <a:chExt cx="9924896" cy="1781641"/>
          </a:xfrm>
        </p:grpSpPr>
        <p:sp>
          <p:nvSpPr>
            <p:cNvPr id="23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Picture 12" descr="EuropeanFlag-stars.eps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49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071" y="104056"/>
            <a:ext cx="6257297" cy="457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 smtClean="0"/>
              <a:t>AS main changes</a:t>
            </a:r>
            <a:r>
              <a:rPr lang="en-GB" b="1" dirty="0"/>
              <a:t>: SRF configuration</a:t>
            </a:r>
          </a:p>
        </p:txBody>
      </p:sp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2026"/>
            <a:ext cx="6624735" cy="48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9324" y="807095"/>
            <a:ext cx="725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Reference design for SRF </a:t>
            </a:r>
            <a:r>
              <a:rPr lang="en-GB" sz="2400" b="1" dirty="0" err="1" smtClean="0"/>
              <a:t>linac</a:t>
            </a:r>
            <a:r>
              <a:rPr lang="en-GB" sz="2400" b="1" dirty="0" smtClean="0"/>
              <a:t> system: 5 </a:t>
            </a:r>
            <a:r>
              <a:rPr lang="en-GB" sz="2400" b="1" dirty="0" err="1" smtClean="0"/>
              <a:t>Cryomodules</a:t>
            </a:r>
            <a:r>
              <a:rPr lang="en-GB" sz="2400" b="1" dirty="0" smtClean="0"/>
              <a:t>!</a:t>
            </a:r>
          </a:p>
          <a:p>
            <a:pPr algn="ctr"/>
            <a:r>
              <a:rPr lang="en-GB" sz="2000" dirty="0" smtClean="0"/>
              <a:t>Implemented to assure the D final energy and reduced beam losses </a:t>
            </a:r>
            <a:endParaRPr lang="en-GB" sz="2000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-126512"/>
            <a:ext cx="7344815" cy="8912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b="1" dirty="0" smtClean="0"/>
              <a:t>AS </a:t>
            </a:r>
            <a:r>
              <a:rPr lang="es-ES" b="1" dirty="0" err="1" smtClean="0"/>
              <a:t>main</a:t>
            </a:r>
            <a:r>
              <a:rPr lang="es-ES" b="1" dirty="0" smtClean="0"/>
              <a:t> </a:t>
            </a:r>
            <a:r>
              <a:rPr lang="es-ES" b="1" dirty="0" err="1" smtClean="0"/>
              <a:t>changes</a:t>
            </a:r>
            <a:r>
              <a:rPr lang="es-ES" b="1" dirty="0" smtClean="0"/>
              <a:t>: </a:t>
            </a:r>
            <a:r>
              <a:rPr lang="es-ES" b="1" dirty="0" err="1" smtClean="0"/>
              <a:t>Beam</a:t>
            </a:r>
            <a:r>
              <a:rPr lang="es-ES" b="1" dirty="0" smtClean="0"/>
              <a:t> </a:t>
            </a:r>
            <a:r>
              <a:rPr lang="es-ES" b="1" dirty="0" err="1" smtClean="0"/>
              <a:t>specifications</a:t>
            </a:r>
            <a:r>
              <a:rPr lang="es-ES" b="1" dirty="0" smtClean="0"/>
              <a:t> </a:t>
            </a:r>
            <a:r>
              <a:rPr lang="es-ES" b="1" dirty="0" err="1" smtClean="0"/>
              <a:t>on</a:t>
            </a:r>
            <a:r>
              <a:rPr lang="es-ES" b="1" dirty="0" smtClean="0"/>
              <a:t> target</a:t>
            </a:r>
            <a:endParaRPr lang="es-ES" b="1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229600" cy="471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120" y="1017938"/>
            <a:ext cx="3384376" cy="1834998"/>
          </a:xfrm>
          <a:prstGeom prst="rect">
            <a:avLst/>
          </a:prstGeom>
        </p:spPr>
      </p:pic>
      <p:sp>
        <p:nvSpPr>
          <p:cNvPr id="30" name="29 CuadroTexto"/>
          <p:cNvSpPr txBox="1"/>
          <p:nvPr/>
        </p:nvSpPr>
        <p:spPr>
          <a:xfrm>
            <a:off x="6647429" y="744959"/>
            <a:ext cx="138095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SRF </a:t>
            </a:r>
            <a:r>
              <a:rPr lang="es-ES" sz="1400" b="1" dirty="0" err="1" smtClean="0"/>
              <a:t>cryomodule</a:t>
            </a:r>
            <a:endParaRPr lang="es-ES" sz="1400" b="1" dirty="0"/>
          </a:p>
        </p:txBody>
      </p:sp>
      <p:sp>
        <p:nvSpPr>
          <p:cNvPr id="3" name="2 Rectángulo"/>
          <p:cNvSpPr/>
          <p:nvPr/>
        </p:nvSpPr>
        <p:spPr>
          <a:xfrm rot="20977451">
            <a:off x="251520" y="1626510"/>
            <a:ext cx="48965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4"/>
          <p:cNvPicPr/>
          <p:nvPr/>
        </p:nvPicPr>
        <p:blipFill>
          <a:blip r:embed="rId5"/>
          <a:stretch>
            <a:fillRect/>
          </a:stretch>
        </p:blipFill>
        <p:spPr>
          <a:xfrm>
            <a:off x="5323" y="692696"/>
            <a:ext cx="4572001" cy="1584176"/>
          </a:xfrm>
          <a:prstGeom prst="rect">
            <a:avLst/>
          </a:prstGeom>
        </p:spPr>
      </p:pic>
      <p:sp>
        <p:nvSpPr>
          <p:cNvPr id="31" name="30 CuadroTexto"/>
          <p:cNvSpPr txBox="1"/>
          <p:nvPr/>
        </p:nvSpPr>
        <p:spPr>
          <a:xfrm>
            <a:off x="1331640" y="1556792"/>
            <a:ext cx="181813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RFQ</a:t>
            </a:r>
            <a:endParaRPr lang="es-ES" sz="1400" b="1" dirty="0"/>
          </a:p>
        </p:txBody>
      </p:sp>
      <p:sp>
        <p:nvSpPr>
          <p:cNvPr id="21" name="20 Rectángulo"/>
          <p:cNvSpPr/>
          <p:nvPr/>
        </p:nvSpPr>
        <p:spPr>
          <a:xfrm>
            <a:off x="0" y="639852"/>
            <a:ext cx="9144000" cy="588549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11 Grupo"/>
          <p:cNvGrpSpPr/>
          <p:nvPr/>
        </p:nvGrpSpPr>
        <p:grpSpPr>
          <a:xfrm>
            <a:off x="395536" y="2420889"/>
            <a:ext cx="8724689" cy="3932249"/>
            <a:chOff x="-242327" y="3961247"/>
            <a:chExt cx="7622639" cy="2708113"/>
          </a:xfrm>
        </p:grpSpPr>
        <p:grpSp>
          <p:nvGrpSpPr>
            <p:cNvPr id="14" name="13 Grupo"/>
            <p:cNvGrpSpPr/>
            <p:nvPr/>
          </p:nvGrpSpPr>
          <p:grpSpPr>
            <a:xfrm>
              <a:off x="1691680" y="3961247"/>
              <a:ext cx="5688632" cy="2708113"/>
              <a:chOff x="1691680" y="3961247"/>
              <a:chExt cx="5688632" cy="2708113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7332" y="3961247"/>
                <a:ext cx="5642980" cy="2692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19 Rectángulo"/>
              <p:cNvSpPr/>
              <p:nvPr/>
            </p:nvSpPr>
            <p:spPr>
              <a:xfrm>
                <a:off x="1691680" y="4077072"/>
                <a:ext cx="3842780" cy="2592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-242327" y="3961247"/>
              <a:ext cx="5744535" cy="2692487"/>
              <a:chOff x="1635777" y="1268760"/>
              <a:chExt cx="5744535" cy="2692487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7332" y="1268760"/>
                <a:ext cx="5642980" cy="2692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17 Rectángulo"/>
              <p:cNvSpPr/>
              <p:nvPr/>
            </p:nvSpPr>
            <p:spPr>
              <a:xfrm>
                <a:off x="1635777" y="1318859"/>
                <a:ext cx="3842780" cy="2592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66"/>
            <a:stretch/>
          </p:blipFill>
          <p:spPr bwMode="auto">
            <a:xfrm>
              <a:off x="-242327" y="4799756"/>
              <a:ext cx="3457749" cy="1664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8215"/>
            <a:ext cx="9041332" cy="25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6191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7058"/>
            <a:ext cx="2956767" cy="17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80112" y="62068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</a:rPr>
              <a:t>LIPAc Project: 2x20kW SS RF chains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499992" y="2564904"/>
            <a:ext cx="278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prstClr val="black"/>
                </a:solidFill>
              </a:rPr>
              <a:t>50V 1200W LDMOS Transistor</a:t>
            </a:r>
          </a:p>
          <a:p>
            <a:r>
              <a:rPr lang="es-ES" sz="1600" dirty="0" smtClean="0">
                <a:solidFill>
                  <a:prstClr val="black"/>
                </a:solidFill>
              </a:rPr>
              <a:t>Freescale </a:t>
            </a:r>
            <a:r>
              <a:rPr lang="en-US" sz="1600" dirty="0" smtClean="0">
                <a:solidFill>
                  <a:prstClr val="black"/>
                </a:solidFill>
              </a:rPr>
              <a:t>MRFE6VP61K25H</a:t>
            </a:r>
            <a:r>
              <a:rPr lang="es-ES" sz="1600" dirty="0" smtClean="0">
                <a:solidFill>
                  <a:prstClr val="black"/>
                </a:solidFill>
              </a:rPr>
              <a:t> </a:t>
            </a:r>
            <a:endParaRPr lang="es-ES" sz="1600" dirty="0">
              <a:solidFill>
                <a:prstClr val="black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5400000" flipV="1">
            <a:off x="5556437" y="2582154"/>
            <a:ext cx="400964" cy="15185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557034"/>
            <a:ext cx="1999803" cy="26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8094109" y="5137447"/>
            <a:ext cx="1374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prstClr val="black"/>
                </a:solidFill>
              </a:rPr>
              <a:t>2010-2012</a:t>
            </a:r>
            <a:r>
              <a:rPr lang="es-ES" sz="1200" b="1" dirty="0" smtClean="0">
                <a:solidFill>
                  <a:prstClr val="black"/>
                </a:solidFill>
              </a:rPr>
              <a:t> </a:t>
            </a:r>
            <a:endParaRPr lang="es-ES" sz="1200" b="1" dirty="0">
              <a:solidFill>
                <a:prstClr val="black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444694" y="4489375"/>
            <a:ext cx="591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prstClr val="black"/>
                </a:solidFill>
              </a:rPr>
              <a:t>2016 </a:t>
            </a:r>
            <a:endParaRPr lang="es-ES" sz="1400" b="1" dirty="0">
              <a:solidFill>
                <a:prstClr val="black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372686" y="3703807"/>
            <a:ext cx="591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prstClr val="black"/>
                </a:solidFill>
              </a:rPr>
              <a:t>2017 </a:t>
            </a:r>
            <a:endParaRPr lang="es-ES" sz="1400" b="1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27984" y="3636313"/>
            <a:ext cx="285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prstClr val="black"/>
                </a:solidFill>
              </a:rPr>
              <a:t>New 65V 1800W LDMOS NXP </a:t>
            </a:r>
            <a:r>
              <a:rPr lang="en-US" sz="1600" dirty="0" smtClean="0">
                <a:solidFill>
                  <a:prstClr val="black"/>
                </a:solidFill>
              </a:rPr>
              <a:t>MRFX1K80</a:t>
            </a:r>
            <a:r>
              <a:rPr lang="es-ES" sz="1600" dirty="0" smtClean="0">
                <a:solidFill>
                  <a:prstClr val="black"/>
                </a:solidFill>
              </a:rPr>
              <a:t> (pin-compatible)</a:t>
            </a:r>
            <a:endParaRPr lang="es-ES" sz="1600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4583"/>
            <a:ext cx="3960440" cy="38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2002061" y="-99392"/>
            <a:ext cx="5378251" cy="89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b="1" dirty="0" smtClean="0"/>
              <a:t>AS </a:t>
            </a:r>
            <a:r>
              <a:rPr lang="es-ES" b="1" dirty="0" err="1" smtClean="0"/>
              <a:t>main</a:t>
            </a:r>
            <a:r>
              <a:rPr lang="es-ES" b="1" dirty="0" smtClean="0"/>
              <a:t> </a:t>
            </a:r>
            <a:r>
              <a:rPr lang="es-ES" b="1" dirty="0" err="1" smtClean="0"/>
              <a:t>changes</a:t>
            </a:r>
            <a:r>
              <a:rPr lang="es-ES" b="1" dirty="0" smtClean="0"/>
              <a:t>: Solid </a:t>
            </a:r>
            <a:r>
              <a:rPr lang="es-ES" b="1" dirty="0" err="1" smtClean="0"/>
              <a:t>state</a:t>
            </a:r>
            <a:r>
              <a:rPr lang="es-ES" b="1" dirty="0" smtClean="0"/>
              <a:t> RF</a:t>
            </a:r>
            <a:endParaRPr lang="es-E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43608" y="4793156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RF </a:t>
            </a:r>
            <a:r>
              <a:rPr lang="es-ES" sz="1600" b="1" dirty="0" err="1" smtClean="0"/>
              <a:t>source</a:t>
            </a:r>
            <a:r>
              <a:rPr lang="es-ES" sz="1600" b="1" dirty="0" smtClean="0"/>
              <a:t> can be </a:t>
            </a:r>
            <a:r>
              <a:rPr lang="es-ES" sz="1600" b="1" dirty="0" err="1" smtClean="0"/>
              <a:t>tuned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for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each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cavity</a:t>
            </a:r>
            <a:endParaRPr lang="es-E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On-operation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maintenance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feasible</a:t>
            </a:r>
            <a:endParaRPr lang="es-E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Higher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availability</a:t>
            </a:r>
            <a:endParaRPr lang="es-ES" sz="1600" b="1" dirty="0" smtClean="0"/>
          </a:p>
        </p:txBody>
      </p:sp>
      <p:pic>
        <p:nvPicPr>
          <p:cNvPr id="21" name="Picture 3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68394"/>
            <a:ext cx="8928992" cy="891216"/>
          </a:xfrm>
        </p:spPr>
        <p:txBody>
          <a:bodyPr/>
          <a:lstStyle/>
          <a:p>
            <a:pPr algn="ctr"/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40768"/>
            <a:ext cx="6696744" cy="446449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DONES </a:t>
            </a:r>
            <a:r>
              <a:rPr lang="es-ES" dirty="0" err="1" smtClean="0"/>
              <a:t>objective</a:t>
            </a:r>
            <a:r>
              <a:rPr lang="es-ES" dirty="0" smtClean="0"/>
              <a:t> and </a:t>
            </a:r>
            <a:r>
              <a:rPr lang="es-ES" dirty="0" err="1" smtClean="0"/>
              <a:t>overall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Accelerator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Test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Li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Remote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Handling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Building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systemx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6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3808" y="-58362"/>
            <a:ext cx="4330824" cy="891216"/>
          </a:xfrm>
        </p:spPr>
        <p:txBody>
          <a:bodyPr/>
          <a:lstStyle/>
          <a:p>
            <a:r>
              <a:rPr lang="de-DE" b="1" dirty="0" smtClean="0"/>
              <a:t>Test Systems summary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4574960" cy="5544021"/>
          </a:xfr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836712"/>
            <a:ext cx="2880320" cy="1631679"/>
          </a:xfrm>
          <a:prstGeom prst="rect">
            <a:avLst/>
          </a:prstGeom>
        </p:spPr>
      </p:pic>
      <p:pic>
        <p:nvPicPr>
          <p:cNvPr id="7" name="Immagin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0092"/>
            <a:ext cx="1881095" cy="2449268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832" y="244976"/>
            <a:ext cx="6252918" cy="433615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455514" y="764704"/>
            <a:ext cx="177484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Cooled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shielding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plug</a:t>
            </a:r>
            <a:endParaRPr lang="es-ES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39552" y="6505599"/>
            <a:ext cx="145219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Duct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penetration</a:t>
            </a:r>
            <a:endParaRPr lang="es-ES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682823"/>
            <a:ext cx="158165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Irradiation</a:t>
            </a:r>
            <a:r>
              <a:rPr lang="es-ES" sz="1400" b="1" dirty="0" smtClean="0"/>
              <a:t> module</a:t>
            </a:r>
            <a:endParaRPr lang="es-ES" sz="1400" b="1" dirty="0"/>
          </a:p>
        </p:txBody>
      </p:sp>
      <p:pic>
        <p:nvPicPr>
          <p:cNvPr id="15" name="Picture 3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3808" y="-58362"/>
            <a:ext cx="4330824" cy="891216"/>
          </a:xfrm>
        </p:spPr>
        <p:txBody>
          <a:bodyPr/>
          <a:lstStyle/>
          <a:p>
            <a:r>
              <a:rPr lang="de-DE" b="1" dirty="0" smtClean="0"/>
              <a:t>Test Systems summary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4574960" cy="5544021"/>
          </a:xfr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836712"/>
            <a:ext cx="2880320" cy="1631679"/>
          </a:xfrm>
          <a:prstGeom prst="rect">
            <a:avLst/>
          </a:prstGeom>
        </p:spPr>
      </p:pic>
      <p:pic>
        <p:nvPicPr>
          <p:cNvPr id="7" name="Immagin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0092"/>
            <a:ext cx="1881095" cy="2449268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832" y="244976"/>
            <a:ext cx="6252918" cy="433615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455514" y="764704"/>
            <a:ext cx="177484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Cooled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shielding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plug</a:t>
            </a:r>
            <a:endParaRPr lang="es-ES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39552" y="6505599"/>
            <a:ext cx="145219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Duct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penetration</a:t>
            </a:r>
            <a:endParaRPr lang="es-ES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682823"/>
            <a:ext cx="158165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Irradiation</a:t>
            </a:r>
            <a:r>
              <a:rPr lang="es-ES" sz="1400" b="1" dirty="0" smtClean="0"/>
              <a:t> module</a:t>
            </a:r>
            <a:endParaRPr lang="es-ES" sz="1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868144" y="2933070"/>
            <a:ext cx="3255687" cy="3016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Main</a:t>
            </a:r>
            <a:r>
              <a:rPr lang="es-ES" b="1" dirty="0" smtClean="0"/>
              <a:t> </a:t>
            </a:r>
            <a:r>
              <a:rPr lang="es-ES" b="1" dirty="0" err="1" smtClean="0"/>
              <a:t>characteristics</a:t>
            </a:r>
            <a:r>
              <a:rPr lang="es-ES" b="1" dirty="0" smtClean="0"/>
              <a:t> </a:t>
            </a:r>
            <a:r>
              <a:rPr lang="es-ES" b="1" dirty="0" err="1" smtClean="0"/>
              <a:t>driven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presence</a:t>
            </a:r>
            <a:r>
              <a:rPr lang="es-ES" b="1" dirty="0" smtClean="0"/>
              <a:t> of </a:t>
            </a:r>
            <a:r>
              <a:rPr lang="es-ES" b="1" dirty="0" err="1" smtClean="0"/>
              <a:t>neutrons</a:t>
            </a:r>
            <a:r>
              <a:rPr lang="es-ES" b="1" dirty="0" smtClean="0"/>
              <a:t> and 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Internal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components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cooling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by</a:t>
            </a:r>
            <a:r>
              <a:rPr lang="es-ES" sz="1600" b="1" dirty="0" smtClean="0"/>
              <a:t> 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Remote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Maintenance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required</a:t>
            </a:r>
            <a:endParaRPr lang="es-ES" sz="1600" b="1" dirty="0"/>
          </a:p>
          <a:p>
            <a:endParaRPr lang="es-ES" b="1" dirty="0"/>
          </a:p>
          <a:p>
            <a:r>
              <a:rPr lang="es-ES" b="1" dirty="0" smtClean="0"/>
              <a:t>Similar </a:t>
            </a:r>
            <a:r>
              <a:rPr lang="es-ES" b="1" dirty="0" err="1" smtClean="0"/>
              <a:t>to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IFMIF </a:t>
            </a:r>
            <a:r>
              <a:rPr lang="es-ES" b="1" dirty="0" err="1" smtClean="0"/>
              <a:t>one</a:t>
            </a:r>
            <a:r>
              <a:rPr lang="es-ES" b="1" dirty="0" smtClean="0"/>
              <a:t> </a:t>
            </a:r>
            <a:r>
              <a:rPr lang="es-ES" b="1" dirty="0" err="1" smtClean="0"/>
              <a:t>but</a:t>
            </a:r>
            <a:r>
              <a:rPr lang="es-ES" b="1" dirty="0" smtClean="0"/>
              <a:t> </a:t>
            </a:r>
            <a:r>
              <a:rPr lang="es-ES" b="1" dirty="0" err="1" smtClean="0"/>
              <a:t>some</a:t>
            </a:r>
            <a:r>
              <a:rPr lang="es-ES" b="1" dirty="0" smtClean="0"/>
              <a:t> </a:t>
            </a:r>
            <a:r>
              <a:rPr lang="es-ES" b="1" dirty="0" err="1" smtClean="0"/>
              <a:t>changes</a:t>
            </a:r>
            <a:r>
              <a:rPr lang="es-ES" b="1" dirty="0" smtClean="0"/>
              <a:t> </a:t>
            </a:r>
            <a:r>
              <a:rPr lang="es-ES" b="1" dirty="0" err="1" smtClean="0"/>
              <a:t>implemented</a:t>
            </a:r>
            <a:r>
              <a:rPr lang="es-ES" b="1" dirty="0" smtClean="0"/>
              <a:t>  (</a:t>
            </a:r>
            <a:r>
              <a:rPr lang="es-ES" b="1" dirty="0" err="1" smtClean="0"/>
              <a:t>or</a:t>
            </a:r>
            <a:r>
              <a:rPr lang="es-ES" b="1" dirty="0" smtClean="0"/>
              <a:t> </a:t>
            </a:r>
            <a:r>
              <a:rPr lang="es-ES" b="1" dirty="0" err="1" smtClean="0"/>
              <a:t>to</a:t>
            </a:r>
            <a:r>
              <a:rPr lang="es-ES" b="1" dirty="0" smtClean="0"/>
              <a:t> be </a:t>
            </a:r>
            <a:r>
              <a:rPr lang="es-ES" b="1" dirty="0" err="1" smtClean="0"/>
              <a:t>implemented</a:t>
            </a:r>
            <a:r>
              <a:rPr lang="es-ES" b="1" dirty="0" smtClean="0"/>
              <a:t>)…</a:t>
            </a:r>
          </a:p>
          <a:p>
            <a:pPr lvl="1"/>
            <a:endParaRPr lang="es-ES" b="1" dirty="0" smtClean="0"/>
          </a:p>
        </p:txBody>
      </p:sp>
      <p:pic>
        <p:nvPicPr>
          <p:cNvPr id="15" name="Picture 3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-1908720" y="-2763688"/>
            <a:ext cx="7903052" cy="9577064"/>
            <a:chOff x="-2887180" y="-1755576"/>
            <a:chExt cx="7903052" cy="9577064"/>
          </a:xfrm>
        </p:grpSpPr>
        <p:pic>
          <p:nvPicPr>
            <p:cNvPr id="26" name="Content Placeholder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87180" y="-1755576"/>
              <a:ext cx="7903052" cy="9577064"/>
            </a:xfrm>
            <a:prstGeom prst="rect">
              <a:avLst/>
            </a:prstGeom>
          </p:spPr>
        </p:pic>
        <p:sp>
          <p:nvSpPr>
            <p:cNvPr id="4" name="3 Rectángulo"/>
            <p:cNvSpPr/>
            <p:nvPr/>
          </p:nvSpPr>
          <p:spPr>
            <a:xfrm>
              <a:off x="-2887180" y="-1755576"/>
              <a:ext cx="7903052" cy="56166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504"/>
            <a:ext cx="7787208" cy="8912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/>
              <a:t>Test </a:t>
            </a:r>
            <a:r>
              <a:rPr lang="en-US" b="1" dirty="0" smtClean="0"/>
              <a:t>Systems Changes: Test Cell configuration &amp; others</a:t>
            </a:r>
            <a:endParaRPr lang="en-US" b="1" dirty="0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4788024" y="980728"/>
            <a:ext cx="411284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HFTM design:</a:t>
            </a:r>
          </a:p>
          <a:p>
            <a:r>
              <a:rPr lang="en-US" sz="2000" b="1" dirty="0" err="1" smtClean="0"/>
              <a:t>NaK</a:t>
            </a:r>
            <a:r>
              <a:rPr lang="en-US" sz="2000" b="1" dirty="0" smtClean="0"/>
              <a:t> must be avoided (Na filled proposed)</a:t>
            </a:r>
          </a:p>
          <a:p>
            <a:r>
              <a:rPr lang="en-US" sz="2000" b="1" dirty="0" smtClean="0"/>
              <a:t>Improved fabrication methods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323528" y="975058"/>
            <a:ext cx="4752528" cy="194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>
                <a:latin typeface="+mj-lt"/>
              </a:rPr>
              <a:t>Test Cell configuration:</a:t>
            </a:r>
          </a:p>
          <a:p>
            <a:r>
              <a:rPr lang="en-US" sz="2000" b="1" dirty="0" smtClean="0">
                <a:latin typeface="+mj-lt"/>
              </a:rPr>
              <a:t>Enlarged to host the Quench Tank</a:t>
            </a:r>
          </a:p>
          <a:p>
            <a:r>
              <a:rPr lang="en-US" sz="2000" b="1" dirty="0" smtClean="0">
                <a:latin typeface="+mj-lt"/>
              </a:rPr>
              <a:t>New volume added to define Li loop fixed </a:t>
            </a:r>
            <a:r>
              <a:rPr lang="en-US" sz="2000" b="1" dirty="0" err="1" smtClean="0">
                <a:latin typeface="+mj-lt"/>
              </a:rPr>
              <a:t>points:TC-LS</a:t>
            </a:r>
            <a:r>
              <a:rPr lang="en-US" sz="2000" b="1" dirty="0" smtClean="0">
                <a:latin typeface="+mj-lt"/>
              </a:rPr>
              <a:t> Interface Cell (extended liner)</a:t>
            </a:r>
          </a:p>
        </p:txBody>
      </p:sp>
      <p:pic>
        <p:nvPicPr>
          <p:cNvPr id="28" name="Picture 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471" y="674831"/>
            <a:ext cx="1841231" cy="1386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-99392"/>
            <a:ext cx="7787208" cy="8912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/>
              <a:t>Test Systems: Progress of engineering design</a:t>
            </a:r>
          </a:p>
        </p:txBody>
      </p:sp>
      <p:pic>
        <p:nvPicPr>
          <p:cNvPr id="9" name="Content Placeholder 8" descr="D:\BajzelUli\ULA_W\DONES\STUMM\2017\VC_28_03_2017\FOTO_NEW\FIG_6 -poprawion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36512" y="1412875"/>
            <a:ext cx="3708406" cy="489585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765175"/>
            <a:ext cx="4716463" cy="79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+mj-lt"/>
              </a:rPr>
              <a:t>STUMM module to characterize the facility during the commissioning phase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t="15104" r="23323" b="11341"/>
          <a:stretch/>
        </p:blipFill>
        <p:spPr bwMode="auto">
          <a:xfrm>
            <a:off x="2771800" y="1916832"/>
            <a:ext cx="1854542" cy="148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 descr="F:\Dokumenty\WIM_PW\EuroFusion_025\L_Shape_MES\Thermal_68200_pipes 40mm_symmetric\Thermal 68200 pipes 40mm_sym0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71717"/>
            <a:ext cx="2448272" cy="184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4464496" y="2780928"/>
            <a:ext cx="47160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/>
              <a:t>Water cooling of concrete walls</a:t>
            </a:r>
          </a:p>
        </p:txBody>
      </p:sp>
      <p:grpSp>
        <p:nvGrpSpPr>
          <p:cNvPr id="17" name="Gruppieren 2"/>
          <p:cNvGrpSpPr/>
          <p:nvPr/>
        </p:nvGrpSpPr>
        <p:grpSpPr>
          <a:xfrm>
            <a:off x="3923928" y="4509120"/>
            <a:ext cx="5472608" cy="2088232"/>
            <a:chOff x="22628" y="752569"/>
            <a:chExt cx="9242760" cy="3180487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764704"/>
              <a:ext cx="3229772" cy="311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7" y="752569"/>
              <a:ext cx="3464248" cy="3128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2 CuadroTexto"/>
            <p:cNvSpPr txBox="1"/>
            <p:nvPr/>
          </p:nvSpPr>
          <p:spPr>
            <a:xfrm>
              <a:off x="149286" y="802985"/>
              <a:ext cx="1152128" cy="35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Neutrons</a:t>
              </a:r>
              <a:endParaRPr lang="en-GB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8 CuadroTexto"/>
            <p:cNvSpPr txBox="1"/>
            <p:nvPr/>
          </p:nvSpPr>
          <p:spPr>
            <a:xfrm>
              <a:off x="4132831" y="987651"/>
              <a:ext cx="1152128" cy="35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Photons</a:t>
              </a:r>
              <a:endParaRPr lang="en-GB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00192" y="1587490"/>
              <a:ext cx="2823405" cy="2345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21 Conector recto"/>
            <p:cNvCxnSpPr/>
            <p:nvPr/>
          </p:nvCxnSpPr>
          <p:spPr>
            <a:xfrm flipV="1">
              <a:off x="22628" y="2346460"/>
              <a:ext cx="9229892" cy="230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V="1">
              <a:off x="35496" y="1842288"/>
              <a:ext cx="9229892" cy="253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44 Imagen" descr="superior a 3_0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9417" y="4350046"/>
            <a:ext cx="1700968" cy="224730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4174"/>
            <a:ext cx="1606984" cy="154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4"/>
          <p:cNvSpPr txBox="1">
            <a:spLocks/>
          </p:cNvSpPr>
          <p:nvPr/>
        </p:nvSpPr>
        <p:spPr>
          <a:xfrm>
            <a:off x="5580112" y="3645024"/>
            <a:ext cx="353677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/>
              <a:t>Detailed design of PCP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(including radiation streaming)</a:t>
            </a:r>
          </a:p>
        </p:txBody>
      </p:sp>
      <p:pic>
        <p:nvPicPr>
          <p:cNvPr id="26" name="Picture 3" descr="image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68394"/>
            <a:ext cx="8928992" cy="891216"/>
          </a:xfrm>
        </p:spPr>
        <p:txBody>
          <a:bodyPr/>
          <a:lstStyle/>
          <a:p>
            <a:pPr algn="ctr"/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40768"/>
            <a:ext cx="6696744" cy="446449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DONES </a:t>
            </a:r>
            <a:r>
              <a:rPr lang="es-ES" dirty="0" err="1" smtClean="0"/>
              <a:t>objective</a:t>
            </a:r>
            <a:r>
              <a:rPr lang="es-ES" dirty="0" smtClean="0"/>
              <a:t> and </a:t>
            </a:r>
            <a:r>
              <a:rPr lang="es-ES" dirty="0" err="1" smtClean="0"/>
              <a:t>overall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Accelerator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Test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Li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Remote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Handling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Building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6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-171400"/>
            <a:ext cx="4330824" cy="891216"/>
          </a:xfrm>
        </p:spPr>
        <p:txBody>
          <a:bodyPr/>
          <a:lstStyle/>
          <a:p>
            <a:r>
              <a:rPr lang="es-ES" b="1" dirty="0" smtClean="0"/>
              <a:t>Li </a:t>
            </a:r>
            <a:r>
              <a:rPr lang="es-ES" b="1" dirty="0" err="1" smtClean="0"/>
              <a:t>systems</a:t>
            </a:r>
            <a:r>
              <a:rPr lang="es-ES" b="1" dirty="0" smtClean="0"/>
              <a:t> </a:t>
            </a:r>
            <a:r>
              <a:rPr lang="es-ES" b="1" dirty="0" err="1" smtClean="0"/>
              <a:t>summary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7722"/>
            <a:ext cx="10993220" cy="61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o 2"/>
          <p:cNvGrpSpPr/>
          <p:nvPr/>
        </p:nvGrpSpPr>
        <p:grpSpPr>
          <a:xfrm>
            <a:off x="0" y="784931"/>
            <a:ext cx="2592070" cy="4514970"/>
            <a:chOff x="3165793" y="889000"/>
            <a:chExt cx="2812415" cy="507841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138" y="889000"/>
              <a:ext cx="2371725" cy="5078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uppo 4"/>
            <p:cNvGrpSpPr/>
            <p:nvPr/>
          </p:nvGrpSpPr>
          <p:grpSpPr>
            <a:xfrm>
              <a:off x="3165793" y="968694"/>
              <a:ext cx="2812415" cy="4920608"/>
              <a:chOff x="0" y="0"/>
              <a:chExt cx="2812583" cy="4920820"/>
            </a:xfrm>
          </p:grpSpPr>
          <p:sp>
            <p:nvSpPr>
              <p:cNvPr id="9" name="Text Box 2934"/>
              <p:cNvSpPr txBox="1">
                <a:spLocks noChangeArrowheads="1"/>
              </p:cNvSpPr>
              <p:nvPr/>
            </p:nvSpPr>
            <p:spPr bwMode="auto">
              <a:xfrm>
                <a:off x="2011680" y="3394253"/>
                <a:ext cx="726178" cy="44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Support 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structure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10" name="Line 2935"/>
              <p:cNvCxnSpPr/>
              <p:nvPr/>
            </p:nvCxnSpPr>
            <p:spPr bwMode="auto">
              <a:xfrm flipH="1" flipV="1">
                <a:off x="1967789" y="1901952"/>
                <a:ext cx="407290" cy="14848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 Box 2936"/>
              <p:cNvSpPr txBox="1">
                <a:spLocks noChangeArrowheads="1"/>
              </p:cNvSpPr>
              <p:nvPr/>
            </p:nvSpPr>
            <p:spPr bwMode="auto">
              <a:xfrm>
                <a:off x="29261" y="1762963"/>
                <a:ext cx="789142" cy="438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Lithium inlet pipe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sp>
            <p:nvSpPr>
              <p:cNvPr id="12" name="Text Box 2939"/>
              <p:cNvSpPr txBox="1">
                <a:spLocks noChangeArrowheads="1"/>
              </p:cNvSpPr>
              <p:nvPr/>
            </p:nvSpPr>
            <p:spPr bwMode="auto">
              <a:xfrm>
                <a:off x="1645920" y="0"/>
                <a:ext cx="1021961" cy="232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Inlet nozzle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13" name="Line 2940"/>
              <p:cNvCxnSpPr/>
              <p:nvPr/>
            </p:nvCxnSpPr>
            <p:spPr bwMode="auto">
              <a:xfrm flipH="1">
                <a:off x="1960474" y="234087"/>
                <a:ext cx="208546" cy="3346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Text Box 2941"/>
              <p:cNvSpPr txBox="1">
                <a:spLocks noChangeArrowheads="1"/>
              </p:cNvSpPr>
              <p:nvPr/>
            </p:nvSpPr>
            <p:spPr bwMode="auto">
              <a:xfrm>
                <a:off x="2077517" y="760781"/>
                <a:ext cx="735066" cy="259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Back-Plate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15" name="Line 2942"/>
              <p:cNvCxnSpPr/>
              <p:nvPr/>
            </p:nvCxnSpPr>
            <p:spPr bwMode="auto">
              <a:xfrm flipH="1">
                <a:off x="2077517" y="1024128"/>
                <a:ext cx="366790" cy="1890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Text Box 2944"/>
              <p:cNvSpPr txBox="1">
                <a:spLocks noChangeArrowheads="1"/>
              </p:cNvSpPr>
              <p:nvPr/>
            </p:nvSpPr>
            <p:spPr bwMode="auto">
              <a:xfrm>
                <a:off x="87783" y="175565"/>
                <a:ext cx="595547" cy="252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FDS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17" name="Line 2945"/>
              <p:cNvCxnSpPr/>
              <p:nvPr/>
            </p:nvCxnSpPr>
            <p:spPr bwMode="auto">
              <a:xfrm>
                <a:off x="380391" y="431597"/>
                <a:ext cx="297704" cy="1043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 Box 2950"/>
              <p:cNvSpPr txBox="1">
                <a:spLocks noChangeArrowheads="1"/>
              </p:cNvSpPr>
              <p:nvPr/>
            </p:nvSpPr>
            <p:spPr bwMode="auto">
              <a:xfrm>
                <a:off x="929031" y="3255264"/>
                <a:ext cx="810876" cy="32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Outlet nozzle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19" name="Line 2951"/>
              <p:cNvCxnSpPr/>
              <p:nvPr/>
            </p:nvCxnSpPr>
            <p:spPr bwMode="auto">
              <a:xfrm flipV="1">
                <a:off x="1455725" y="1477671"/>
                <a:ext cx="550803" cy="17748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Text Box 2954"/>
              <p:cNvSpPr txBox="1">
                <a:spLocks noChangeArrowheads="1"/>
              </p:cNvSpPr>
              <p:nvPr/>
            </p:nvSpPr>
            <p:spPr bwMode="auto">
              <a:xfrm>
                <a:off x="2077517" y="314554"/>
                <a:ext cx="734971" cy="45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Target 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chamber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21" name="Line 2937"/>
              <p:cNvCxnSpPr/>
              <p:nvPr/>
            </p:nvCxnSpPr>
            <p:spPr bwMode="auto">
              <a:xfrm flipV="1">
                <a:off x="380391" y="21946"/>
                <a:ext cx="773591" cy="17589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Text Box 2944"/>
              <p:cNvSpPr txBox="1">
                <a:spLocks noChangeArrowheads="1"/>
              </p:cNvSpPr>
              <p:nvPr/>
            </p:nvSpPr>
            <p:spPr bwMode="auto">
              <a:xfrm>
                <a:off x="1002183" y="358445"/>
                <a:ext cx="735213" cy="25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Beam duct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23" name="Line 2945"/>
              <p:cNvCxnSpPr/>
              <p:nvPr/>
            </p:nvCxnSpPr>
            <p:spPr bwMode="auto">
              <a:xfrm>
                <a:off x="1404519" y="570586"/>
                <a:ext cx="57274" cy="2788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2945"/>
              <p:cNvCxnSpPr/>
              <p:nvPr/>
            </p:nvCxnSpPr>
            <p:spPr bwMode="auto">
              <a:xfrm flipH="1">
                <a:off x="1653235" y="651053"/>
                <a:ext cx="742516" cy="363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Text Box 2934"/>
              <p:cNvSpPr txBox="1">
                <a:spLocks noChangeArrowheads="1"/>
              </p:cNvSpPr>
              <p:nvPr/>
            </p:nvSpPr>
            <p:spPr bwMode="auto">
              <a:xfrm>
                <a:off x="0" y="3372307"/>
                <a:ext cx="714517" cy="367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Quench 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Tank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26" name="Line 2935"/>
              <p:cNvCxnSpPr/>
              <p:nvPr/>
            </p:nvCxnSpPr>
            <p:spPr bwMode="auto">
              <a:xfrm flipV="1">
                <a:off x="497434" y="2465223"/>
                <a:ext cx="1152211" cy="9867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Text Box 2936"/>
              <p:cNvSpPr txBox="1">
                <a:spLocks noChangeArrowheads="1"/>
              </p:cNvSpPr>
              <p:nvPr/>
            </p:nvSpPr>
            <p:spPr bwMode="auto">
              <a:xfrm>
                <a:off x="1850746" y="4045306"/>
                <a:ext cx="885050" cy="438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Lithium outlet pipe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28" name="Line 2937"/>
              <p:cNvCxnSpPr/>
              <p:nvPr/>
            </p:nvCxnSpPr>
            <p:spPr bwMode="auto">
              <a:xfrm flipH="1">
                <a:off x="1967789" y="4389120"/>
                <a:ext cx="314500" cy="256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Line 2937"/>
              <p:cNvCxnSpPr/>
              <p:nvPr/>
            </p:nvCxnSpPr>
            <p:spPr bwMode="auto">
              <a:xfrm>
                <a:off x="680314" y="2018995"/>
                <a:ext cx="721514" cy="644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Text Box 2936"/>
              <p:cNvSpPr txBox="1">
                <a:spLocks noChangeArrowheads="1"/>
              </p:cNvSpPr>
              <p:nvPr/>
            </p:nvSpPr>
            <p:spPr bwMode="auto">
              <a:xfrm>
                <a:off x="43891" y="2370125"/>
                <a:ext cx="547061" cy="30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it-IT" sz="1000">
                    <a:effectLst/>
                    <a:latin typeface="Times"/>
                    <a:ea typeface="Malgun Gothic"/>
                    <a:cs typeface="Times"/>
                  </a:rPr>
                  <a:t>IISP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31" name="Line 2937"/>
              <p:cNvCxnSpPr/>
              <p:nvPr/>
            </p:nvCxnSpPr>
            <p:spPr bwMode="auto">
              <a:xfrm>
                <a:off x="402336" y="2604211"/>
                <a:ext cx="416098" cy="29877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Text Box 2934"/>
              <p:cNvSpPr txBox="1">
                <a:spLocks noChangeArrowheads="1"/>
              </p:cNvSpPr>
              <p:nvPr/>
            </p:nvSpPr>
            <p:spPr bwMode="auto">
              <a:xfrm>
                <a:off x="43891" y="4264762"/>
                <a:ext cx="714505" cy="367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GB" sz="1000" dirty="0">
                    <a:effectLst/>
                    <a:latin typeface="Times"/>
                    <a:ea typeface="Malgun Gothic"/>
                    <a:cs typeface="Times"/>
                  </a:rPr>
                  <a:t>Inlet pipe</a:t>
                </a:r>
                <a:endParaRPr lang="en-US" sz="1200" dirty="0">
                  <a:effectLst/>
                  <a:latin typeface="Cambria"/>
                  <a:ea typeface="Malgun Gothic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GB" sz="1000" dirty="0">
                    <a:effectLst/>
                    <a:latin typeface="Times"/>
                    <a:ea typeface="Malgun Gothic"/>
                    <a:cs typeface="Times"/>
                  </a:rPr>
                  <a:t>fixed point</a:t>
                </a:r>
                <a:endParaRPr lang="en-US" sz="1200" dirty="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sp>
            <p:nvSpPr>
              <p:cNvPr id="33" name="Ovale 29"/>
              <p:cNvSpPr/>
              <p:nvPr/>
            </p:nvSpPr>
            <p:spPr>
              <a:xfrm>
                <a:off x="256032" y="4776826"/>
                <a:ext cx="143988" cy="14399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4" name="Line 2935"/>
              <p:cNvCxnSpPr/>
              <p:nvPr/>
            </p:nvCxnSpPr>
            <p:spPr bwMode="auto">
              <a:xfrm flipH="1">
                <a:off x="329184" y="4535424"/>
                <a:ext cx="73146" cy="2647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Connettore 1 31"/>
              <p:cNvCxnSpPr/>
              <p:nvPr/>
            </p:nvCxnSpPr>
            <p:spPr>
              <a:xfrm flipH="1">
                <a:off x="1828800" y="3043123"/>
                <a:ext cx="879475" cy="328930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2"/>
              <p:cNvCxnSpPr/>
              <p:nvPr/>
            </p:nvCxnSpPr>
            <p:spPr>
              <a:xfrm flipH="1" flipV="1">
                <a:off x="1002183" y="2362810"/>
                <a:ext cx="1703705" cy="672465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3"/>
              <p:cNvCxnSpPr/>
              <p:nvPr/>
            </p:nvCxnSpPr>
            <p:spPr>
              <a:xfrm flipH="1">
                <a:off x="168250" y="2399386"/>
                <a:ext cx="879475" cy="328930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4"/>
              <p:cNvCxnSpPr/>
              <p:nvPr/>
            </p:nvCxnSpPr>
            <p:spPr>
              <a:xfrm flipH="1" flipV="1">
                <a:off x="168250" y="2699309"/>
                <a:ext cx="1703705" cy="672465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Line 2937"/>
              <p:cNvCxnSpPr/>
              <p:nvPr/>
            </p:nvCxnSpPr>
            <p:spPr bwMode="auto">
              <a:xfrm flipV="1">
                <a:off x="380391" y="2794407"/>
                <a:ext cx="81260" cy="24086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Text Box 2934"/>
              <p:cNvSpPr txBox="1">
                <a:spLocks noChangeArrowheads="1"/>
              </p:cNvSpPr>
              <p:nvPr/>
            </p:nvSpPr>
            <p:spPr bwMode="auto">
              <a:xfrm>
                <a:off x="29261" y="3013863"/>
                <a:ext cx="714375" cy="36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GB" sz="1000">
                    <a:effectLst/>
                    <a:latin typeface="Times"/>
                    <a:ea typeface="Malgun Gothic"/>
                    <a:cs typeface="Times"/>
                  </a:rPr>
                  <a:t>TC floor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GB" sz="1000">
                    <a:effectLst/>
                    <a:latin typeface="Times"/>
                    <a:ea typeface="Malgun Gothic"/>
                    <a:cs typeface="Times"/>
                  </a:rPr>
                  <a:t>level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</p:grpSp>
      </p:grpSp>
      <p:sp>
        <p:nvSpPr>
          <p:cNvPr id="42" name="41 CuadroTexto"/>
          <p:cNvSpPr txBox="1"/>
          <p:nvPr/>
        </p:nvSpPr>
        <p:spPr>
          <a:xfrm>
            <a:off x="530019" y="4151345"/>
            <a:ext cx="137768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Target </a:t>
            </a:r>
            <a:r>
              <a:rPr lang="es-ES" sz="1400" b="1" dirty="0" err="1" smtClean="0"/>
              <a:t>assembly</a:t>
            </a:r>
            <a:endParaRPr lang="es-ES" sz="14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931609" y="5137447"/>
            <a:ext cx="109677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LI </a:t>
            </a:r>
            <a:r>
              <a:rPr lang="es-ES" sz="1400" b="1" dirty="0" err="1" smtClean="0"/>
              <a:t>main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loop</a:t>
            </a:r>
            <a:endParaRPr lang="es-ES" sz="14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5654901" y="6001543"/>
            <a:ext cx="158139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Li </a:t>
            </a:r>
            <a:r>
              <a:rPr lang="es-ES" sz="1400" b="1" dirty="0" err="1" smtClean="0"/>
              <a:t>purification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loop</a:t>
            </a:r>
            <a:endParaRPr lang="es-ES" sz="14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7236296" y="3769295"/>
            <a:ext cx="176150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Oil-Water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tertiary</a:t>
            </a:r>
            <a:r>
              <a:rPr lang="es-ES" sz="1400" b="1" dirty="0" smtClean="0"/>
              <a:t> HX</a:t>
            </a:r>
            <a:endParaRPr lang="es-ES" sz="1400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203848" y="2689175"/>
            <a:ext cx="171861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Oil-Oil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secondary</a:t>
            </a:r>
            <a:r>
              <a:rPr lang="es-ES" sz="1400" b="1" dirty="0" smtClean="0"/>
              <a:t> HX</a:t>
            </a:r>
            <a:endParaRPr lang="es-ES" sz="1400" b="1" dirty="0"/>
          </a:p>
        </p:txBody>
      </p:sp>
      <p:pic>
        <p:nvPicPr>
          <p:cNvPr id="47" name="Picture 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48 CuadroTexto"/>
          <p:cNvSpPr txBox="1"/>
          <p:nvPr/>
        </p:nvSpPr>
        <p:spPr>
          <a:xfrm>
            <a:off x="4860032" y="4345359"/>
            <a:ext cx="142398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Li-</a:t>
            </a:r>
            <a:r>
              <a:rPr lang="es-ES" sz="1400" b="1" dirty="0" err="1" smtClean="0"/>
              <a:t>Oil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tertiary</a:t>
            </a:r>
            <a:r>
              <a:rPr lang="es-ES" sz="1400" b="1" dirty="0" smtClean="0"/>
              <a:t> HX</a:t>
            </a:r>
            <a:endParaRPr lang="es-ES" sz="1400" b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2964758" y="5589240"/>
            <a:ext cx="117519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Li </a:t>
            </a:r>
            <a:r>
              <a:rPr lang="es-ES" sz="1400" b="1" dirty="0" err="1" smtClean="0"/>
              <a:t>monitoring</a:t>
            </a:r>
            <a:endParaRPr lang="es-ES" sz="1400" b="1" dirty="0"/>
          </a:p>
        </p:txBody>
      </p:sp>
      <p:sp>
        <p:nvSpPr>
          <p:cNvPr id="51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68394"/>
            <a:ext cx="8928992" cy="891216"/>
          </a:xfrm>
        </p:spPr>
        <p:txBody>
          <a:bodyPr/>
          <a:lstStyle/>
          <a:p>
            <a:pPr algn="ctr"/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40768"/>
            <a:ext cx="6696744" cy="446449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DONES </a:t>
            </a:r>
            <a:r>
              <a:rPr lang="es-ES" dirty="0" err="1" smtClean="0"/>
              <a:t>objective</a:t>
            </a:r>
            <a:r>
              <a:rPr lang="es-ES" dirty="0" smtClean="0"/>
              <a:t> and </a:t>
            </a:r>
            <a:r>
              <a:rPr lang="es-ES" dirty="0" err="1" smtClean="0"/>
              <a:t>overall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Accelerator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Test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Li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Remote</a:t>
            </a:r>
            <a:r>
              <a:rPr lang="es-ES" dirty="0" smtClean="0"/>
              <a:t> </a:t>
            </a:r>
            <a:r>
              <a:rPr lang="es-ES" dirty="0" err="1" smtClean="0"/>
              <a:t>Handling</a:t>
            </a:r>
            <a:r>
              <a:rPr lang="es-ES" dirty="0" smtClean="0"/>
              <a:t> &amp; </a:t>
            </a:r>
            <a:r>
              <a:rPr lang="es-ES" dirty="0" err="1" smtClean="0"/>
              <a:t>Building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6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CuadroTexto"/>
          <p:cNvSpPr txBox="1"/>
          <p:nvPr/>
        </p:nvSpPr>
        <p:spPr>
          <a:xfrm>
            <a:off x="3203848" y="2689175"/>
            <a:ext cx="171861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Oil-Oil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secondary</a:t>
            </a:r>
            <a:r>
              <a:rPr lang="es-ES" sz="1400" b="1" dirty="0" smtClean="0"/>
              <a:t> HX</a:t>
            </a:r>
            <a:endParaRPr lang="es-ES" sz="14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-171400"/>
            <a:ext cx="4330824" cy="891216"/>
          </a:xfrm>
        </p:spPr>
        <p:txBody>
          <a:bodyPr/>
          <a:lstStyle/>
          <a:p>
            <a:r>
              <a:rPr lang="es-ES" b="1" dirty="0" smtClean="0"/>
              <a:t>Li </a:t>
            </a:r>
            <a:r>
              <a:rPr lang="es-ES" b="1" dirty="0" err="1" smtClean="0"/>
              <a:t>systems</a:t>
            </a:r>
            <a:r>
              <a:rPr lang="es-ES" b="1" dirty="0" smtClean="0"/>
              <a:t> </a:t>
            </a:r>
            <a:r>
              <a:rPr lang="es-ES" b="1" dirty="0" err="1" smtClean="0"/>
              <a:t>summary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10993220" cy="61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o 2"/>
          <p:cNvGrpSpPr/>
          <p:nvPr/>
        </p:nvGrpSpPr>
        <p:grpSpPr>
          <a:xfrm>
            <a:off x="0" y="784931"/>
            <a:ext cx="2592070" cy="4514970"/>
            <a:chOff x="3165793" y="889000"/>
            <a:chExt cx="2812415" cy="507841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138" y="889000"/>
              <a:ext cx="2371725" cy="5078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uppo 4"/>
            <p:cNvGrpSpPr/>
            <p:nvPr/>
          </p:nvGrpSpPr>
          <p:grpSpPr>
            <a:xfrm>
              <a:off x="3165793" y="968694"/>
              <a:ext cx="2812415" cy="4920608"/>
              <a:chOff x="0" y="0"/>
              <a:chExt cx="2812583" cy="4920820"/>
            </a:xfrm>
          </p:grpSpPr>
          <p:sp>
            <p:nvSpPr>
              <p:cNvPr id="9" name="Text Box 2934"/>
              <p:cNvSpPr txBox="1">
                <a:spLocks noChangeArrowheads="1"/>
              </p:cNvSpPr>
              <p:nvPr/>
            </p:nvSpPr>
            <p:spPr bwMode="auto">
              <a:xfrm>
                <a:off x="2011680" y="3394253"/>
                <a:ext cx="726178" cy="44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Support 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structure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10" name="Line 2935"/>
              <p:cNvCxnSpPr/>
              <p:nvPr/>
            </p:nvCxnSpPr>
            <p:spPr bwMode="auto">
              <a:xfrm flipH="1" flipV="1">
                <a:off x="1967789" y="1901952"/>
                <a:ext cx="407290" cy="14848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 Box 2936"/>
              <p:cNvSpPr txBox="1">
                <a:spLocks noChangeArrowheads="1"/>
              </p:cNvSpPr>
              <p:nvPr/>
            </p:nvSpPr>
            <p:spPr bwMode="auto">
              <a:xfrm>
                <a:off x="29261" y="1762963"/>
                <a:ext cx="789142" cy="438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Lithium inlet pipe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sp>
            <p:nvSpPr>
              <p:cNvPr id="12" name="Text Box 2939"/>
              <p:cNvSpPr txBox="1">
                <a:spLocks noChangeArrowheads="1"/>
              </p:cNvSpPr>
              <p:nvPr/>
            </p:nvSpPr>
            <p:spPr bwMode="auto">
              <a:xfrm>
                <a:off x="1645920" y="0"/>
                <a:ext cx="1021961" cy="232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Inlet nozzle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13" name="Line 2940"/>
              <p:cNvCxnSpPr/>
              <p:nvPr/>
            </p:nvCxnSpPr>
            <p:spPr bwMode="auto">
              <a:xfrm flipH="1">
                <a:off x="1960474" y="234087"/>
                <a:ext cx="208546" cy="3346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Text Box 2941"/>
              <p:cNvSpPr txBox="1">
                <a:spLocks noChangeArrowheads="1"/>
              </p:cNvSpPr>
              <p:nvPr/>
            </p:nvSpPr>
            <p:spPr bwMode="auto">
              <a:xfrm>
                <a:off x="2077517" y="760781"/>
                <a:ext cx="735066" cy="259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Back-Plate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15" name="Line 2942"/>
              <p:cNvCxnSpPr/>
              <p:nvPr/>
            </p:nvCxnSpPr>
            <p:spPr bwMode="auto">
              <a:xfrm flipH="1">
                <a:off x="2077517" y="1024128"/>
                <a:ext cx="366790" cy="1890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Text Box 2944"/>
              <p:cNvSpPr txBox="1">
                <a:spLocks noChangeArrowheads="1"/>
              </p:cNvSpPr>
              <p:nvPr/>
            </p:nvSpPr>
            <p:spPr bwMode="auto">
              <a:xfrm>
                <a:off x="87783" y="175565"/>
                <a:ext cx="595547" cy="252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FDS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17" name="Line 2945"/>
              <p:cNvCxnSpPr/>
              <p:nvPr/>
            </p:nvCxnSpPr>
            <p:spPr bwMode="auto">
              <a:xfrm>
                <a:off x="380391" y="431597"/>
                <a:ext cx="297704" cy="1043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 Box 2950"/>
              <p:cNvSpPr txBox="1">
                <a:spLocks noChangeArrowheads="1"/>
              </p:cNvSpPr>
              <p:nvPr/>
            </p:nvSpPr>
            <p:spPr bwMode="auto">
              <a:xfrm>
                <a:off x="929031" y="3255264"/>
                <a:ext cx="810876" cy="327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Outlet nozzle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19" name="Line 2951"/>
              <p:cNvCxnSpPr/>
              <p:nvPr/>
            </p:nvCxnSpPr>
            <p:spPr bwMode="auto">
              <a:xfrm flipV="1">
                <a:off x="1455725" y="1477671"/>
                <a:ext cx="550803" cy="17748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Text Box 2954"/>
              <p:cNvSpPr txBox="1">
                <a:spLocks noChangeArrowheads="1"/>
              </p:cNvSpPr>
              <p:nvPr/>
            </p:nvSpPr>
            <p:spPr bwMode="auto">
              <a:xfrm>
                <a:off x="2077517" y="314554"/>
                <a:ext cx="734971" cy="45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Target 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chamber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21" name="Line 2937"/>
              <p:cNvCxnSpPr/>
              <p:nvPr/>
            </p:nvCxnSpPr>
            <p:spPr bwMode="auto">
              <a:xfrm flipV="1">
                <a:off x="380391" y="21946"/>
                <a:ext cx="773591" cy="17589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Text Box 2944"/>
              <p:cNvSpPr txBox="1">
                <a:spLocks noChangeArrowheads="1"/>
              </p:cNvSpPr>
              <p:nvPr/>
            </p:nvSpPr>
            <p:spPr bwMode="auto">
              <a:xfrm>
                <a:off x="1002183" y="358445"/>
                <a:ext cx="735213" cy="25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Beam duct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23" name="Line 2945"/>
              <p:cNvCxnSpPr/>
              <p:nvPr/>
            </p:nvCxnSpPr>
            <p:spPr bwMode="auto">
              <a:xfrm>
                <a:off x="1404519" y="570586"/>
                <a:ext cx="57274" cy="2788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2945"/>
              <p:cNvCxnSpPr/>
              <p:nvPr/>
            </p:nvCxnSpPr>
            <p:spPr bwMode="auto">
              <a:xfrm flipH="1">
                <a:off x="1653235" y="651053"/>
                <a:ext cx="742516" cy="363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Text Box 2934"/>
              <p:cNvSpPr txBox="1">
                <a:spLocks noChangeArrowheads="1"/>
              </p:cNvSpPr>
              <p:nvPr/>
            </p:nvSpPr>
            <p:spPr bwMode="auto">
              <a:xfrm>
                <a:off x="0" y="3372307"/>
                <a:ext cx="714517" cy="367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Quench 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Tank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26" name="Line 2935"/>
              <p:cNvCxnSpPr/>
              <p:nvPr/>
            </p:nvCxnSpPr>
            <p:spPr bwMode="auto">
              <a:xfrm flipV="1">
                <a:off x="497434" y="2465223"/>
                <a:ext cx="1152211" cy="9867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Text Box 2936"/>
              <p:cNvSpPr txBox="1">
                <a:spLocks noChangeArrowheads="1"/>
              </p:cNvSpPr>
              <p:nvPr/>
            </p:nvSpPr>
            <p:spPr bwMode="auto">
              <a:xfrm>
                <a:off x="1850746" y="4045306"/>
                <a:ext cx="885050" cy="438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US" sz="1000">
                    <a:effectLst/>
                    <a:latin typeface="Times"/>
                    <a:ea typeface="Malgun Gothic"/>
                    <a:cs typeface="Times"/>
                  </a:rPr>
                  <a:t>Lithium outlet pipe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28" name="Line 2937"/>
              <p:cNvCxnSpPr/>
              <p:nvPr/>
            </p:nvCxnSpPr>
            <p:spPr bwMode="auto">
              <a:xfrm flipH="1">
                <a:off x="1967789" y="4389120"/>
                <a:ext cx="314500" cy="256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Line 2937"/>
              <p:cNvCxnSpPr/>
              <p:nvPr/>
            </p:nvCxnSpPr>
            <p:spPr bwMode="auto">
              <a:xfrm>
                <a:off x="680314" y="2018995"/>
                <a:ext cx="721514" cy="644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Text Box 2936"/>
              <p:cNvSpPr txBox="1">
                <a:spLocks noChangeArrowheads="1"/>
              </p:cNvSpPr>
              <p:nvPr/>
            </p:nvSpPr>
            <p:spPr bwMode="auto">
              <a:xfrm>
                <a:off x="43891" y="2370125"/>
                <a:ext cx="547061" cy="30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it-IT" sz="1000">
                    <a:effectLst/>
                    <a:latin typeface="Times"/>
                    <a:ea typeface="Malgun Gothic"/>
                    <a:cs typeface="Times"/>
                  </a:rPr>
                  <a:t>IISP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cxnSp>
            <p:nvCxnSpPr>
              <p:cNvPr id="31" name="Line 2937"/>
              <p:cNvCxnSpPr/>
              <p:nvPr/>
            </p:nvCxnSpPr>
            <p:spPr bwMode="auto">
              <a:xfrm>
                <a:off x="402336" y="2604211"/>
                <a:ext cx="416098" cy="29877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Text Box 2934"/>
              <p:cNvSpPr txBox="1">
                <a:spLocks noChangeArrowheads="1"/>
              </p:cNvSpPr>
              <p:nvPr/>
            </p:nvSpPr>
            <p:spPr bwMode="auto">
              <a:xfrm>
                <a:off x="43891" y="4264762"/>
                <a:ext cx="714505" cy="367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GB" sz="1000" dirty="0">
                    <a:effectLst/>
                    <a:latin typeface="Times"/>
                    <a:ea typeface="Malgun Gothic"/>
                    <a:cs typeface="Times"/>
                  </a:rPr>
                  <a:t>Inlet pipe</a:t>
                </a:r>
                <a:endParaRPr lang="en-US" sz="1200" dirty="0">
                  <a:effectLst/>
                  <a:latin typeface="Cambria"/>
                  <a:ea typeface="Malgun Gothic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GB" sz="1000" dirty="0">
                    <a:effectLst/>
                    <a:latin typeface="Times"/>
                    <a:ea typeface="Malgun Gothic"/>
                    <a:cs typeface="Times"/>
                  </a:rPr>
                  <a:t>fixed point</a:t>
                </a:r>
                <a:endParaRPr lang="en-US" sz="1200" dirty="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  <p:sp>
            <p:nvSpPr>
              <p:cNvPr id="33" name="Ovale 29"/>
              <p:cNvSpPr/>
              <p:nvPr/>
            </p:nvSpPr>
            <p:spPr>
              <a:xfrm>
                <a:off x="256032" y="4776826"/>
                <a:ext cx="143988" cy="14399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4" name="Line 2935"/>
              <p:cNvCxnSpPr/>
              <p:nvPr/>
            </p:nvCxnSpPr>
            <p:spPr bwMode="auto">
              <a:xfrm flipH="1">
                <a:off x="329184" y="4535424"/>
                <a:ext cx="73146" cy="2647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Connettore 1 31"/>
              <p:cNvCxnSpPr/>
              <p:nvPr/>
            </p:nvCxnSpPr>
            <p:spPr>
              <a:xfrm flipH="1">
                <a:off x="1828800" y="3043123"/>
                <a:ext cx="879475" cy="328930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2"/>
              <p:cNvCxnSpPr/>
              <p:nvPr/>
            </p:nvCxnSpPr>
            <p:spPr>
              <a:xfrm flipH="1" flipV="1">
                <a:off x="1002183" y="2362810"/>
                <a:ext cx="1703705" cy="672465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3"/>
              <p:cNvCxnSpPr/>
              <p:nvPr/>
            </p:nvCxnSpPr>
            <p:spPr>
              <a:xfrm flipH="1">
                <a:off x="168250" y="2399386"/>
                <a:ext cx="879475" cy="328930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4"/>
              <p:cNvCxnSpPr/>
              <p:nvPr/>
            </p:nvCxnSpPr>
            <p:spPr>
              <a:xfrm flipH="1" flipV="1">
                <a:off x="168250" y="2699309"/>
                <a:ext cx="1703705" cy="672465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Line 2937"/>
              <p:cNvCxnSpPr/>
              <p:nvPr/>
            </p:nvCxnSpPr>
            <p:spPr bwMode="auto">
              <a:xfrm flipV="1">
                <a:off x="380391" y="2794407"/>
                <a:ext cx="81260" cy="24086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Text Box 2934"/>
              <p:cNvSpPr txBox="1">
                <a:spLocks noChangeArrowheads="1"/>
              </p:cNvSpPr>
              <p:nvPr/>
            </p:nvSpPr>
            <p:spPr bwMode="auto">
              <a:xfrm>
                <a:off x="29261" y="3013863"/>
                <a:ext cx="714375" cy="36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GB" sz="1000">
                    <a:effectLst/>
                    <a:latin typeface="Times"/>
                    <a:ea typeface="Malgun Gothic"/>
                    <a:cs typeface="Times"/>
                  </a:rPr>
                  <a:t>TC floor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-5029200" algn="l"/>
                  </a:tabLst>
                </a:pPr>
                <a:r>
                  <a:rPr lang="en-GB" sz="1000">
                    <a:effectLst/>
                    <a:latin typeface="Times"/>
                    <a:ea typeface="Malgun Gothic"/>
                    <a:cs typeface="Times"/>
                  </a:rPr>
                  <a:t>level</a:t>
                </a:r>
                <a:endParaRPr lang="en-US" sz="1200">
                  <a:effectLst/>
                  <a:latin typeface="Cambria"/>
                  <a:ea typeface="Malgun Gothic"/>
                  <a:cs typeface="Times New Roman"/>
                </a:endParaRPr>
              </a:p>
            </p:txBody>
          </p:sp>
        </p:grpSp>
      </p:grpSp>
      <p:sp>
        <p:nvSpPr>
          <p:cNvPr id="41" name="40 CuadroTexto"/>
          <p:cNvSpPr txBox="1"/>
          <p:nvPr/>
        </p:nvSpPr>
        <p:spPr>
          <a:xfrm>
            <a:off x="2458195" y="685234"/>
            <a:ext cx="6336705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5 MW </a:t>
            </a:r>
            <a:r>
              <a:rPr lang="es-ES" sz="1600" b="1" dirty="0" err="1" smtClean="0"/>
              <a:t>power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handling</a:t>
            </a:r>
            <a:r>
              <a:rPr lang="es-ES" sz="1600" b="1" dirty="0" smtClean="0"/>
              <a:t>, 15 m/s Li </a:t>
            </a:r>
            <a:r>
              <a:rPr lang="es-ES" sz="1600" b="1" dirty="0" err="1" smtClean="0"/>
              <a:t>velocity</a:t>
            </a:r>
            <a:r>
              <a:rPr lang="es-ES" sz="1600" b="1" dirty="0" smtClean="0"/>
              <a:t>, </a:t>
            </a:r>
            <a:r>
              <a:rPr lang="es-ES" sz="1600" b="1" dirty="0" err="1" smtClean="0"/>
              <a:t>remote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handling</a:t>
            </a:r>
            <a:endParaRPr lang="es-E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Main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requirements</a:t>
            </a:r>
            <a:r>
              <a:rPr lang="es-ES" sz="1600" b="1" dirty="0" smtClean="0"/>
              <a:t>: Li </a:t>
            </a:r>
            <a:r>
              <a:rPr lang="es-ES" sz="1600" b="1" dirty="0" err="1" smtClean="0"/>
              <a:t>flow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stability</a:t>
            </a:r>
            <a:r>
              <a:rPr lang="es-ES" sz="1600" b="1" dirty="0" smtClean="0"/>
              <a:t> and Li </a:t>
            </a:r>
            <a:r>
              <a:rPr lang="es-ES" sz="1600" b="1" dirty="0" err="1" smtClean="0"/>
              <a:t>impurities</a:t>
            </a:r>
            <a:r>
              <a:rPr lang="es-ES" sz="1600" b="1" dirty="0" smtClean="0"/>
              <a:t>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Main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challenges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to</a:t>
            </a:r>
            <a:r>
              <a:rPr lang="es-ES" sz="1600" b="1" dirty="0" smtClean="0"/>
              <a:t> be </a:t>
            </a:r>
            <a:r>
              <a:rPr lang="es-ES" sz="1600" b="1" dirty="0" err="1" smtClean="0"/>
              <a:t>considered</a:t>
            </a:r>
            <a:r>
              <a:rPr lang="es-ES" sz="1600" b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Target </a:t>
            </a:r>
            <a:r>
              <a:rPr lang="es-ES" sz="1600" b="1" dirty="0" err="1" smtClean="0"/>
              <a:t>Assembly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lifetime</a:t>
            </a:r>
            <a:endParaRPr lang="es-ES" sz="16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Risk</a:t>
            </a:r>
            <a:r>
              <a:rPr lang="es-ES" sz="1600" b="1" dirty="0" smtClean="0"/>
              <a:t> of </a:t>
            </a:r>
            <a:r>
              <a:rPr lang="es-ES" sz="1600" b="1" dirty="0" err="1" smtClean="0"/>
              <a:t>cavitation</a:t>
            </a:r>
            <a:r>
              <a:rPr lang="es-ES" sz="1600" b="1" dirty="0" smtClean="0"/>
              <a:t>, Li </a:t>
            </a:r>
            <a:r>
              <a:rPr lang="es-ES" sz="1600" b="1" dirty="0" err="1" smtClean="0"/>
              <a:t>evaporation</a:t>
            </a:r>
            <a:endParaRPr lang="es-ES" sz="16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T (and </a:t>
            </a:r>
            <a:r>
              <a:rPr lang="es-ES" sz="1600" b="1" dirty="0" err="1" smtClean="0"/>
              <a:t>other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radioactive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ions</a:t>
            </a:r>
            <a:r>
              <a:rPr lang="es-ES" sz="1600" b="1" dirty="0" smtClean="0"/>
              <a:t>) </a:t>
            </a:r>
            <a:r>
              <a:rPr lang="es-ES" sz="1600" b="1" dirty="0" err="1" smtClean="0"/>
              <a:t>inventory</a:t>
            </a:r>
            <a:endParaRPr lang="es-E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Very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relevant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results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from</a:t>
            </a:r>
            <a:r>
              <a:rPr lang="es-ES" sz="1600" b="1" dirty="0" smtClean="0"/>
              <a:t> IFMIF/EVEDA </a:t>
            </a:r>
            <a:r>
              <a:rPr lang="es-ES" sz="1600" b="1" dirty="0" err="1" smtClean="0"/>
              <a:t>validation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activities</a:t>
            </a:r>
            <a:endParaRPr lang="es-E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Very</a:t>
            </a:r>
            <a:r>
              <a:rPr lang="es-ES" sz="1600" b="1" dirty="0" smtClean="0"/>
              <a:t> similar </a:t>
            </a:r>
            <a:r>
              <a:rPr lang="es-ES" sz="1600" b="1" dirty="0" err="1" smtClean="0"/>
              <a:t>to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IFMIF </a:t>
            </a:r>
            <a:r>
              <a:rPr lang="es-ES" sz="1600" b="1" dirty="0" err="1" smtClean="0"/>
              <a:t>one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but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some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changes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implemented</a:t>
            </a:r>
            <a:r>
              <a:rPr lang="es-ES" sz="1600" b="1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 smtClean="0"/>
          </a:p>
        </p:txBody>
      </p:sp>
      <p:sp>
        <p:nvSpPr>
          <p:cNvPr id="42" name="41 CuadroTexto"/>
          <p:cNvSpPr txBox="1"/>
          <p:nvPr/>
        </p:nvSpPr>
        <p:spPr>
          <a:xfrm>
            <a:off x="530019" y="4151345"/>
            <a:ext cx="137768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Target </a:t>
            </a:r>
            <a:r>
              <a:rPr lang="es-ES" sz="1400" b="1" dirty="0" err="1" smtClean="0"/>
              <a:t>assembly</a:t>
            </a:r>
            <a:endParaRPr lang="es-ES" sz="14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931609" y="5137447"/>
            <a:ext cx="109677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LI </a:t>
            </a:r>
            <a:r>
              <a:rPr lang="es-ES" sz="1400" b="1" dirty="0" err="1" smtClean="0"/>
              <a:t>main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loop</a:t>
            </a:r>
            <a:endParaRPr lang="es-ES" sz="14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5654901" y="6001543"/>
            <a:ext cx="158139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Li </a:t>
            </a:r>
            <a:r>
              <a:rPr lang="es-ES" sz="1400" b="1" dirty="0" err="1" smtClean="0"/>
              <a:t>purification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loop</a:t>
            </a:r>
            <a:endParaRPr lang="es-ES" sz="14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7236296" y="3769295"/>
            <a:ext cx="176150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Oil-Water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tertiary</a:t>
            </a:r>
            <a:r>
              <a:rPr lang="es-ES" sz="1400" b="1" dirty="0" smtClean="0"/>
              <a:t> HX</a:t>
            </a:r>
            <a:endParaRPr lang="es-ES" sz="1400" b="1" dirty="0"/>
          </a:p>
        </p:txBody>
      </p:sp>
      <p:pic>
        <p:nvPicPr>
          <p:cNvPr id="47" name="Picture 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48 CuadroTexto"/>
          <p:cNvSpPr txBox="1"/>
          <p:nvPr/>
        </p:nvSpPr>
        <p:spPr>
          <a:xfrm>
            <a:off x="4860032" y="4345359"/>
            <a:ext cx="142398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Li-</a:t>
            </a:r>
            <a:r>
              <a:rPr lang="es-ES" sz="1400" b="1" dirty="0" err="1" smtClean="0"/>
              <a:t>Oil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tertiary</a:t>
            </a:r>
            <a:r>
              <a:rPr lang="es-ES" sz="1400" b="1" dirty="0" smtClean="0"/>
              <a:t> HX</a:t>
            </a:r>
            <a:endParaRPr lang="es-ES" sz="1400" b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2964758" y="5589240"/>
            <a:ext cx="117519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Li </a:t>
            </a:r>
            <a:r>
              <a:rPr lang="es-ES" sz="1400" b="1" dirty="0" err="1" smtClean="0"/>
              <a:t>monitoring</a:t>
            </a:r>
            <a:endParaRPr lang="es-ES" sz="1400" b="1" dirty="0"/>
          </a:p>
        </p:txBody>
      </p:sp>
      <p:sp>
        <p:nvSpPr>
          <p:cNvPr id="51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24" y="104056"/>
            <a:ext cx="7256795" cy="457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b="1" dirty="0"/>
              <a:t>L</a:t>
            </a:r>
            <a:r>
              <a:rPr lang="en-GB" b="1" dirty="0" smtClean="0"/>
              <a:t>S main changes</a:t>
            </a:r>
            <a:r>
              <a:rPr lang="en-GB" b="1" dirty="0"/>
              <a:t>: </a:t>
            </a:r>
            <a:r>
              <a:rPr lang="en-GB" b="1" dirty="0" smtClean="0"/>
              <a:t>quench tank design</a:t>
            </a:r>
            <a:endParaRPr lang="en-GB" b="1" dirty="0"/>
          </a:p>
        </p:txBody>
      </p:sp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010288"/>
            <a:ext cx="58561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Quench tank must be located as close as possible to the target assembly outlet to reduce the risk of cavitation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Quench tank must have some internal structure to assure uniform outlet flow with a reduced volume (and stable surface)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Remote maintenance must be feasible</a:t>
            </a:r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9" t="20807" r="45894" b="22062"/>
          <a:stretch/>
        </p:blipFill>
        <p:spPr>
          <a:xfrm>
            <a:off x="644667" y="908720"/>
            <a:ext cx="2148668" cy="249348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478" y="692696"/>
            <a:ext cx="2568986" cy="3186655"/>
          </a:xfrm>
          <a:prstGeom prst="rect">
            <a:avLst/>
          </a:prstGeom>
        </p:spPr>
      </p:pic>
      <p:cxnSp>
        <p:nvCxnSpPr>
          <p:cNvPr id="10" name="Gerade Verbindung mit Pfeil 10"/>
          <p:cNvCxnSpPr/>
          <p:nvPr/>
        </p:nvCxnSpPr>
        <p:spPr>
          <a:xfrm>
            <a:off x="644667" y="2795380"/>
            <a:ext cx="801823" cy="2042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4"/>
          <p:cNvSpPr txBox="1"/>
          <p:nvPr/>
        </p:nvSpPr>
        <p:spPr>
          <a:xfrm>
            <a:off x="1529" y="2505794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Conditioning</a:t>
            </a:r>
          </a:p>
          <a:p>
            <a:r>
              <a:rPr lang="en-GB" sz="1200" b="1" dirty="0" smtClean="0"/>
              <a:t> grid</a:t>
            </a:r>
            <a:endParaRPr lang="en-GB" sz="1200" b="1" dirty="0"/>
          </a:p>
        </p:txBody>
      </p:sp>
      <p:sp>
        <p:nvSpPr>
          <p:cNvPr id="13" name="Rechteck 16"/>
          <p:cNvSpPr/>
          <p:nvPr/>
        </p:nvSpPr>
        <p:spPr>
          <a:xfrm>
            <a:off x="6247274" y="3296535"/>
            <a:ext cx="1300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Stream </a:t>
            </a:r>
            <a:r>
              <a:rPr lang="en-GB" sz="1400" b="1" dirty="0"/>
              <a:t>lines </a:t>
            </a:r>
            <a:endParaRPr lang="en-GB" sz="1400" dirty="0"/>
          </a:p>
        </p:txBody>
      </p:sp>
      <p:pic>
        <p:nvPicPr>
          <p:cNvPr id="15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t="12380" r="28348" b="12668"/>
          <a:stretch/>
        </p:blipFill>
        <p:spPr>
          <a:xfrm>
            <a:off x="2915816" y="796954"/>
            <a:ext cx="3059995" cy="247371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3644877" y="3248313"/>
            <a:ext cx="1543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Stress distribution</a:t>
            </a:r>
            <a:endParaRPr lang="en-GB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10" y="3498106"/>
            <a:ext cx="3724275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6376" y="2924944"/>
            <a:ext cx="1313238" cy="109419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24" y="104056"/>
            <a:ext cx="7256795" cy="457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b="1" dirty="0"/>
              <a:t>L</a:t>
            </a:r>
            <a:r>
              <a:rPr lang="en-GB" b="1" dirty="0" smtClean="0"/>
              <a:t>S main changes</a:t>
            </a:r>
            <a:r>
              <a:rPr lang="en-GB" b="1" dirty="0"/>
              <a:t>: </a:t>
            </a:r>
            <a:r>
              <a:rPr lang="en-GB" b="1" dirty="0" smtClean="0"/>
              <a:t>Impurities control</a:t>
            </a:r>
            <a:endParaRPr lang="en-GB" b="1" dirty="0"/>
          </a:p>
        </p:txBody>
      </p:sp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4154304"/>
            <a:ext cx="5856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Review of impurity contents requirements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Purification strategy improved: N trap off-line integrated in the dump tank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Mass transfer modelling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Hydrogen isotopes modelling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Target and Li monitoring diagnostics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97" y="1124744"/>
            <a:ext cx="2930667" cy="19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0"/>
          <p:cNvSpPr txBox="1"/>
          <p:nvPr/>
        </p:nvSpPr>
        <p:spPr>
          <a:xfrm>
            <a:off x="5328593" y="764704"/>
            <a:ext cx="39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00"/>
                </a:solidFill>
              </a:rPr>
              <a:t>Hydrogen electrochemical sensor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91" y="3740185"/>
            <a:ext cx="3854098" cy="264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feld 10"/>
          <p:cNvSpPr txBox="1"/>
          <p:nvPr/>
        </p:nvSpPr>
        <p:spPr>
          <a:xfrm>
            <a:off x="5004986" y="3370853"/>
            <a:ext cx="39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00"/>
                </a:solidFill>
              </a:rPr>
              <a:t>Tritium </a:t>
            </a:r>
            <a:r>
              <a:rPr lang="en-US" b="1" dirty="0" err="1" smtClean="0">
                <a:solidFill>
                  <a:srgbClr val="006600"/>
                </a:solidFill>
              </a:rPr>
              <a:t>modelling</a:t>
            </a:r>
            <a:r>
              <a:rPr lang="en-US" b="1" dirty="0" smtClean="0">
                <a:solidFill>
                  <a:srgbClr val="006600"/>
                </a:solidFill>
              </a:rPr>
              <a:t> by </a:t>
            </a:r>
            <a:r>
              <a:rPr lang="en-US" b="1" dirty="0" err="1" smtClean="0">
                <a:solidFill>
                  <a:srgbClr val="006600"/>
                </a:solidFill>
              </a:rPr>
              <a:t>Ecosimpro</a:t>
            </a:r>
            <a:endParaRPr lang="en-US" b="1" dirty="0" smtClean="0">
              <a:solidFill>
                <a:srgbClr val="006600"/>
              </a:solidFill>
            </a:endParaRPr>
          </a:p>
        </p:txBody>
      </p:sp>
      <p:graphicFrame>
        <p:nvGraphicFramePr>
          <p:cNvPr id="23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169768"/>
              </p:ext>
            </p:extLst>
          </p:nvPr>
        </p:nvGraphicFramePr>
        <p:xfrm>
          <a:off x="312823" y="1011354"/>
          <a:ext cx="4860281" cy="29794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0847">
                  <a:extLst>
                    <a:ext uri="{9D8B030D-6E8A-4147-A177-3AD203B41FA5}">
                      <a16:colId xmlns:a16="http://schemas.microsoft.com/office/drawing/2014/main" xmlns="" val="3449434614"/>
                    </a:ext>
                  </a:extLst>
                </a:gridCol>
                <a:gridCol w="1709717">
                  <a:extLst>
                    <a:ext uri="{9D8B030D-6E8A-4147-A177-3AD203B41FA5}">
                      <a16:colId xmlns:a16="http://schemas.microsoft.com/office/drawing/2014/main" xmlns="" val="2728868579"/>
                    </a:ext>
                  </a:extLst>
                </a:gridCol>
                <a:gridCol w="1709717">
                  <a:extLst>
                    <a:ext uri="{9D8B030D-6E8A-4147-A177-3AD203B41FA5}">
                      <a16:colId xmlns:a16="http://schemas.microsoft.com/office/drawing/2014/main" xmlns="" val="696714902"/>
                    </a:ext>
                  </a:extLst>
                </a:gridCol>
              </a:tblGrid>
              <a:tr h="20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Item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Value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Remarks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55006355"/>
                  </a:ext>
                </a:extLst>
              </a:tr>
              <a:tr h="197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H content in Li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(≤10 wppm)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target values, </a:t>
                      </a:r>
                      <a:r>
                        <a:rPr lang="en-GB" sz="14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en-GB" sz="1400" i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review</a:t>
                      </a:r>
                      <a:endParaRPr lang="it-I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97118893"/>
                  </a:ext>
                </a:extLst>
              </a:tr>
              <a:tr h="197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T content in Li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(≤1 </a:t>
                      </a:r>
                      <a:r>
                        <a:rPr lang="en-GB" sz="1400" dirty="0" err="1">
                          <a:effectLst/>
                        </a:rPr>
                        <a:t>wppm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046404"/>
                  </a:ext>
                </a:extLst>
              </a:tr>
              <a:tr h="197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</a:rPr>
                        <a:t>N content in Li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(≤30 </a:t>
                      </a:r>
                      <a:r>
                        <a:rPr lang="en-GB" sz="1400" b="1" dirty="0" err="1">
                          <a:effectLst/>
                        </a:rPr>
                        <a:t>wppm</a:t>
                      </a:r>
                      <a:r>
                        <a:rPr lang="en-GB" sz="1400" b="1" dirty="0">
                          <a:effectLst/>
                        </a:rPr>
                        <a:t>)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8982120"/>
                  </a:ext>
                </a:extLst>
              </a:tr>
              <a:tr h="197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O content in Li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(≤10 </a:t>
                      </a:r>
                      <a:r>
                        <a:rPr lang="en-GB" sz="1400" dirty="0" err="1">
                          <a:effectLst/>
                        </a:rPr>
                        <a:t>wppm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4942998"/>
                  </a:ext>
                </a:extLst>
              </a:tr>
              <a:tr h="197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Be-7 content in Li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(-)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en-GB" sz="1400" i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review</a:t>
                      </a:r>
                      <a:endParaRPr lang="it-I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29201743"/>
                  </a:ext>
                </a:extLst>
              </a:tr>
              <a:tr h="395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Corrosion product content in Li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(-)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en-GB" sz="1400" i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review</a:t>
                      </a:r>
                      <a:endParaRPr lang="it-IT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83274214"/>
                  </a:ext>
                </a:extLst>
              </a:tr>
              <a:tr h="19776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Erosion/corrosion rate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(≤1 m m/year)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for nozzle and </a:t>
                      </a:r>
                      <a:r>
                        <a:rPr lang="en-GB" sz="1400" dirty="0" smtClean="0">
                          <a:effectLst/>
                        </a:rPr>
                        <a:t>BP. </a:t>
                      </a:r>
                      <a:r>
                        <a:rPr lang="en-GB" sz="14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en-GB" sz="1400" i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review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28884007"/>
                  </a:ext>
                </a:extLst>
              </a:tr>
              <a:tr h="2272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(≤ 50  m m/30 years)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for the </a:t>
                      </a:r>
                      <a:r>
                        <a:rPr lang="en-GB" sz="1400" dirty="0" smtClean="0">
                          <a:effectLst/>
                        </a:rPr>
                        <a:t>other.</a:t>
                      </a:r>
                      <a:r>
                        <a:rPr lang="en-GB" sz="16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en-GB" sz="1400" i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review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30225497"/>
                  </a:ext>
                </a:extLst>
              </a:tr>
            </a:tbl>
          </a:graphicData>
        </a:graphic>
      </p:graphicFrame>
      <p:sp>
        <p:nvSpPr>
          <p:cNvPr id="24" name="Textfeld 10"/>
          <p:cNvSpPr txBox="1"/>
          <p:nvPr/>
        </p:nvSpPr>
        <p:spPr>
          <a:xfrm>
            <a:off x="720081" y="683404"/>
            <a:ext cx="39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00"/>
                </a:solidFill>
              </a:rPr>
              <a:t>Purification requirements</a:t>
            </a:r>
          </a:p>
        </p:txBody>
      </p:sp>
      <p:sp>
        <p:nvSpPr>
          <p:cNvPr id="25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68394"/>
            <a:ext cx="8928992" cy="891216"/>
          </a:xfrm>
        </p:spPr>
        <p:txBody>
          <a:bodyPr/>
          <a:lstStyle/>
          <a:p>
            <a:pPr algn="ctr"/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40768"/>
            <a:ext cx="6696744" cy="446449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DONES </a:t>
            </a:r>
            <a:r>
              <a:rPr lang="es-ES" dirty="0" err="1" smtClean="0"/>
              <a:t>objective</a:t>
            </a:r>
            <a:r>
              <a:rPr lang="es-ES" dirty="0" smtClean="0"/>
              <a:t> and </a:t>
            </a:r>
            <a:r>
              <a:rPr lang="es-ES" dirty="0" err="1" smtClean="0"/>
              <a:t>overall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Accelerator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Test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Li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Remote</a:t>
            </a:r>
            <a:r>
              <a:rPr lang="es-ES" dirty="0" smtClean="0"/>
              <a:t> </a:t>
            </a:r>
            <a:r>
              <a:rPr lang="es-ES" dirty="0" err="1" smtClean="0"/>
              <a:t>Handling</a:t>
            </a:r>
            <a:r>
              <a:rPr lang="es-ES" dirty="0" smtClean="0"/>
              <a:t> and </a:t>
            </a:r>
            <a:r>
              <a:rPr lang="es-ES" dirty="0" err="1" smtClean="0"/>
              <a:t>Building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6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ian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410658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461350" y="1765976"/>
            <a:ext cx="57150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9" name="Rettangolo 8"/>
          <p:cNvSpPr/>
          <p:nvPr/>
        </p:nvSpPr>
        <p:spPr>
          <a:xfrm>
            <a:off x="3175730" y="1765976"/>
            <a:ext cx="57150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10" name="Rettangolo 9"/>
          <p:cNvSpPr/>
          <p:nvPr/>
        </p:nvSpPr>
        <p:spPr>
          <a:xfrm>
            <a:off x="5818936" y="183741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11" name="Rettangolo 10"/>
          <p:cNvSpPr/>
          <p:nvPr/>
        </p:nvSpPr>
        <p:spPr>
          <a:xfrm>
            <a:off x="5890374" y="2194604"/>
            <a:ext cx="2143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12" name="Rettangolo 11"/>
          <p:cNvSpPr/>
          <p:nvPr/>
        </p:nvSpPr>
        <p:spPr>
          <a:xfrm>
            <a:off x="3818672" y="1765976"/>
            <a:ext cx="500066" cy="714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13" name="Rettangolo 12"/>
          <p:cNvSpPr/>
          <p:nvPr/>
        </p:nvSpPr>
        <p:spPr>
          <a:xfrm>
            <a:off x="5818936" y="2766108"/>
            <a:ext cx="71438" cy="57150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14" name="CasellaDiTesto 13"/>
          <p:cNvSpPr txBox="1"/>
          <p:nvPr/>
        </p:nvSpPr>
        <p:spPr>
          <a:xfrm>
            <a:off x="2889978" y="918244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 smtClean="0"/>
              <a:t>TA &amp; </a:t>
            </a:r>
            <a:r>
              <a:rPr lang="it-IT" sz="1400" u="sng" dirty="0" err="1" smtClean="0"/>
              <a:t>storage</a:t>
            </a:r>
            <a:r>
              <a:rPr lang="it-IT" sz="1400" u="sng" dirty="0" smtClean="0"/>
              <a:t> </a:t>
            </a:r>
            <a:r>
              <a:rPr lang="it-IT" sz="1400" u="sng" dirty="0" err="1" smtClean="0"/>
              <a:t>support</a:t>
            </a:r>
            <a:endParaRPr lang="it-IT" sz="1400" u="sng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04358" y="1162565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 err="1" smtClean="0"/>
              <a:t>Stillage</a:t>
            </a:r>
            <a:r>
              <a:rPr lang="it-IT" sz="1400" u="sng" dirty="0" smtClean="0"/>
              <a:t> </a:t>
            </a:r>
            <a:r>
              <a:rPr lang="it-IT" sz="1400" u="sng" dirty="0" err="1" smtClean="0"/>
              <a:t>support</a:t>
            </a:r>
            <a:r>
              <a:rPr lang="it-IT" sz="1400" u="sng" dirty="0" smtClean="0"/>
              <a:t> </a:t>
            </a:r>
            <a:r>
              <a:rPr lang="it-IT" sz="1400" u="sng" dirty="0" err="1" smtClean="0"/>
              <a:t>for</a:t>
            </a:r>
            <a:r>
              <a:rPr lang="it-IT" sz="1400" u="sng" dirty="0" smtClean="0"/>
              <a:t> </a:t>
            </a:r>
            <a:r>
              <a:rPr lang="it-IT" sz="1400" u="sng" dirty="0" err="1" smtClean="0"/>
              <a:t>tooling</a:t>
            </a:r>
            <a:endParaRPr lang="it-IT" sz="1400" u="sng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1675534" y="980160"/>
            <a:ext cx="857254" cy="7858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16200000" flipH="1">
            <a:off x="2782822" y="1301630"/>
            <a:ext cx="642942" cy="285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6200000" flipH="1">
            <a:off x="3604361" y="1408788"/>
            <a:ext cx="428625" cy="285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18870" y="908720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 smtClean="0"/>
              <a:t>TA </a:t>
            </a:r>
            <a:r>
              <a:rPr lang="it-IT" sz="1400" u="sng" dirty="0" err="1" smtClean="0"/>
              <a:t>positioning</a:t>
            </a:r>
            <a:r>
              <a:rPr lang="it-IT" sz="1400" u="sng" dirty="0" smtClean="0"/>
              <a:t> system</a:t>
            </a:r>
            <a:endParaRPr lang="it-IT" sz="1400" u="sng" dirty="0"/>
          </a:p>
        </p:txBody>
      </p:sp>
      <p:cxnSp>
        <p:nvCxnSpPr>
          <p:cNvPr id="20" name="Connettore 2 19"/>
          <p:cNvCxnSpPr>
            <a:endCxn id="10" idx="0"/>
          </p:cNvCxnSpPr>
          <p:nvPr/>
        </p:nvCxnSpPr>
        <p:spPr>
          <a:xfrm rot="16200000" flipH="1">
            <a:off x="5314109" y="1189711"/>
            <a:ext cx="723902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604754" y="1051596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 smtClean="0"/>
              <a:t>TCCP, USP &amp; LSP</a:t>
            </a:r>
            <a:endParaRPr lang="it-IT" sz="1400" u="sng" dirty="0"/>
          </a:p>
        </p:txBody>
      </p:sp>
      <p:cxnSp>
        <p:nvCxnSpPr>
          <p:cNvPr id="22" name="Connettore 2 21"/>
          <p:cNvCxnSpPr/>
          <p:nvPr/>
        </p:nvCxnSpPr>
        <p:spPr>
          <a:xfrm rot="16200000" flipH="1">
            <a:off x="6395202" y="1537378"/>
            <a:ext cx="70485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032854" y="3123298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 err="1" smtClean="0"/>
              <a:t>Plug</a:t>
            </a:r>
            <a:r>
              <a:rPr lang="it-IT" sz="1400" u="sng" dirty="0" smtClean="0"/>
              <a:t> </a:t>
            </a:r>
            <a:r>
              <a:rPr lang="it-IT" sz="1400" u="sng" dirty="0" err="1" smtClean="0"/>
              <a:t>for</a:t>
            </a:r>
            <a:r>
              <a:rPr lang="it-IT" sz="1400" u="sng" dirty="0" smtClean="0"/>
              <a:t> IWTC </a:t>
            </a:r>
            <a:r>
              <a:rPr lang="it-IT" sz="1400" u="sng" dirty="0" err="1" smtClean="0"/>
              <a:t>hatc</a:t>
            </a:r>
            <a:endParaRPr lang="it-IT" sz="1400" u="sng" dirty="0"/>
          </a:p>
        </p:txBody>
      </p:sp>
      <p:cxnSp>
        <p:nvCxnSpPr>
          <p:cNvPr id="24" name="Connettore 2 23"/>
          <p:cNvCxnSpPr/>
          <p:nvPr/>
        </p:nvCxnSpPr>
        <p:spPr>
          <a:xfrm rot="16200000" flipV="1">
            <a:off x="2675666" y="2908986"/>
            <a:ext cx="78581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5033118" y="4520151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 err="1" smtClean="0"/>
              <a:t>Plug</a:t>
            </a:r>
            <a:r>
              <a:rPr lang="it-IT" sz="1400" u="sng" dirty="0" smtClean="0"/>
              <a:t> </a:t>
            </a:r>
            <a:r>
              <a:rPr lang="it-IT" sz="1400" u="sng" dirty="0" err="1" smtClean="0"/>
              <a:t>for</a:t>
            </a:r>
            <a:r>
              <a:rPr lang="it-IT" sz="1400" u="sng" dirty="0" smtClean="0"/>
              <a:t> TIR </a:t>
            </a:r>
            <a:r>
              <a:rPr lang="it-IT" sz="1400" u="sng" dirty="0" err="1" smtClean="0"/>
              <a:t>hatc</a:t>
            </a:r>
            <a:endParaRPr lang="it-IT" sz="1400" u="sng" dirty="0"/>
          </a:p>
        </p:txBody>
      </p:sp>
      <p:cxnSp>
        <p:nvCxnSpPr>
          <p:cNvPr id="26" name="Connettore 2 25"/>
          <p:cNvCxnSpPr/>
          <p:nvPr/>
        </p:nvCxnSpPr>
        <p:spPr>
          <a:xfrm rot="16200000" flipV="1">
            <a:off x="4549006" y="4178915"/>
            <a:ext cx="968225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319002" y="301995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 err="1" smtClean="0"/>
              <a:t>Stillage</a:t>
            </a:r>
            <a:r>
              <a:rPr lang="it-IT" sz="1400" u="sng" dirty="0" smtClean="0"/>
              <a:t> </a:t>
            </a:r>
            <a:r>
              <a:rPr lang="it-IT" sz="1400" u="sng" dirty="0" err="1" smtClean="0"/>
              <a:t>support</a:t>
            </a:r>
            <a:r>
              <a:rPr lang="it-IT" sz="1400" u="sng" dirty="0" smtClean="0"/>
              <a:t> </a:t>
            </a:r>
            <a:r>
              <a:rPr lang="it-IT" sz="1400" u="sng" dirty="0" err="1" smtClean="0"/>
              <a:t>for</a:t>
            </a:r>
            <a:r>
              <a:rPr lang="it-IT" sz="1400" u="sng" dirty="0" smtClean="0"/>
              <a:t> </a:t>
            </a:r>
            <a:r>
              <a:rPr lang="it-IT" sz="1400" u="sng" dirty="0" err="1" smtClean="0"/>
              <a:t>tooling</a:t>
            </a:r>
            <a:endParaRPr lang="it-IT" sz="1400" u="sng" dirty="0"/>
          </a:p>
        </p:txBody>
      </p:sp>
      <p:cxnSp>
        <p:nvCxnSpPr>
          <p:cNvPr id="28" name="Connettore 2 27"/>
          <p:cNvCxnSpPr/>
          <p:nvPr/>
        </p:nvCxnSpPr>
        <p:spPr>
          <a:xfrm rot="10800000">
            <a:off x="5890375" y="3194737"/>
            <a:ext cx="500069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971600" y="806515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 smtClean="0"/>
              <a:t>HFTM &amp; </a:t>
            </a:r>
            <a:r>
              <a:rPr lang="it-IT" sz="1400" u="sng" dirty="0" err="1" smtClean="0"/>
              <a:t>positioning</a:t>
            </a:r>
            <a:r>
              <a:rPr lang="it-IT" sz="1400" u="sng" dirty="0" smtClean="0"/>
              <a:t> </a:t>
            </a:r>
            <a:r>
              <a:rPr lang="it-IT" sz="1400" u="sng" dirty="0" err="1" smtClean="0"/>
              <a:t>systemC</a:t>
            </a:r>
            <a:endParaRPr lang="it-IT" sz="1400" u="sng" dirty="0"/>
          </a:p>
        </p:txBody>
      </p:sp>
      <p:pic>
        <p:nvPicPr>
          <p:cNvPr id="30" name="Kép 6" descr="C:\Users\attila karap\AppData\Local\Microsoft\Windows\INetCache\Content.Word\above T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87540"/>
            <a:ext cx="1907704" cy="340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047" y="3501008"/>
            <a:ext cx="5591719" cy="251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1 Título"/>
          <p:cNvSpPr txBox="1">
            <a:spLocks/>
          </p:cNvSpPr>
          <p:nvPr/>
        </p:nvSpPr>
        <p:spPr>
          <a:xfrm>
            <a:off x="2473424" y="-99392"/>
            <a:ext cx="4330824" cy="89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b="1" smtClean="0"/>
              <a:t>Remote Handling System</a:t>
            </a:r>
            <a:endParaRPr lang="es-ES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032854" y="4890389"/>
            <a:ext cx="405942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/>
              <a:t>Key and </a:t>
            </a:r>
            <a:r>
              <a:rPr lang="es-ES" b="1" dirty="0" err="1" smtClean="0"/>
              <a:t>complex</a:t>
            </a:r>
            <a:r>
              <a:rPr lang="es-ES" b="1" dirty="0" smtClean="0"/>
              <a:t> </a:t>
            </a:r>
            <a:r>
              <a:rPr lang="es-ES" b="1" dirty="0" err="1" smtClean="0"/>
              <a:t>system</a:t>
            </a:r>
            <a:endParaRPr lang="es-ES" b="1" dirty="0" smtClean="0"/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requires</a:t>
            </a:r>
            <a:r>
              <a:rPr lang="es-ES" dirty="0" smtClean="0"/>
              <a:t> </a:t>
            </a:r>
            <a:r>
              <a:rPr lang="es-ES" dirty="0" err="1" smtClean="0"/>
              <a:t>evaluation</a:t>
            </a:r>
            <a:r>
              <a:rPr lang="es-ES" dirty="0" smtClean="0"/>
              <a:t> of </a:t>
            </a:r>
            <a:r>
              <a:rPr lang="es-ES" dirty="0" err="1" smtClean="0"/>
              <a:t>maintenance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r>
              <a:rPr lang="es-ES" dirty="0" smtClean="0"/>
              <a:t> and </a:t>
            </a:r>
            <a:r>
              <a:rPr lang="es-ES" dirty="0" err="1" smtClean="0"/>
              <a:t>dose</a:t>
            </a:r>
            <a:r>
              <a:rPr lang="es-ES" dirty="0" smtClean="0"/>
              <a:t> </a:t>
            </a:r>
            <a:r>
              <a:rPr lang="es-ES" dirty="0" err="1" smtClean="0"/>
              <a:t>maps</a:t>
            </a:r>
            <a:r>
              <a:rPr lang="es-ES" dirty="0" smtClean="0"/>
              <a:t>, </a:t>
            </a:r>
            <a:r>
              <a:rPr lang="es-ES" dirty="0" err="1" smtClean="0"/>
              <a:t>identification</a:t>
            </a:r>
            <a:r>
              <a:rPr lang="es-ES" dirty="0" smtClean="0"/>
              <a:t> of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required</a:t>
            </a:r>
            <a:r>
              <a:rPr lang="es-ES" dirty="0" smtClean="0"/>
              <a:t> </a:t>
            </a:r>
            <a:r>
              <a:rPr lang="es-ES" dirty="0" err="1" smtClean="0"/>
              <a:t>operations</a:t>
            </a:r>
            <a:r>
              <a:rPr lang="es-ES" dirty="0" smtClean="0"/>
              <a:t>, </a:t>
            </a:r>
            <a:r>
              <a:rPr lang="es-ES" dirty="0" err="1" smtClean="0"/>
              <a:t>design</a:t>
            </a:r>
            <a:r>
              <a:rPr lang="es-ES" dirty="0" smtClean="0"/>
              <a:t> of </a:t>
            </a:r>
            <a:r>
              <a:rPr lang="es-ES" dirty="0" err="1" smtClean="0"/>
              <a:t>common</a:t>
            </a:r>
            <a:r>
              <a:rPr lang="es-ES" dirty="0" smtClean="0"/>
              <a:t> and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, </a:t>
            </a:r>
            <a:r>
              <a:rPr lang="es-ES" dirty="0" err="1" smtClean="0"/>
              <a:t>evaluation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operations</a:t>
            </a:r>
            <a:r>
              <a:rPr lang="es-ES" dirty="0" smtClean="0"/>
              <a:t>,…</a:t>
            </a:r>
          </a:p>
        </p:txBody>
      </p:sp>
      <p:pic>
        <p:nvPicPr>
          <p:cNvPr id="35" name="Picture 3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48235" y="163488"/>
            <a:ext cx="7492317" cy="457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Building and Plant Systems</a:t>
            </a:r>
          </a:p>
        </p:txBody>
      </p:sp>
      <p:sp>
        <p:nvSpPr>
          <p:cNvPr id="10" name="AutoShape 2" descr="Resultado de imagen de empresarios agrupados 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D28EA92-BE1C-4B92-9882-783095DE0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06577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A426B79-D68B-4713-A875-76D8E50AB03E}"/>
              </a:ext>
            </a:extLst>
          </p:cNvPr>
          <p:cNvSpPr txBox="1"/>
          <p:nvPr/>
        </p:nvSpPr>
        <p:spPr>
          <a:xfrm>
            <a:off x="4419600" y="692696"/>
            <a:ext cx="454488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/>
              <a:t>Main </a:t>
            </a:r>
            <a:r>
              <a:rPr lang="en-US" b="1" u="sng" dirty="0" smtClean="0"/>
              <a:t>Building </a:t>
            </a:r>
            <a:r>
              <a:rPr lang="en-US" u="sng" dirty="0" smtClean="0"/>
              <a:t>(generic site)</a:t>
            </a:r>
            <a:endParaRPr lang="en-US" u="sng" dirty="0"/>
          </a:p>
          <a:p>
            <a:pPr algn="ctr">
              <a:spcAft>
                <a:spcPts val="600"/>
              </a:spcAft>
            </a:pPr>
            <a:r>
              <a:rPr lang="en-US" dirty="0"/>
              <a:t>Dimensions ~ 160 x 75 ; Three – story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Basement/foundation </a:t>
            </a:r>
            <a:r>
              <a:rPr lang="en-US" dirty="0" smtClean="0"/>
              <a:t>slab, </a:t>
            </a:r>
            <a:r>
              <a:rPr lang="en-US" dirty="0"/>
              <a:t>three suspended floors at different </a:t>
            </a:r>
            <a:r>
              <a:rPr lang="en-US" dirty="0" smtClean="0"/>
              <a:t>elevations, </a:t>
            </a:r>
            <a:r>
              <a:rPr lang="en-US" dirty="0"/>
              <a:t>and one additional roof </a:t>
            </a:r>
            <a:r>
              <a:rPr lang="en-US" dirty="0" smtClean="0"/>
              <a:t>slab</a:t>
            </a:r>
            <a:endParaRPr lang="en-US" dirty="0"/>
          </a:p>
          <a:p>
            <a:pPr algn="ctr"/>
            <a:r>
              <a:rPr lang="en-US" sz="1600" dirty="0"/>
              <a:t>Main structural system is formed by a combination of bearing walls, columns, suspended slabs and beams, all of them in-situ cast with concrete.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03BB702-33BD-4E8F-994D-EDBC73E49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7" t="30095" r="1176" b="5811"/>
          <a:stretch/>
        </p:blipFill>
        <p:spPr>
          <a:xfrm>
            <a:off x="4724400" y="3861048"/>
            <a:ext cx="4312738" cy="266429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76FBE43-F72B-4ED1-89EB-71ABDD3235AF}"/>
              </a:ext>
            </a:extLst>
          </p:cNvPr>
          <p:cNvSpPr txBox="1"/>
          <p:nvPr/>
        </p:nvSpPr>
        <p:spPr>
          <a:xfrm>
            <a:off x="-64542" y="4130203"/>
            <a:ext cx="470855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/>
              <a:t>Plant Systems 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HVAC; Electrical Power System (~45 MVA); Heat Rejection System (~18 MW); Service Water System (Potable/Industrial/Demi); Service Gas Systems (Argon, Helium, Nitrogen, CA)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Radioactive Waste Treatment System (Solid, Liquid and Gas/</a:t>
            </a:r>
            <a:r>
              <a:rPr lang="en-US" dirty="0" err="1"/>
              <a:t>Detritiation</a:t>
            </a:r>
            <a:r>
              <a:rPr lang="en-US" dirty="0"/>
              <a:t>)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Fire Protection System (Det./ Ext.)</a:t>
            </a:r>
          </a:p>
        </p:txBody>
      </p:sp>
      <p:pic>
        <p:nvPicPr>
          <p:cNvPr id="8" name="Picture 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572000" y="3157097"/>
            <a:ext cx="446513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/>
              <a:t>Included</a:t>
            </a:r>
            <a:r>
              <a:rPr lang="es-ES" sz="1600" b="1" dirty="0" smtClean="0"/>
              <a:t> and </a:t>
            </a:r>
            <a:r>
              <a:rPr lang="es-ES" sz="1600" b="1" dirty="0" err="1" smtClean="0"/>
              <a:t>area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for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Other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Complementary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experiments</a:t>
            </a:r>
            <a:endParaRPr lang="es-ES" sz="1600" b="1" dirty="0" smtClean="0"/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68394"/>
            <a:ext cx="8928992" cy="891216"/>
          </a:xfrm>
        </p:spPr>
        <p:txBody>
          <a:bodyPr/>
          <a:lstStyle/>
          <a:p>
            <a:pPr algn="ctr"/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40768"/>
            <a:ext cx="6696744" cy="446449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DONES </a:t>
            </a:r>
            <a:r>
              <a:rPr lang="es-ES" dirty="0" err="1" smtClean="0"/>
              <a:t>objective</a:t>
            </a:r>
            <a:r>
              <a:rPr lang="es-ES" dirty="0" smtClean="0"/>
              <a:t> and </a:t>
            </a:r>
            <a:r>
              <a:rPr lang="es-ES" dirty="0" err="1" smtClean="0"/>
              <a:t>overall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Accelerator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Test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Li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Remote</a:t>
            </a:r>
            <a:r>
              <a:rPr lang="es-ES" dirty="0" smtClean="0"/>
              <a:t> </a:t>
            </a:r>
            <a:r>
              <a:rPr lang="es-ES" dirty="0" err="1" smtClean="0"/>
              <a:t>Handling</a:t>
            </a:r>
            <a:r>
              <a:rPr lang="es-ES" dirty="0" smtClean="0"/>
              <a:t> and </a:t>
            </a:r>
            <a:r>
              <a:rPr lang="es-ES" dirty="0" err="1" smtClean="0"/>
              <a:t>Building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6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891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3200" b="1" dirty="0" err="1" smtClean="0"/>
              <a:t>Summary</a:t>
            </a:r>
            <a:endParaRPr lang="es-ES" sz="32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96544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A fusion-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neutron</a:t>
            </a:r>
            <a:r>
              <a:rPr lang="es-ES" dirty="0" smtClean="0"/>
              <a:t> </a:t>
            </a:r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r>
              <a:rPr lang="es-ES" dirty="0" smtClean="0"/>
              <a:t> as </a:t>
            </a:r>
            <a:r>
              <a:rPr lang="es-ES" dirty="0" err="1" smtClean="0"/>
              <a:t>soon</a:t>
            </a:r>
            <a:r>
              <a:rPr lang="es-ES" dirty="0" smtClean="0"/>
              <a:t> as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DEMO </a:t>
            </a:r>
            <a:r>
              <a:rPr lang="es-ES" dirty="0" err="1" smtClean="0"/>
              <a:t>design</a:t>
            </a:r>
            <a:r>
              <a:rPr lang="es-ES" dirty="0" smtClean="0"/>
              <a:t> and IFMIF-DONES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proposed</a:t>
            </a:r>
            <a:r>
              <a:rPr lang="es-ES" dirty="0" smtClean="0"/>
              <a:t> </a:t>
            </a:r>
            <a:r>
              <a:rPr lang="es-ES" dirty="0" err="1" smtClean="0"/>
              <a:t>European</a:t>
            </a:r>
            <a:r>
              <a:rPr lang="es-ES" dirty="0" smtClean="0"/>
              <a:t> </a:t>
            </a:r>
            <a:r>
              <a:rPr lang="es-ES" dirty="0" err="1" smtClean="0"/>
              <a:t>alternative</a:t>
            </a:r>
            <a:r>
              <a:rPr lang="es-ES" dirty="0" smtClean="0"/>
              <a:t> to be </a:t>
            </a:r>
            <a:r>
              <a:rPr lang="es-ES" dirty="0" err="1" smtClean="0"/>
              <a:t>implemented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near</a:t>
            </a:r>
            <a:r>
              <a:rPr lang="es-ES" dirty="0" smtClean="0"/>
              <a:t> </a:t>
            </a:r>
            <a:r>
              <a:rPr lang="es-ES" dirty="0" err="1" smtClean="0"/>
              <a:t>future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IFMIF-DONES </a:t>
            </a:r>
            <a:r>
              <a:rPr lang="es-ES" dirty="0" err="1" smtClean="0"/>
              <a:t>design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on IFMIF </a:t>
            </a:r>
            <a:r>
              <a:rPr lang="es-ES" dirty="0" err="1" smtClean="0"/>
              <a:t>design</a:t>
            </a:r>
            <a:r>
              <a:rPr lang="es-ES" dirty="0" smtClean="0"/>
              <a:t> </a:t>
            </a:r>
            <a:r>
              <a:rPr lang="es-ES" dirty="0" err="1" smtClean="0"/>
              <a:t>evolved</a:t>
            </a:r>
            <a:r>
              <a:rPr lang="es-ES" dirty="0" smtClean="0"/>
              <a:t> to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account</a:t>
            </a:r>
            <a:r>
              <a:rPr lang="es-ES" dirty="0" smtClean="0"/>
              <a:t> a </a:t>
            </a:r>
            <a:r>
              <a:rPr lang="es-ES" dirty="0" err="1" smtClean="0"/>
              <a:t>reduced</a:t>
            </a:r>
            <a:r>
              <a:rPr lang="es-ES" dirty="0" smtClean="0"/>
              <a:t> </a:t>
            </a:r>
            <a:r>
              <a:rPr lang="es-ES" dirty="0" err="1" smtClean="0"/>
              <a:t>scope</a:t>
            </a:r>
            <a:r>
              <a:rPr lang="es-ES" dirty="0" smtClean="0"/>
              <a:t> and </a:t>
            </a:r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obtained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prototyping</a:t>
            </a:r>
            <a:r>
              <a:rPr lang="es-ES" dirty="0" smtClean="0"/>
              <a:t> </a:t>
            </a:r>
            <a:r>
              <a:rPr lang="es-ES" dirty="0" err="1" smtClean="0"/>
              <a:t>phase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everything</a:t>
            </a:r>
            <a:r>
              <a:rPr lang="es-ES" dirty="0" smtClean="0"/>
              <a:t> </a:t>
            </a:r>
            <a:r>
              <a:rPr lang="es-ES" dirty="0" err="1" smtClean="0"/>
              <a:t>moves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properly</a:t>
            </a:r>
            <a:r>
              <a:rPr lang="es-ES" dirty="0" smtClean="0"/>
              <a:t>, </a:t>
            </a:r>
            <a:r>
              <a:rPr lang="es-ES" dirty="0" err="1" smtClean="0"/>
              <a:t>construction</a:t>
            </a:r>
            <a:r>
              <a:rPr lang="es-ES" dirty="0" smtClean="0"/>
              <a:t> can </a:t>
            </a:r>
            <a:r>
              <a:rPr lang="es-ES" dirty="0" err="1" smtClean="0"/>
              <a:t>start</a:t>
            </a:r>
            <a:r>
              <a:rPr lang="es-ES" dirty="0" smtClean="0"/>
              <a:t> in 2020</a:t>
            </a:r>
          </a:p>
          <a:p>
            <a:endParaRPr lang="en-US" dirty="0"/>
          </a:p>
          <a:p>
            <a:r>
              <a:rPr lang="en-US" dirty="0" smtClean="0"/>
              <a:t>Engineering design for the different systems is progressing steadily. Key results must be obtained from </a:t>
            </a:r>
            <a:r>
              <a:rPr lang="en-US" dirty="0" err="1" smtClean="0"/>
              <a:t>LIPAc</a:t>
            </a:r>
            <a:r>
              <a:rPr lang="en-US" dirty="0" smtClean="0"/>
              <a:t> in </a:t>
            </a:r>
            <a:r>
              <a:rPr lang="en-US" dirty="0" err="1" smtClean="0"/>
              <a:t>Rokkasho</a:t>
            </a:r>
            <a:endParaRPr lang="es-ES" dirty="0"/>
          </a:p>
          <a:p>
            <a:endParaRPr lang="es-ES" dirty="0"/>
          </a:p>
        </p:txBody>
      </p:sp>
      <p:pic>
        <p:nvPicPr>
          <p:cNvPr id="5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8912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2800" b="1" dirty="0" err="1"/>
              <a:t>End</a:t>
            </a:r>
            <a:endParaRPr lang="es-ES" sz="2800" b="1" dirty="0"/>
          </a:p>
        </p:txBody>
      </p:sp>
      <p:pic>
        <p:nvPicPr>
          <p:cNvPr id="8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77059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68394"/>
            <a:ext cx="8928992" cy="891216"/>
          </a:xfrm>
        </p:spPr>
        <p:txBody>
          <a:bodyPr/>
          <a:lstStyle/>
          <a:p>
            <a:pPr algn="ctr"/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40768"/>
            <a:ext cx="6696744" cy="446449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DONES </a:t>
            </a:r>
            <a:r>
              <a:rPr lang="es-ES" dirty="0" err="1" smtClean="0"/>
              <a:t>objective</a:t>
            </a:r>
            <a:r>
              <a:rPr lang="es-ES" dirty="0" smtClean="0"/>
              <a:t> and </a:t>
            </a:r>
            <a:r>
              <a:rPr lang="es-ES" dirty="0" err="1" smtClean="0"/>
              <a:t>overall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Accelerator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Test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Li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Remote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Handling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Building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6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3344" y="-99392"/>
            <a:ext cx="5626968" cy="891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b="1" dirty="0" err="1"/>
              <a:t>Neutron</a:t>
            </a:r>
            <a:r>
              <a:rPr lang="es-ES" b="1" dirty="0"/>
              <a:t> </a:t>
            </a:r>
            <a:r>
              <a:rPr lang="es-ES" b="1" dirty="0" err="1"/>
              <a:t>source</a:t>
            </a:r>
            <a:r>
              <a:rPr lang="es-ES" b="1" dirty="0"/>
              <a:t> </a:t>
            </a:r>
            <a:r>
              <a:rPr lang="es-ES" b="1" dirty="0" err="1"/>
              <a:t>requirements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764704"/>
            <a:ext cx="7518591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Along the time, it has been widely </a:t>
            </a:r>
            <a:r>
              <a:rPr lang="en-US" sz="1800" dirty="0" smtClean="0"/>
              <a:t>recognized </a:t>
            </a:r>
            <a:r>
              <a:rPr lang="en-US" sz="1800" dirty="0"/>
              <a:t>that a fusion-like neutron source is needed for fusion materials qualification both for DEMO and the power plant </a:t>
            </a:r>
            <a:r>
              <a:rPr lang="en-US" sz="1800" dirty="0" smtClean="0"/>
              <a:t>development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 algn="l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The requirements are to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produce </a:t>
            </a: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fusion-like neutrons 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tx2"/>
                </a:solidFill>
                <a:latin typeface="Calibri"/>
              </a:rPr>
              <a:t>Intensity large enough to </a:t>
            </a:r>
            <a:r>
              <a:rPr lang="en-US" u="sng" dirty="0">
                <a:solidFill>
                  <a:schemeClr val="tx2"/>
                </a:solidFill>
                <a:latin typeface="Calibri"/>
              </a:rPr>
              <a:t>allow accelerated </a:t>
            </a:r>
            <a:r>
              <a:rPr lang="en-US" dirty="0">
                <a:latin typeface="Calibri"/>
              </a:rPr>
              <a:t>(as compared to DEMO) </a:t>
            </a:r>
            <a:r>
              <a:rPr lang="en-US" u="sng" dirty="0">
                <a:solidFill>
                  <a:schemeClr val="tx2"/>
                </a:solidFill>
                <a:latin typeface="Calibri"/>
              </a:rPr>
              <a:t>testing</a:t>
            </a:r>
            <a:r>
              <a:rPr lang="en-US" dirty="0">
                <a:latin typeface="Calibri"/>
              </a:rPr>
              <a:t>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/>
              </a:rPr>
              <a:t>Damage level </a:t>
            </a:r>
            <a:r>
              <a:rPr lang="en-US" u="sng" dirty="0">
                <a:solidFill>
                  <a:schemeClr val="tx2"/>
                </a:solidFill>
                <a:latin typeface="Calibri"/>
              </a:rPr>
              <a:t>above the expected operational lifetime</a:t>
            </a:r>
            <a:r>
              <a:rPr lang="en-US" dirty="0">
                <a:latin typeface="Calibri"/>
              </a:rPr>
              <a:t>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I</a:t>
            </a:r>
            <a:r>
              <a:rPr lang="en-US" dirty="0" smtClean="0">
                <a:latin typeface="Calibri"/>
              </a:rPr>
              <a:t>rradiation </a:t>
            </a:r>
            <a:r>
              <a:rPr lang="en-US" u="sng" dirty="0">
                <a:solidFill>
                  <a:schemeClr val="tx2"/>
                </a:solidFill>
                <a:latin typeface="Calibri"/>
              </a:rPr>
              <a:t>volume large enough </a:t>
            </a:r>
            <a:r>
              <a:rPr lang="en-US" dirty="0">
                <a:latin typeface="Calibri"/>
              </a:rPr>
              <a:t>to allow the characterization of the macroscopic properties of the materials of interest required for the engineering design of DEMO (and the Power Plant)</a:t>
            </a:r>
          </a:p>
          <a:p>
            <a:pPr marL="457200" lvl="1" indent="0" algn="l">
              <a:buNone/>
            </a:pPr>
            <a:endParaRPr lang="en-US" sz="1800" dirty="0" smtClean="0"/>
          </a:p>
          <a:p>
            <a:pPr marL="457200" lvl="1" indent="0" algn="l">
              <a:buNone/>
            </a:pPr>
            <a:endParaRPr lang="en-US" sz="1800" dirty="0" smtClean="0"/>
          </a:p>
        </p:txBody>
      </p:sp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86101" y="2780928"/>
            <a:ext cx="159441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/>
              <a:t>&gt; 10 </a:t>
            </a:r>
            <a:r>
              <a:rPr lang="es-ES" sz="1600" b="1" dirty="0" err="1" smtClean="0"/>
              <a:t>dpa</a:t>
            </a:r>
            <a:r>
              <a:rPr lang="es-ES" sz="1600" b="1" dirty="0" smtClean="0"/>
              <a:t>(Fe)/</a:t>
            </a:r>
            <a:r>
              <a:rPr lang="es-ES" sz="1600" b="1" dirty="0" err="1" smtClean="0"/>
              <a:t>fpy</a:t>
            </a:r>
            <a:endParaRPr lang="es-ES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452320" y="3212976"/>
            <a:ext cx="17281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20 </a:t>
            </a:r>
            <a:r>
              <a:rPr lang="es-ES" sz="1600" b="1" dirty="0" err="1" smtClean="0"/>
              <a:t>dpa</a:t>
            </a:r>
            <a:r>
              <a:rPr lang="es-ES" sz="1600" b="1" dirty="0" smtClean="0"/>
              <a:t>(Fe) in 1.5 y</a:t>
            </a:r>
          </a:p>
          <a:p>
            <a:r>
              <a:rPr lang="es-ES" sz="1600" b="1" dirty="0" smtClean="0"/>
              <a:t>50 </a:t>
            </a:r>
            <a:r>
              <a:rPr lang="es-ES" sz="1600" b="1" dirty="0" err="1" smtClean="0"/>
              <a:t>dpa</a:t>
            </a:r>
            <a:r>
              <a:rPr lang="es-ES" sz="1600" b="1" dirty="0" smtClean="0"/>
              <a:t>(Fe) in 3.5 y</a:t>
            </a:r>
            <a:endParaRPr lang="es-E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538014" y="4221088"/>
            <a:ext cx="164249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300 cm3</a:t>
            </a:r>
            <a:endParaRPr lang="es-ES" sz="1600" b="1" dirty="0"/>
          </a:p>
        </p:txBody>
      </p:sp>
      <p:sp>
        <p:nvSpPr>
          <p:cNvPr id="12" name="11 Rectángulo"/>
          <p:cNvSpPr/>
          <p:nvPr/>
        </p:nvSpPr>
        <p:spPr>
          <a:xfrm>
            <a:off x="323528" y="4890646"/>
            <a:ext cx="6840760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The most feasible approach based on </a:t>
            </a:r>
            <a:r>
              <a:rPr lang="en-GB" sz="2000" b="1" dirty="0" smtClean="0"/>
              <a:t> Li(</a:t>
            </a:r>
            <a:r>
              <a:rPr lang="en-GB" sz="2000" b="1" dirty="0" err="1" smtClean="0"/>
              <a:t>d,xn</a:t>
            </a:r>
            <a:r>
              <a:rPr lang="en-GB" sz="2000" b="1" dirty="0" smtClean="0"/>
              <a:t>) sources </a:t>
            </a:r>
            <a:endParaRPr lang="es-ES" sz="2000" b="1" dirty="0"/>
          </a:p>
        </p:txBody>
      </p:sp>
      <p:sp>
        <p:nvSpPr>
          <p:cNvPr id="6" name="5 Flecha abajo"/>
          <p:cNvSpPr/>
          <p:nvPr/>
        </p:nvSpPr>
        <p:spPr>
          <a:xfrm>
            <a:off x="1763688" y="5290756"/>
            <a:ext cx="3816424" cy="391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78498" y="5683300"/>
            <a:ext cx="684076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The IFMIF project since 90´s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660232" y="1700808"/>
            <a:ext cx="246531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/>
              <a:t>Requirements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based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on</a:t>
            </a:r>
            <a:r>
              <a:rPr lang="es-ES" sz="1600" b="1" dirty="0" smtClean="0"/>
              <a:t> EU DEMO </a:t>
            </a:r>
            <a:r>
              <a:rPr lang="es-ES" sz="1600" b="1" dirty="0" err="1" smtClean="0"/>
              <a:t>needs</a:t>
            </a:r>
            <a:endParaRPr lang="es-ES" sz="1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660232" y="5355793"/>
            <a:ext cx="243826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The</a:t>
            </a:r>
            <a:r>
              <a:rPr lang="es-ES" sz="2400" b="1" dirty="0" smtClean="0"/>
              <a:t> IFMIF-DONES </a:t>
            </a:r>
            <a:r>
              <a:rPr lang="es-ES" sz="2400" b="1" dirty="0" err="1" smtClean="0"/>
              <a:t>project</a:t>
            </a:r>
            <a:r>
              <a:rPr lang="es-ES" sz="2400" b="1" dirty="0" smtClean="0"/>
              <a:t>!!!</a:t>
            </a:r>
            <a:endParaRPr lang="es-ES" sz="2400" b="1" dirty="0"/>
          </a:p>
        </p:txBody>
      </p:sp>
      <p:sp>
        <p:nvSpPr>
          <p:cNvPr id="15" name="14 Flecha abajo"/>
          <p:cNvSpPr/>
          <p:nvPr/>
        </p:nvSpPr>
        <p:spPr>
          <a:xfrm>
            <a:off x="7604786" y="4725144"/>
            <a:ext cx="1143678" cy="565612"/>
          </a:xfrm>
          <a:prstGeom prst="downArrow">
            <a:avLst>
              <a:gd name="adj1" fmla="val 71709"/>
              <a:gd name="adj2" fmla="val 43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 rot="16200000">
            <a:off x="5867143" y="5446226"/>
            <a:ext cx="1143678" cy="565612"/>
          </a:xfrm>
          <a:prstGeom prst="downArrow">
            <a:avLst>
              <a:gd name="adj1" fmla="val 71709"/>
              <a:gd name="adj2" fmla="val 43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4624"/>
            <a:ext cx="6480720" cy="576064"/>
          </a:xfr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kern="1200" dirty="0" err="1" smtClean="0"/>
              <a:t>What</a:t>
            </a:r>
            <a:r>
              <a:rPr lang="es-ES" sz="3200" b="1" kern="1200" dirty="0" smtClean="0"/>
              <a:t> </a:t>
            </a:r>
            <a:r>
              <a:rPr lang="es-ES" sz="3200" b="1" kern="1200" dirty="0" err="1" smtClean="0"/>
              <a:t>is</a:t>
            </a:r>
            <a:r>
              <a:rPr lang="es-ES" sz="3200" b="1" kern="1200" dirty="0" smtClean="0"/>
              <a:t> IFMIF-DONES?</a:t>
            </a:r>
            <a:endParaRPr lang="es-ES" sz="3200" b="1" kern="1200" dirty="0"/>
          </a:p>
        </p:txBody>
      </p:sp>
      <p:sp>
        <p:nvSpPr>
          <p:cNvPr id="9" name="TextBox 1"/>
          <p:cNvSpPr txBox="1"/>
          <p:nvPr/>
        </p:nvSpPr>
        <p:spPr>
          <a:xfrm>
            <a:off x="539552" y="2832142"/>
            <a:ext cx="7992888" cy="297312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/>
            <a:r>
              <a:rPr lang="en-GB" sz="2400" b="1" dirty="0" smtClean="0">
                <a:latin typeface="Arial"/>
                <a:ea typeface="Calibri"/>
                <a:cs typeface="Times New Roman"/>
              </a:rPr>
              <a:t>Main technical characteristics</a:t>
            </a:r>
          </a:p>
          <a:p>
            <a:pPr marL="171450" indent="-171450"/>
            <a:r>
              <a:rPr lang="en-GB" sz="2400" b="1" dirty="0" smtClean="0">
                <a:latin typeface="Arial"/>
                <a:ea typeface="Calibri"/>
                <a:cs typeface="Times New Roman"/>
              </a:rPr>
              <a:t>	</a:t>
            </a:r>
            <a:r>
              <a:rPr lang="en-GB" sz="2400" u="sng" dirty="0" smtClean="0">
                <a:latin typeface="Arial"/>
                <a:ea typeface="Calibri"/>
                <a:cs typeface="Times New Roman"/>
              </a:rPr>
              <a:t>Based on </a:t>
            </a:r>
            <a:r>
              <a:rPr lang="en-GB" sz="2400" b="1" u="sng" dirty="0" smtClean="0">
                <a:latin typeface="Arial"/>
                <a:ea typeface="Calibri"/>
                <a:cs typeface="Times New Roman"/>
              </a:rPr>
              <a:t>IFMIF</a:t>
            </a:r>
            <a:r>
              <a:rPr lang="en-GB" sz="2400" u="sng" dirty="0" smtClean="0">
                <a:latin typeface="Arial"/>
                <a:ea typeface="Calibri"/>
                <a:cs typeface="Times New Roman"/>
              </a:rPr>
              <a:t> Preliminary Engineering Design </a:t>
            </a:r>
            <a:r>
              <a:rPr lang="en-GB" sz="2400" dirty="0" smtClean="0">
                <a:latin typeface="Arial"/>
                <a:ea typeface="Calibri"/>
                <a:cs typeface="Times New Roman"/>
              </a:rPr>
              <a:t>simplified as much as possible</a:t>
            </a:r>
            <a:r>
              <a:rPr lang="en-GB" sz="2000" dirty="0" smtClean="0">
                <a:latin typeface="Arial"/>
                <a:ea typeface="Calibri"/>
                <a:cs typeface="Times New Roman"/>
              </a:rPr>
              <a:t>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One full energy (40 MeV) accelerator with angular incidence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Full size IFMIF Test Cell: </a:t>
            </a: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half cooling needed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Full size IFMIF Li loop: </a:t>
            </a: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half cooling, half purification system needed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Reduced number of irradiation modules  to be used: </a:t>
            </a: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need of Tritium online measurements and strong simplification of Pipes &amp; Cables Plugs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Minimum irradiated materials (modules, target,…) manipulation in the plant: </a:t>
            </a: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irradiated materials </a:t>
            </a:r>
            <a:r>
              <a:rPr lang="en-GB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transferred </a:t>
            </a: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external facilities, if possible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Waste management reduced to the minimum</a:t>
            </a:r>
            <a:endParaRPr lang="en-GB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331640" y="595102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Upgrade </a:t>
            </a:r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to full </a:t>
            </a:r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IFMIF could be feasible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792088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b="1" dirty="0" smtClean="0"/>
              <a:t>It is the minimum neutron source required to fulfill the materials fusion-like irradiations needs of DEMO</a:t>
            </a:r>
          </a:p>
          <a:p>
            <a:pPr marL="0" indent="0" algn="l">
              <a:lnSpc>
                <a:spcPct val="120000"/>
              </a:lnSpc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28392" y="1733907"/>
            <a:ext cx="543609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IFMIF-DONES (Demo-</a:t>
            </a:r>
            <a:r>
              <a:rPr lang="es-ES" sz="2400" b="1" dirty="0" err="1" smtClean="0"/>
              <a:t>Oriented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Neutron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Source</a:t>
            </a:r>
            <a:r>
              <a:rPr lang="es-ES" sz="2400" b="1" dirty="0" smtClean="0"/>
              <a:t>)</a:t>
            </a:r>
            <a:endParaRPr lang="es-ES" sz="2400" b="1" dirty="0"/>
          </a:p>
        </p:txBody>
      </p:sp>
      <p:sp>
        <p:nvSpPr>
          <p:cNvPr id="4" name="3 Flecha derecha"/>
          <p:cNvSpPr/>
          <p:nvPr/>
        </p:nvSpPr>
        <p:spPr>
          <a:xfrm>
            <a:off x="2195736" y="1816373"/>
            <a:ext cx="1440160" cy="604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31" y="5661248"/>
            <a:ext cx="1866961" cy="882679"/>
          </a:xfrm>
        </p:spPr>
      </p:pic>
      <p:sp>
        <p:nvSpPr>
          <p:cNvPr id="35" name="34 Flecha abajo"/>
          <p:cNvSpPr/>
          <p:nvPr/>
        </p:nvSpPr>
        <p:spPr>
          <a:xfrm>
            <a:off x="8028384" y="3284984"/>
            <a:ext cx="288032" cy="16561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31 Flecha abajo"/>
          <p:cNvSpPr/>
          <p:nvPr/>
        </p:nvSpPr>
        <p:spPr>
          <a:xfrm>
            <a:off x="8023001" y="1412776"/>
            <a:ext cx="298798" cy="12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Flecha abajo"/>
          <p:cNvSpPr/>
          <p:nvPr/>
        </p:nvSpPr>
        <p:spPr>
          <a:xfrm>
            <a:off x="6624228" y="1412776"/>
            <a:ext cx="298798" cy="12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1 Flecha abajo"/>
          <p:cNvSpPr/>
          <p:nvPr/>
        </p:nvSpPr>
        <p:spPr>
          <a:xfrm>
            <a:off x="5128567" y="1412776"/>
            <a:ext cx="298798" cy="12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31 Flecha abajo"/>
          <p:cNvSpPr/>
          <p:nvPr/>
        </p:nvSpPr>
        <p:spPr>
          <a:xfrm>
            <a:off x="3844574" y="1418616"/>
            <a:ext cx="298798" cy="12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31 Flecha abajo"/>
          <p:cNvSpPr/>
          <p:nvPr/>
        </p:nvSpPr>
        <p:spPr>
          <a:xfrm>
            <a:off x="2483768" y="1412776"/>
            <a:ext cx="298798" cy="12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15 CuadroTexto"/>
          <p:cNvSpPr txBox="1"/>
          <p:nvPr/>
        </p:nvSpPr>
        <p:spPr>
          <a:xfrm>
            <a:off x="1691680" y="1506270"/>
            <a:ext cx="7638354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IFMIF-DONES validation activities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34" r="9875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915916">
            <a:off x="5076056" y="267004"/>
            <a:ext cx="3096344" cy="118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043608" y="11663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Design process of </a:t>
            </a:r>
            <a:r>
              <a:rPr lang="en-US" sz="2800" b="1" dirty="0" err="1" smtClean="0"/>
              <a:t>IFMIF-DONES</a:t>
            </a:r>
            <a:r>
              <a:rPr lang="en-US" sz="2800" b="1" dirty="0" smtClean="0"/>
              <a:t> Plant </a:t>
            </a:r>
            <a:endParaRPr lang="en-US" sz="2800" b="1" dirty="0"/>
          </a:p>
        </p:txBody>
      </p:sp>
      <p:sp>
        <p:nvSpPr>
          <p:cNvPr id="57" name="8 CuadroTexto"/>
          <p:cNvSpPr txBox="1"/>
          <p:nvPr/>
        </p:nvSpPr>
        <p:spPr>
          <a:xfrm>
            <a:off x="35496" y="2665819"/>
            <a:ext cx="10801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IFMIF EDR  2013</a:t>
            </a:r>
          </a:p>
        </p:txBody>
      </p:sp>
      <p:sp>
        <p:nvSpPr>
          <p:cNvPr id="58" name="15 CuadroTexto"/>
          <p:cNvSpPr txBox="1"/>
          <p:nvPr/>
        </p:nvSpPr>
        <p:spPr>
          <a:xfrm>
            <a:off x="251520" y="1074222"/>
            <a:ext cx="90730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IFMIF-EVEDA validation activities: </a:t>
            </a:r>
            <a:r>
              <a:rPr lang="en-US" sz="1600" b="1" dirty="0" err="1" smtClean="0"/>
              <a:t>Orai</a:t>
            </a:r>
            <a:r>
              <a:rPr lang="en-US" sz="1600" b="1" dirty="0" smtClean="0"/>
              <a:t> loop, </a:t>
            </a:r>
            <a:r>
              <a:rPr lang="en-US" sz="1600" b="1" dirty="0" err="1" smtClean="0"/>
              <a:t>Heloka</a:t>
            </a:r>
            <a:r>
              <a:rPr lang="en-US" sz="1600" b="1" dirty="0" smtClean="0"/>
              <a:t>, Lifus6, </a:t>
            </a:r>
            <a:r>
              <a:rPr lang="en-US" sz="1600" b="1" dirty="0" err="1" smtClean="0">
                <a:solidFill>
                  <a:srgbClr val="FF0000"/>
                </a:solidFill>
              </a:rPr>
              <a:t>LIPAc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" name="2 Flecha derecha"/>
          <p:cNvSpPr/>
          <p:nvPr/>
        </p:nvSpPr>
        <p:spPr>
          <a:xfrm>
            <a:off x="1691680" y="2636912"/>
            <a:ext cx="7200800" cy="648072"/>
          </a:xfrm>
          <a:prstGeom prst="rightArrow">
            <a:avLst>
              <a:gd name="adj1" fmla="val 92118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4 Flecha abajo"/>
          <p:cNvSpPr/>
          <p:nvPr/>
        </p:nvSpPr>
        <p:spPr>
          <a:xfrm>
            <a:off x="4499992" y="3284985"/>
            <a:ext cx="365993" cy="1872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21 Rectángulo"/>
          <p:cNvSpPr/>
          <p:nvPr/>
        </p:nvSpPr>
        <p:spPr>
          <a:xfrm>
            <a:off x="3635895" y="5085184"/>
            <a:ext cx="1791469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en-US" sz="1400" b="1" i="1" dirty="0" smtClean="0">
                <a:solidFill>
                  <a:srgbClr val="FF0000"/>
                </a:solidFill>
                <a:latin typeface="Arial" charset="0"/>
              </a:rPr>
              <a:t>Reference </a:t>
            </a:r>
            <a:r>
              <a:rPr lang="pl-PL" altLang="en-US" sz="1400" b="1" i="1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s-ES" altLang="en-US" sz="1400" b="1" i="1" dirty="0" err="1" smtClean="0">
                <a:solidFill>
                  <a:srgbClr val="FF0000"/>
                </a:solidFill>
                <a:latin typeface="Arial" charset="0"/>
              </a:rPr>
              <a:t>esign</a:t>
            </a:r>
            <a:r>
              <a:rPr lang="es-ES" altLang="en-US" sz="14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r>
              <a:rPr lang="es-ES" altLang="en-US" sz="1200" dirty="0" err="1" smtClean="0">
                <a:solidFill>
                  <a:srgbClr val="FF0000"/>
                </a:solidFill>
                <a:latin typeface="Arial" charset="0"/>
              </a:rPr>
              <a:t>Second</a:t>
            </a:r>
            <a:r>
              <a:rPr lang="es-ES" altLang="en-US" sz="1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altLang="en-US" sz="1200" dirty="0" err="1">
                <a:solidFill>
                  <a:srgbClr val="FF0000"/>
                </a:solidFill>
                <a:latin typeface="Arial" charset="0"/>
              </a:rPr>
              <a:t>half</a:t>
            </a:r>
            <a:r>
              <a:rPr lang="es-ES" altLang="en-US" sz="1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altLang="en-US" sz="1200" dirty="0" smtClean="0">
                <a:solidFill>
                  <a:srgbClr val="FF0000"/>
                </a:solidFill>
                <a:latin typeface="Arial" charset="0"/>
              </a:rPr>
              <a:t>2016</a:t>
            </a:r>
          </a:p>
        </p:txBody>
      </p:sp>
      <p:sp>
        <p:nvSpPr>
          <p:cNvPr id="62" name="22 Rectángulo"/>
          <p:cNvSpPr/>
          <p:nvPr/>
        </p:nvSpPr>
        <p:spPr>
          <a:xfrm>
            <a:off x="5580112" y="5157192"/>
            <a:ext cx="1656184" cy="1046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en-US" sz="1600" b="1" i="1" dirty="0" err="1" smtClean="0">
                <a:solidFill>
                  <a:srgbClr val="FF0000"/>
                </a:solidFill>
                <a:latin typeface="Arial" charset="0"/>
              </a:rPr>
              <a:t>Preliminary</a:t>
            </a:r>
            <a:r>
              <a:rPr lang="es-ES" altLang="en-US" sz="16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altLang="en-US" sz="1600" b="1" i="1" dirty="0">
                <a:solidFill>
                  <a:srgbClr val="FF0000"/>
                </a:solidFill>
                <a:latin typeface="Arial" charset="0"/>
              </a:rPr>
              <a:t>Engineering </a:t>
            </a:r>
            <a:r>
              <a:rPr lang="pl-PL" altLang="en-US" sz="1600" b="1" i="1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s-ES" altLang="en-US" sz="1600" b="1" i="1" dirty="0" smtClean="0">
                <a:solidFill>
                  <a:srgbClr val="FF0000"/>
                </a:solidFill>
                <a:latin typeface="Arial" charset="0"/>
              </a:rPr>
              <a:t>esign </a:t>
            </a:r>
            <a:r>
              <a:rPr lang="es-ES" altLang="en-US" sz="1600" b="1" dirty="0" err="1" smtClean="0">
                <a:solidFill>
                  <a:srgbClr val="FF0000"/>
                </a:solidFill>
                <a:latin typeface="Arial" charset="0"/>
              </a:rPr>
              <a:t>report</a:t>
            </a:r>
            <a:r>
              <a:rPr lang="es-ES" alt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altLang="en-US" sz="1600" b="1" i="1" dirty="0" smtClean="0">
                <a:solidFill>
                  <a:srgbClr val="FF0000"/>
                </a:solidFill>
                <a:latin typeface="Arial" charset="0"/>
              </a:rPr>
              <a:t>           </a:t>
            </a:r>
            <a:r>
              <a:rPr lang="es-ES" altLang="en-US" sz="1400" dirty="0" smtClean="0">
                <a:solidFill>
                  <a:srgbClr val="FF0000"/>
                </a:solidFill>
                <a:latin typeface="Arial" charset="0"/>
              </a:rPr>
              <a:t>2017</a:t>
            </a:r>
            <a:endParaRPr lang="es-ES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3" name="5 CuadroTexto"/>
          <p:cNvSpPr txBox="1"/>
          <p:nvPr/>
        </p:nvSpPr>
        <p:spPr>
          <a:xfrm>
            <a:off x="1924930" y="2636912"/>
            <a:ext cx="2719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WPENS Project timeline</a:t>
            </a:r>
            <a:endParaRPr lang="en-US" sz="2000" b="1" dirty="0"/>
          </a:p>
        </p:txBody>
      </p:sp>
      <p:sp>
        <p:nvSpPr>
          <p:cNvPr id="64" name="28 Flecha derecha"/>
          <p:cNvSpPr/>
          <p:nvPr/>
        </p:nvSpPr>
        <p:spPr>
          <a:xfrm>
            <a:off x="1187624" y="2708920"/>
            <a:ext cx="360040" cy="375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32 Flecha abajo"/>
          <p:cNvSpPr/>
          <p:nvPr/>
        </p:nvSpPr>
        <p:spPr>
          <a:xfrm>
            <a:off x="467544" y="1484784"/>
            <a:ext cx="288032" cy="1136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7167 Rectángulo"/>
          <p:cNvSpPr/>
          <p:nvPr/>
        </p:nvSpPr>
        <p:spPr>
          <a:xfrm>
            <a:off x="1691680" y="1938318"/>
            <a:ext cx="806489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dirty="0" smtClean="0"/>
              <a:t>ritical technical issues analysis </a:t>
            </a:r>
            <a:r>
              <a:rPr lang="en-US" sz="1600" dirty="0" smtClean="0"/>
              <a:t>(quench tank location, TA approach, AC configuration,… </a:t>
            </a:r>
            <a:endParaRPr lang="en-US" sz="1600" i="1" dirty="0" smtClean="0">
              <a:solidFill>
                <a:srgbClr val="0033CC"/>
              </a:solidFill>
            </a:endParaRPr>
          </a:p>
        </p:txBody>
      </p:sp>
      <p:sp>
        <p:nvSpPr>
          <p:cNvPr id="70" name="24 Estrella de 6 puntas"/>
          <p:cNvSpPr/>
          <p:nvPr/>
        </p:nvSpPr>
        <p:spPr>
          <a:xfrm>
            <a:off x="6228184" y="2852936"/>
            <a:ext cx="309565" cy="314327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34 Flecha abajo"/>
          <p:cNvSpPr/>
          <p:nvPr/>
        </p:nvSpPr>
        <p:spPr>
          <a:xfrm>
            <a:off x="6228184" y="3284986"/>
            <a:ext cx="288032" cy="18545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09196"/>
            <a:ext cx="2520280" cy="140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14 CuadroTexto"/>
          <p:cNvSpPr txBox="1"/>
          <p:nvPr/>
        </p:nvSpPr>
        <p:spPr>
          <a:xfrm>
            <a:off x="1331640" y="4922584"/>
            <a:ext cx="172819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i="1"/>
            </a:lvl1pPr>
          </a:lstStyle>
          <a:p>
            <a:r>
              <a:rPr lang="en-US" sz="1400" dirty="0"/>
              <a:t>IFMIF-DONES Conceptual Design Report 2014 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27" name="34 Flecha abajo"/>
          <p:cNvSpPr/>
          <p:nvPr/>
        </p:nvSpPr>
        <p:spPr>
          <a:xfrm>
            <a:off x="1924930" y="3284984"/>
            <a:ext cx="270806" cy="1637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8 CuadroTexto"/>
          <p:cNvSpPr txBox="1"/>
          <p:nvPr/>
        </p:nvSpPr>
        <p:spPr>
          <a:xfrm>
            <a:off x="1547664" y="3356992"/>
            <a:ext cx="7488832" cy="138499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Plant  and systems requirements definition</a:t>
            </a:r>
          </a:p>
          <a:p>
            <a:pPr algn="ctr"/>
            <a:r>
              <a:rPr lang="en-US" sz="1400" b="1" i="1" dirty="0" smtClean="0"/>
              <a:t>Design guidelines</a:t>
            </a:r>
          </a:p>
          <a:p>
            <a:pPr algn="ctr"/>
            <a:r>
              <a:rPr lang="en-US" sz="1400" b="1" i="1" dirty="0" smtClean="0"/>
              <a:t>Boundaries and interfaces identification</a:t>
            </a:r>
          </a:p>
          <a:p>
            <a:pPr algn="ctr"/>
            <a:r>
              <a:rPr lang="en-US" sz="1400" b="1" i="1" dirty="0" smtClean="0"/>
              <a:t>Implementation of design choices</a:t>
            </a:r>
          </a:p>
          <a:p>
            <a:pPr algn="ctr"/>
            <a:r>
              <a:rPr lang="en-US" sz="1400" b="1" i="1" dirty="0" smtClean="0"/>
              <a:t>Systems design</a:t>
            </a:r>
          </a:p>
          <a:p>
            <a:pPr algn="ctr"/>
            <a:r>
              <a:rPr lang="en-US" sz="1400" b="1" i="1" dirty="0" smtClean="0"/>
              <a:t>Integrated analysis</a:t>
            </a:r>
          </a:p>
        </p:txBody>
      </p:sp>
      <p:sp>
        <p:nvSpPr>
          <p:cNvPr id="34" name="22 Rectángulo"/>
          <p:cNvSpPr/>
          <p:nvPr/>
        </p:nvSpPr>
        <p:spPr>
          <a:xfrm>
            <a:off x="7380312" y="4941168"/>
            <a:ext cx="165618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en-US" sz="1400" b="1" i="1" dirty="0" err="1" smtClean="0">
                <a:solidFill>
                  <a:srgbClr val="FF0000"/>
                </a:solidFill>
                <a:latin typeface="Arial" charset="0"/>
              </a:rPr>
              <a:t>Preliminary</a:t>
            </a:r>
            <a:r>
              <a:rPr lang="es-ES" altLang="en-US" sz="1400" b="1" i="1" dirty="0" smtClean="0">
                <a:solidFill>
                  <a:srgbClr val="FF0000"/>
                </a:solidFill>
                <a:latin typeface="Arial" charset="0"/>
              </a:rPr>
              <a:t> Safety </a:t>
            </a:r>
            <a:r>
              <a:rPr lang="es-ES" altLang="en-US" sz="1400" b="1" i="1" dirty="0" err="1" smtClean="0">
                <a:solidFill>
                  <a:srgbClr val="FF0000"/>
                </a:solidFill>
                <a:latin typeface="Arial" charset="0"/>
              </a:rPr>
              <a:t>Analysis</a:t>
            </a:r>
            <a:r>
              <a:rPr lang="es-ES" altLang="en-US" sz="14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" altLang="en-US" sz="1400" b="1" i="1" dirty="0" err="1" smtClean="0">
                <a:solidFill>
                  <a:srgbClr val="FF0000"/>
                </a:solidFill>
                <a:latin typeface="Arial" charset="0"/>
              </a:rPr>
              <a:t>Report</a:t>
            </a:r>
            <a:r>
              <a:rPr lang="es-ES" altLang="en-US" sz="1400" b="1" i="1" dirty="0" smtClean="0">
                <a:solidFill>
                  <a:srgbClr val="FF0000"/>
                </a:solidFill>
                <a:latin typeface="Arial" charset="0"/>
              </a:rPr>
              <a:t>   </a:t>
            </a:r>
            <a:endParaRPr lang="es-ES" altLang="en-US" sz="12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8" name="Picture 3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69368" y="-99392"/>
            <a:ext cx="5987008" cy="891216"/>
          </a:xfrm>
        </p:spPr>
        <p:txBody>
          <a:bodyPr/>
          <a:lstStyle/>
          <a:p>
            <a:r>
              <a:rPr lang="es-ES" b="1" dirty="0" smtClean="0"/>
              <a:t>IFMIF-DONES </a:t>
            </a:r>
            <a:r>
              <a:rPr lang="es-ES" b="1" dirty="0" err="1" smtClean="0"/>
              <a:t>Plant</a:t>
            </a:r>
            <a:r>
              <a:rPr lang="es-ES" b="1" dirty="0" smtClean="0"/>
              <a:t> </a:t>
            </a:r>
            <a:r>
              <a:rPr lang="es-ES" b="1" dirty="0" err="1" smtClean="0"/>
              <a:t>Configuration</a:t>
            </a:r>
            <a:endParaRPr lang="es-ES" b="1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3" cy="5760640"/>
          </a:xfrm>
          <a:prstGeom prst="rect">
            <a:avLst/>
          </a:prstGeom>
          <a:noFill/>
        </p:spPr>
      </p:pic>
      <p:pic>
        <p:nvPicPr>
          <p:cNvPr id="6" name="Picture 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68394"/>
            <a:ext cx="8928992" cy="891216"/>
          </a:xfrm>
        </p:spPr>
        <p:txBody>
          <a:bodyPr/>
          <a:lstStyle/>
          <a:p>
            <a:pPr algn="ctr"/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40768"/>
            <a:ext cx="6696744" cy="446449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DONES </a:t>
            </a:r>
            <a:r>
              <a:rPr lang="es-ES" dirty="0" err="1" smtClean="0"/>
              <a:t>objective</a:t>
            </a:r>
            <a:r>
              <a:rPr lang="es-ES" dirty="0" smtClean="0"/>
              <a:t> and </a:t>
            </a:r>
            <a:r>
              <a:rPr lang="es-ES" dirty="0" err="1" smtClean="0"/>
              <a:t>overall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Accelerator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Test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Li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Remote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Handling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Building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6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1293" y="-171400"/>
            <a:ext cx="5571107" cy="891216"/>
          </a:xfrm>
        </p:spPr>
        <p:txBody>
          <a:bodyPr/>
          <a:lstStyle/>
          <a:p>
            <a:r>
              <a:rPr lang="es-ES" b="1" dirty="0" err="1" smtClean="0"/>
              <a:t>Accelerator</a:t>
            </a:r>
            <a:r>
              <a:rPr lang="es-ES" b="1" dirty="0" smtClean="0"/>
              <a:t> </a:t>
            </a:r>
            <a:r>
              <a:rPr lang="es-ES" b="1" dirty="0" err="1" smtClean="0"/>
              <a:t>systems</a:t>
            </a:r>
            <a:r>
              <a:rPr lang="es-ES" b="1" dirty="0" smtClean="0"/>
              <a:t> </a:t>
            </a:r>
            <a:r>
              <a:rPr lang="es-ES" b="1" dirty="0" err="1" smtClean="0"/>
              <a:t>summary</a:t>
            </a:r>
            <a:endParaRPr lang="es-ES" b="1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8229600" cy="471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20072" y="1017938"/>
            <a:ext cx="3384376" cy="1834998"/>
          </a:xfrm>
          <a:prstGeom prst="rect">
            <a:avLst/>
          </a:prstGeom>
        </p:spPr>
      </p:pic>
      <p:sp>
        <p:nvSpPr>
          <p:cNvPr id="30" name="29 CuadroTexto"/>
          <p:cNvSpPr txBox="1"/>
          <p:nvPr/>
        </p:nvSpPr>
        <p:spPr>
          <a:xfrm>
            <a:off x="6300192" y="744959"/>
            <a:ext cx="138095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SRF </a:t>
            </a:r>
            <a:r>
              <a:rPr lang="es-ES" sz="1400" b="1" dirty="0" err="1" smtClean="0"/>
              <a:t>cryomodule</a:t>
            </a:r>
            <a:endParaRPr lang="es-ES" sz="1400" b="1" dirty="0"/>
          </a:p>
        </p:txBody>
      </p:sp>
      <p:sp>
        <p:nvSpPr>
          <p:cNvPr id="3" name="2 Rectángulo"/>
          <p:cNvSpPr/>
          <p:nvPr/>
        </p:nvSpPr>
        <p:spPr>
          <a:xfrm rot="20977451">
            <a:off x="251520" y="1626510"/>
            <a:ext cx="48965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6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4"/>
          <p:cNvPicPr/>
          <p:nvPr/>
        </p:nvPicPr>
        <p:blipFill>
          <a:blip r:embed="rId5"/>
          <a:stretch>
            <a:fillRect/>
          </a:stretch>
        </p:blipFill>
        <p:spPr>
          <a:xfrm>
            <a:off x="5323" y="692696"/>
            <a:ext cx="4572001" cy="1584176"/>
          </a:xfrm>
          <a:prstGeom prst="rect">
            <a:avLst/>
          </a:prstGeom>
        </p:spPr>
      </p:pic>
      <p:sp>
        <p:nvSpPr>
          <p:cNvPr id="31" name="30 CuadroTexto"/>
          <p:cNvSpPr txBox="1"/>
          <p:nvPr/>
        </p:nvSpPr>
        <p:spPr>
          <a:xfrm>
            <a:off x="1331640" y="1556792"/>
            <a:ext cx="181813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RFQ</a:t>
            </a:r>
            <a:endParaRPr lang="es-ES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059832" y="5301208"/>
            <a:ext cx="6048672" cy="1215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175 MHz, 5MW, 125 </a:t>
            </a:r>
            <a:r>
              <a:rPr lang="es-ES" sz="1600" b="1" dirty="0" err="1" smtClean="0"/>
              <a:t>mA</a:t>
            </a:r>
            <a:r>
              <a:rPr lang="es-ES" sz="1600" b="1" dirty="0" smtClean="0"/>
              <a:t>, CW, </a:t>
            </a:r>
            <a:r>
              <a:rPr lang="es-ES" sz="1600" b="1" dirty="0" err="1" smtClean="0"/>
              <a:t>high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availability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One</a:t>
            </a:r>
            <a:r>
              <a:rPr lang="es-ES" sz="1600" b="1" dirty="0" smtClean="0"/>
              <a:t> of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more </a:t>
            </a:r>
            <a:r>
              <a:rPr lang="es-ES" sz="1600" b="1" dirty="0" err="1" smtClean="0"/>
              <a:t>powerful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accelerators</a:t>
            </a:r>
            <a:r>
              <a:rPr lang="es-ES" sz="1600" b="1" dirty="0" smtClean="0"/>
              <a:t> in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world</a:t>
            </a:r>
            <a:r>
              <a:rPr lang="es-ES" sz="1600" b="1" dirty="0" smtClean="0"/>
              <a:t>. </a:t>
            </a:r>
            <a:r>
              <a:rPr lang="es-ES" sz="1600" b="1" dirty="0" err="1" smtClean="0"/>
              <a:t>Waiting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for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validation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results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from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LIPAc</a:t>
            </a:r>
            <a:r>
              <a:rPr lang="es-ES" sz="1600" b="1" dirty="0" smtClean="0"/>
              <a:t> (</a:t>
            </a:r>
            <a:r>
              <a:rPr lang="es-ES" sz="1600" b="1" dirty="0" err="1" smtClean="0"/>
              <a:t>Rokkasho</a:t>
            </a:r>
            <a:r>
              <a:rPr lang="es-ES" sz="16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9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Very</a:t>
            </a:r>
            <a:r>
              <a:rPr lang="es-ES" sz="1600" b="1" dirty="0" smtClean="0"/>
              <a:t> similar to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IFMIF </a:t>
            </a:r>
            <a:r>
              <a:rPr lang="es-ES" sz="1600" b="1" dirty="0" err="1" smtClean="0"/>
              <a:t>one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but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some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changes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implemented</a:t>
            </a:r>
            <a:r>
              <a:rPr lang="es-ES" sz="1600" b="1" dirty="0" smtClean="0"/>
              <a:t>….</a:t>
            </a:r>
          </a:p>
        </p:txBody>
      </p:sp>
      <p:sp>
        <p:nvSpPr>
          <p:cNvPr id="14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545263"/>
            <a:ext cx="823912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100" dirty="0" smtClean="0">
                <a:cs typeface="Arial" charset="0"/>
              </a:rPr>
              <a:t>A. Ibarra| Neutron Sources Workshop| Aomori (Japan)| November 4-5, 2017| Page </a:t>
            </a:r>
            <a:fld id="{F53ED1AC-C4A2-4B21-94FF-265A20E95F46}" type="slidenum">
              <a:rPr lang="en-GB" altLang="es-ES" sz="1100" smtClean="0"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GB" altLang="es-ES" sz="11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9618</TotalTime>
  <Words>1824</Words>
  <Application>Microsoft Office PowerPoint</Application>
  <PresentationFormat>On-screen Show (4:3)</PresentationFormat>
  <Paragraphs>342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DONES: DEMO-Oriented Neutron Source  Workshop on Advanced Neutron Sources and its Applications. Aomori (Japan) November 4-5, 2017 </vt:lpstr>
      <vt:lpstr>Outline</vt:lpstr>
      <vt:lpstr>Outline</vt:lpstr>
      <vt:lpstr>Neutron source requirements</vt:lpstr>
      <vt:lpstr>What is IFMIF-DONES?</vt:lpstr>
      <vt:lpstr>PowerPoint Presentation</vt:lpstr>
      <vt:lpstr>IFMIF-DONES Plant Configuration</vt:lpstr>
      <vt:lpstr>Outline</vt:lpstr>
      <vt:lpstr>Accelerator systems summary</vt:lpstr>
      <vt:lpstr>AS main changes: SRF configuration</vt:lpstr>
      <vt:lpstr>AS main changes: Beam specifications on target</vt:lpstr>
      <vt:lpstr>PowerPoint Presentation</vt:lpstr>
      <vt:lpstr>Outline</vt:lpstr>
      <vt:lpstr>Test Systems summary</vt:lpstr>
      <vt:lpstr>Test Systems summary</vt:lpstr>
      <vt:lpstr>Test Systems Changes: Test Cell configuration &amp; others</vt:lpstr>
      <vt:lpstr>Test Systems: Progress of engineering design</vt:lpstr>
      <vt:lpstr>Outline</vt:lpstr>
      <vt:lpstr>Li systems summary</vt:lpstr>
      <vt:lpstr>Li systems summary</vt:lpstr>
      <vt:lpstr>LS main changes: quench tank design</vt:lpstr>
      <vt:lpstr>LS main changes: Impurities control</vt:lpstr>
      <vt:lpstr>Outline</vt:lpstr>
      <vt:lpstr>PowerPoint Presentation</vt:lpstr>
      <vt:lpstr>Building and Plant Systems</vt:lpstr>
      <vt:lpstr>Outline</vt:lpstr>
      <vt:lpstr>Summary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myamada</cp:lastModifiedBy>
  <cp:revision>243</cp:revision>
  <cp:lastPrinted>2017-03-27T16:03:34Z</cp:lastPrinted>
  <dcterms:created xsi:type="dcterms:W3CDTF">2014-10-17T14:45:18Z</dcterms:created>
  <dcterms:modified xsi:type="dcterms:W3CDTF">2017-11-06T07:14:57Z</dcterms:modified>
</cp:coreProperties>
</file>