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6.jpg" ContentType="image/png"/>
  <Override PartName="/ppt/media/image27.jpg" ContentType="image/png"/>
  <Override PartName="/ppt/media/image28.jpg" ContentType="image/png"/>
  <Override PartName="/ppt/media/image29.jpg" ContentType="image/png"/>
  <Override PartName="/ppt/notesSlides/notesSlide11.xml" ContentType="application/vnd.openxmlformats-officedocument.presentationml.notesSlide+xml"/>
  <Override PartName="/ppt/media/image31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5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70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98" r:id="rId3"/>
    <p:sldId id="308" r:id="rId4"/>
    <p:sldId id="326" r:id="rId5"/>
    <p:sldId id="310" r:id="rId6"/>
    <p:sldId id="306" r:id="rId7"/>
    <p:sldId id="321" r:id="rId8"/>
    <p:sldId id="257" r:id="rId9"/>
    <p:sldId id="316" r:id="rId10"/>
    <p:sldId id="309" r:id="rId11"/>
    <p:sldId id="327" r:id="rId12"/>
    <p:sldId id="329" r:id="rId13"/>
    <p:sldId id="330" r:id="rId14"/>
    <p:sldId id="331" r:id="rId15"/>
    <p:sldId id="332" r:id="rId16"/>
    <p:sldId id="304" r:id="rId17"/>
    <p:sldId id="305" r:id="rId18"/>
    <p:sldId id="335" r:id="rId19"/>
    <p:sldId id="353" r:id="rId20"/>
    <p:sldId id="311" r:id="rId21"/>
    <p:sldId id="296" r:id="rId22"/>
    <p:sldId id="351" r:id="rId23"/>
    <p:sldId id="336" r:id="rId24"/>
    <p:sldId id="361" r:id="rId25"/>
    <p:sldId id="312" r:id="rId26"/>
    <p:sldId id="314" r:id="rId27"/>
    <p:sldId id="345" r:id="rId28"/>
    <p:sldId id="344" r:id="rId29"/>
    <p:sldId id="359" r:id="rId30"/>
    <p:sldId id="317" r:id="rId31"/>
    <p:sldId id="356" r:id="rId32"/>
    <p:sldId id="358" r:id="rId33"/>
    <p:sldId id="319" r:id="rId34"/>
    <p:sldId id="333" r:id="rId35"/>
    <p:sldId id="318" r:id="rId36"/>
    <p:sldId id="320" r:id="rId37"/>
    <p:sldId id="334" r:id="rId38"/>
    <p:sldId id="299" r:id="rId39"/>
    <p:sldId id="268" r:id="rId40"/>
    <p:sldId id="284" r:id="rId41"/>
    <p:sldId id="346" r:id="rId42"/>
    <p:sldId id="347" r:id="rId43"/>
    <p:sldId id="324" r:id="rId44"/>
    <p:sldId id="341" r:id="rId45"/>
    <p:sldId id="352" r:id="rId46"/>
    <p:sldId id="281" r:id="rId47"/>
    <p:sldId id="360" r:id="rId48"/>
    <p:sldId id="291" r:id="rId49"/>
    <p:sldId id="293" r:id="rId50"/>
    <p:sldId id="292" r:id="rId51"/>
    <p:sldId id="323" r:id="rId52"/>
    <p:sldId id="322" r:id="rId53"/>
    <p:sldId id="348" r:id="rId54"/>
    <p:sldId id="342" r:id="rId55"/>
    <p:sldId id="354" r:id="rId56"/>
    <p:sldId id="288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7C80"/>
    <a:srgbClr val="008000"/>
    <a:srgbClr val="0066CC"/>
    <a:srgbClr val="FFD659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B4111-6230-4BAA-92FD-E2D1DA73184D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42548-0935-48CF-AAAE-BEBFCD099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0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80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44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50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42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69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97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831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672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Including 8 quadrupole,</a:t>
            </a:r>
            <a:r>
              <a:rPr lang="en-US" altLang="zh-CN" baseline="0" dirty="0" smtClean="0"/>
              <a:t> 1 </a:t>
            </a:r>
            <a:r>
              <a:rPr lang="en-US" altLang="zh-CN" baseline="0" dirty="0" err="1" smtClean="0"/>
              <a:t>octupole</a:t>
            </a:r>
            <a:r>
              <a:rPr lang="en-US" altLang="zh-CN" baseline="0" dirty="0" smtClean="0"/>
              <a:t>, 1 </a:t>
            </a:r>
            <a:r>
              <a:rPr lang="en-US" altLang="zh-CN" baseline="0" dirty="0" err="1" smtClean="0"/>
              <a:t>duodecapole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04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45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9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PF: particle fragmentation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79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86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Including 8 quadrupole,</a:t>
            </a:r>
            <a:r>
              <a:rPr lang="en-US" altLang="zh-CN" baseline="0" dirty="0" smtClean="0"/>
              <a:t> 1 octagon, 1 dodecahedron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501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Including 8 quadrupole,</a:t>
            </a:r>
            <a:r>
              <a:rPr lang="en-US" altLang="zh-CN" baseline="0" dirty="0" smtClean="0"/>
              <a:t> 1 octagon, 1 dodecahedron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63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4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78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Xiangshan</a:t>
            </a:r>
            <a:r>
              <a:rPr lang="en-US" altLang="zh-CN" baseline="0" dirty="0" smtClean="0"/>
              <a:t> meeting: national science and technology development strategy discussion.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52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10 Priority</a:t>
            </a:r>
            <a:r>
              <a:rPr lang="en-US" altLang="zh-CN" baseline="0" dirty="0" smtClean="0"/>
              <a:t> +5 alternate (waiting for vacancy)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63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13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19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PF: particle fragmentation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42548-0935-48CF-AAAE-BEBFCD0997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68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9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39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76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15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02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0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94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3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51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05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5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491B6-B9FC-4603-870D-5B8BD867D850}" type="datetimeFigureOut">
              <a:rPr lang="zh-CN" altLang="en-US" smtClean="0"/>
              <a:t>2017/11/4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4C320-CC84-4E4A-AB3D-A6713352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1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57353" y="1177693"/>
            <a:ext cx="11148846" cy="2390774"/>
          </a:xfrm>
        </p:spPr>
        <p:txBody>
          <a:bodyPr>
            <a:normAutofit fontScale="90000"/>
          </a:bodyPr>
          <a:lstStyle/>
          <a:p>
            <a:r>
              <a:rPr lang="zh-CN" altLang="en-US" sz="4800" dirty="0" smtClean="0"/>
              <a:t/>
            </a:r>
            <a:br>
              <a:rPr lang="zh-CN" altLang="en-US" sz="4800" dirty="0" smtClean="0"/>
            </a:br>
            <a:r>
              <a:rPr lang="zh-CN" altLang="en-US" sz="4800" dirty="0" smtClean="0"/>
              <a:t/>
            </a:r>
            <a:br>
              <a:rPr lang="zh-CN" altLang="en-US" sz="4800" dirty="0" smtClean="0"/>
            </a:br>
            <a:r>
              <a:rPr lang="en-US" altLang="zh-CN" b="1" dirty="0" smtClean="0">
                <a:solidFill>
                  <a:srgbClr val="0070C0"/>
                </a:solidFill>
              </a:rPr>
              <a:t> M</a:t>
            </a:r>
            <a:r>
              <a:rPr lang="en-AU" altLang="zh-CN" b="1" dirty="0" err="1" smtClean="0">
                <a:solidFill>
                  <a:srgbClr val="0070C0"/>
                </a:solidFill>
              </a:rPr>
              <a:t>ulti</a:t>
            </a:r>
            <a:r>
              <a:rPr lang="en-AU" altLang="zh-CN" b="1" dirty="0" smtClean="0">
                <a:solidFill>
                  <a:srgbClr val="0070C0"/>
                </a:solidFill>
              </a:rPr>
              <a:t>-Aimed Intense  Neutron </a:t>
            </a:r>
            <a:r>
              <a:rPr lang="en-AU" altLang="zh-CN" b="1" dirty="0">
                <a:solidFill>
                  <a:srgbClr val="0070C0"/>
                </a:solidFill>
              </a:rPr>
              <a:t>S</a:t>
            </a:r>
            <a:r>
              <a:rPr lang="en-AU" altLang="zh-CN" b="1" dirty="0" smtClean="0">
                <a:solidFill>
                  <a:srgbClr val="0070C0"/>
                </a:solidFill>
              </a:rPr>
              <a:t>ource (MAINS) based on BISOL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961" y="3925887"/>
            <a:ext cx="9144000" cy="2160587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3200" b="1" dirty="0" smtClean="0"/>
              <a:t>Yan </a:t>
            </a:r>
            <a:r>
              <a:rPr lang="en-US" altLang="zh-CN" sz="3200" b="1" dirty="0" err="1" smtClean="0"/>
              <a:t>Sha</a:t>
            </a:r>
            <a:r>
              <a:rPr lang="en-US" altLang="zh-CN" sz="3200" b="1" dirty="0" smtClean="0"/>
              <a:t> (</a:t>
            </a:r>
            <a:r>
              <a:rPr lang="en-US" altLang="zh-CN" sz="2800" b="1" dirty="0" smtClean="0"/>
              <a:t>on behalf of BISOL-MAINS team)</a:t>
            </a:r>
          </a:p>
          <a:p>
            <a:r>
              <a:rPr lang="en-US" altLang="zh-CN" sz="2800" dirty="0"/>
              <a:t>State Key Laboratory of Nuclear Physics </a:t>
            </a:r>
            <a:r>
              <a:rPr lang="en-US" altLang="zh-CN" sz="2800" dirty="0" smtClean="0"/>
              <a:t>and Technology </a:t>
            </a:r>
          </a:p>
          <a:p>
            <a:r>
              <a:rPr lang="en-US" altLang="zh-CN" sz="2800" dirty="0" smtClean="0"/>
              <a:t>Peking </a:t>
            </a:r>
            <a:r>
              <a:rPr lang="en-US" altLang="zh-CN" sz="2800" dirty="0"/>
              <a:t>University</a:t>
            </a:r>
            <a:endParaRPr lang="en-US" altLang="zh-CN" sz="2800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Workshop on Advanced Neutron Source and its Application</a:t>
            </a:r>
          </a:p>
          <a:p>
            <a:r>
              <a:rPr lang="en-US" altLang="zh-CN" dirty="0" smtClean="0"/>
              <a:t>Nov. 04-05, 2017 Aomori, Japan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54245" y="312241"/>
            <a:ext cx="3346886" cy="755056"/>
            <a:chOff x="6993278" y="212651"/>
            <a:chExt cx="3346886" cy="7550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3278" y="263615"/>
              <a:ext cx="1300118" cy="58058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5122" y="600741"/>
              <a:ext cx="1183316" cy="36696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/>
            <a:srcRect l="1770" t="4840" r="837" b="4934"/>
            <a:stretch/>
          </p:blipFill>
          <p:spPr>
            <a:xfrm>
              <a:off x="8293396" y="212651"/>
              <a:ext cx="2046768" cy="388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379881" cy="4351338"/>
          </a:xfrm>
        </p:spPr>
        <p:txBody>
          <a:bodyPr>
            <a:normAutofit fontScale="92500"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Brief history of BISOL</a:t>
            </a:r>
          </a:p>
          <a:p>
            <a:r>
              <a:rPr lang="en-US" altLang="zh-CN" sz="3600" dirty="0">
                <a:solidFill>
                  <a:schemeClr val="bg1">
                    <a:lumMod val="75000"/>
                  </a:schemeClr>
                </a:solidFill>
              </a:rPr>
              <a:t>Concept of MAINS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Accelerator </a:t>
            </a:r>
            <a:endParaRPr lang="en-US" altLang="zh-CN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Liquid Lithium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arget and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Irradiation Unit </a:t>
            </a:r>
          </a:p>
          <a:p>
            <a:pPr lvl="1"/>
            <a:r>
              <a:rPr lang="en-US" altLang="zh-CN" sz="3200" dirty="0" err="1" smtClean="0">
                <a:solidFill>
                  <a:schemeClr val="bg1">
                    <a:lumMod val="75000"/>
                  </a:schemeClr>
                </a:solidFill>
              </a:rPr>
              <a:t>LLi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Loop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>
              <a:solidFill>
                <a:schemeClr val="bg1">
                  <a:lumMod val="75000"/>
                </a:schemeClr>
              </a:solidFill>
            </a:endParaRPr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78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Milestones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040" y="1344325"/>
            <a:ext cx="11683999" cy="226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2011:</a:t>
            </a:r>
            <a:r>
              <a:rPr lang="en-US" altLang="zh-CN" sz="3600" b="1" dirty="0" smtClean="0"/>
              <a:t> CIAE </a:t>
            </a:r>
            <a:r>
              <a:rPr lang="en-US" altLang="zh-CN" sz="3600" b="1" dirty="0"/>
              <a:t>and PKU signed </a:t>
            </a:r>
            <a:r>
              <a:rPr lang="en-US" altLang="zh-CN" sz="3600" b="1" dirty="0" smtClean="0"/>
              <a:t>agreement to jointly </a:t>
            </a:r>
            <a:r>
              <a:rPr lang="en-US" altLang="zh-CN" sz="3600" b="1" dirty="0"/>
              <a:t>promoting an ISOL-type RIB facility in </a:t>
            </a:r>
            <a:r>
              <a:rPr lang="en-US" altLang="zh-CN" sz="3600" b="1" dirty="0" smtClean="0"/>
              <a:t>Beijing area</a:t>
            </a:r>
            <a:r>
              <a:rPr lang="en-US" altLang="zh-CN" sz="3600" b="1" dirty="0"/>
              <a:t>. As a result the previously proposed CARIF </a:t>
            </a:r>
            <a:r>
              <a:rPr lang="en-US" altLang="zh-CN" sz="3600" b="1" dirty="0" smtClean="0"/>
              <a:t>and </a:t>
            </a:r>
            <a:r>
              <a:rPr lang="en-US" altLang="zh-CN" sz="3600" b="1" dirty="0" err="1" smtClean="0"/>
              <a:t>ImPUF</a:t>
            </a:r>
            <a:r>
              <a:rPr lang="en-US" altLang="zh-CN" sz="3600" b="1" dirty="0" smtClean="0"/>
              <a:t> </a:t>
            </a:r>
            <a:r>
              <a:rPr lang="en-US" altLang="zh-CN" sz="3600" b="1" dirty="0"/>
              <a:t>were merged into </a:t>
            </a:r>
            <a:r>
              <a:rPr lang="en-US" altLang="zh-CN" sz="3600" b="1" dirty="0">
                <a:solidFill>
                  <a:srgbClr val="FF0000"/>
                </a:solidFill>
              </a:rPr>
              <a:t>Beijing-ISOL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29" y="3760277"/>
            <a:ext cx="4472775" cy="2644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9" y="2976880"/>
            <a:ext cx="2495148" cy="37793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233" y="2976880"/>
            <a:ext cx="2398457" cy="379624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7042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Milestones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040" y="1344325"/>
            <a:ext cx="11683999" cy="1714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accent5"/>
                </a:solidFill>
              </a:rPr>
              <a:t>Oct. </a:t>
            </a:r>
            <a:r>
              <a:rPr lang="en-US" altLang="zh-CN" sz="3600" b="1" dirty="0" smtClean="0">
                <a:solidFill>
                  <a:schemeClr val="accent5"/>
                </a:solidFill>
              </a:rPr>
              <a:t>2012:  </a:t>
            </a:r>
            <a:r>
              <a:rPr lang="en-US" altLang="zh-CN" sz="3600" b="1" dirty="0" smtClean="0"/>
              <a:t>An </a:t>
            </a:r>
            <a:r>
              <a:rPr lang="en-US" altLang="zh-CN" sz="3600" b="1" dirty="0">
                <a:solidFill>
                  <a:srgbClr val="FF0000"/>
                </a:solidFill>
              </a:rPr>
              <a:t>IAC was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formed </a:t>
            </a:r>
            <a:r>
              <a:rPr lang="en-US" altLang="zh-CN" sz="3600" b="1" dirty="0" smtClean="0"/>
              <a:t>and </a:t>
            </a:r>
            <a:r>
              <a:rPr lang="en-US" altLang="zh-CN" sz="3600" b="1" dirty="0"/>
              <a:t>a review meeting was held </a:t>
            </a:r>
            <a:r>
              <a:rPr lang="en-US" altLang="zh-CN" sz="3600" b="1" dirty="0" smtClean="0"/>
              <a:t>at PKU </a:t>
            </a:r>
            <a:r>
              <a:rPr lang="en-US" altLang="zh-CN" sz="3600" b="1" dirty="0"/>
              <a:t>to evaluate </a:t>
            </a:r>
            <a:r>
              <a:rPr lang="en-US" altLang="zh-CN" sz="3600" b="1" i="1" dirty="0"/>
              <a:t>the “</a:t>
            </a:r>
            <a:r>
              <a:rPr lang="en-US" altLang="zh-CN" sz="3600" b="1" i="1" dirty="0" smtClean="0"/>
              <a:t>Initial Conceptual </a:t>
            </a:r>
            <a:r>
              <a:rPr lang="en-US" altLang="zh-CN" sz="3600" b="1" i="1" dirty="0"/>
              <a:t>Design of the</a:t>
            </a:r>
          </a:p>
          <a:p>
            <a:pPr marL="0" indent="0">
              <a:buNone/>
            </a:pPr>
            <a:r>
              <a:rPr lang="en-US" altLang="zh-CN" sz="3600" b="1" i="1" dirty="0"/>
              <a:t>BISOL</a:t>
            </a:r>
            <a:r>
              <a:rPr lang="en-US" altLang="zh-CN" sz="3600" b="1" i="1" dirty="0" smtClean="0"/>
              <a:t>”.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3040" y="3211987"/>
            <a:ext cx="40675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“The Committee considers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the research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potential of the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proposed facility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in both, basic as well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as applied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and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interdisciplinary research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, as excellent and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highly competitive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on the world level.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It </a:t>
            </a:r>
            <a:r>
              <a:rPr lang="fr-FR" altLang="zh-CN" b="1" dirty="0" smtClean="0">
                <a:solidFill>
                  <a:srgbClr val="FF0065"/>
                </a:solidFill>
                <a:latin typeface="Arial,Bold"/>
              </a:rPr>
              <a:t>promises </a:t>
            </a:r>
            <a:r>
              <a:rPr lang="fr-FR" altLang="zh-CN" b="1" dirty="0">
                <a:solidFill>
                  <a:srgbClr val="FF0065"/>
                </a:solidFill>
                <a:latin typeface="Arial,Bold"/>
              </a:rPr>
              <a:t>a unique science </a:t>
            </a:r>
            <a:r>
              <a:rPr lang="fr-FR" altLang="zh-CN" b="1" dirty="0" smtClean="0">
                <a:solidFill>
                  <a:srgbClr val="FF0065"/>
                </a:solidFill>
                <a:latin typeface="Arial,Bold"/>
              </a:rPr>
              <a:t>reach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in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several respects, in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particular with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regard to the most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neutron rich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exotic nuclei and the study </a:t>
            </a:r>
            <a:r>
              <a:rPr lang="en-US" altLang="zh-CN" b="1" dirty="0" smtClean="0">
                <a:solidFill>
                  <a:srgbClr val="FF0065"/>
                </a:solidFill>
                <a:latin typeface="Arial,Bold"/>
              </a:rPr>
              <a:t>of the </a:t>
            </a:r>
            <a:r>
              <a:rPr lang="en-US" altLang="zh-CN" b="1" dirty="0">
                <a:solidFill>
                  <a:srgbClr val="FF0065"/>
                </a:solidFill>
                <a:latin typeface="Arial,Bold"/>
              </a:rPr>
              <a:t>astrophysical r-process.”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03" y="3523859"/>
            <a:ext cx="5372499" cy="27925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484" y="3352016"/>
            <a:ext cx="2195945" cy="31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Milestones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040" y="1344325"/>
            <a:ext cx="11683999" cy="5513675"/>
          </a:xfrm>
        </p:spPr>
        <p:txBody>
          <a:bodyPr>
            <a:normAutofit fontScale="92500" lnSpcReduction="20000"/>
          </a:bodyPr>
          <a:lstStyle/>
          <a:p>
            <a:pPr marL="1073150" indent="-1073150">
              <a:lnSpc>
                <a:spcPct val="11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2013:</a:t>
            </a:r>
            <a:r>
              <a:rPr lang="en-US" altLang="zh-CN" sz="3600" b="1" dirty="0" smtClean="0"/>
              <a:t> the </a:t>
            </a:r>
            <a:r>
              <a:rPr lang="en-US" altLang="zh-CN" sz="3600" b="1" dirty="0"/>
              <a:t>advanced ISOL-type facility was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adopted in </a:t>
            </a:r>
            <a:r>
              <a:rPr lang="en-US" altLang="zh-CN" sz="3600" b="1" dirty="0">
                <a:solidFill>
                  <a:srgbClr val="FF0000"/>
                </a:solidFill>
              </a:rPr>
              <a:t>“the national mid- and long-range plan ( till 2030) </a:t>
            </a:r>
            <a:r>
              <a:rPr lang="en-US" altLang="zh-CN" sz="3600" b="1" dirty="0" smtClean="0"/>
              <a:t>of the </a:t>
            </a:r>
            <a:r>
              <a:rPr lang="en-US" altLang="zh-CN" sz="3600" b="1" dirty="0"/>
              <a:t>major facilities for science and </a:t>
            </a:r>
            <a:r>
              <a:rPr lang="en-US" altLang="zh-CN" sz="3600" b="1" dirty="0" smtClean="0"/>
              <a:t>technology development</a:t>
            </a:r>
            <a:r>
              <a:rPr lang="en-US" altLang="zh-CN" sz="3600" b="1" i="1" dirty="0"/>
              <a:t>”.</a:t>
            </a:r>
          </a:p>
          <a:p>
            <a:pPr marL="1073150" indent="-1073150">
              <a:lnSpc>
                <a:spcPct val="11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Aug</a:t>
            </a:r>
            <a:r>
              <a:rPr lang="en-US" altLang="zh-CN" sz="3600" b="1" dirty="0">
                <a:solidFill>
                  <a:schemeClr val="accent5"/>
                </a:solidFill>
              </a:rPr>
              <a:t>. </a:t>
            </a:r>
            <a:r>
              <a:rPr lang="en-US" altLang="zh-CN" sz="3600" b="1" dirty="0" smtClean="0">
                <a:solidFill>
                  <a:schemeClr val="accent5"/>
                </a:solidFill>
              </a:rPr>
              <a:t>2014</a:t>
            </a:r>
            <a:r>
              <a:rPr lang="en-US" altLang="zh-CN" sz="3600" b="1" dirty="0" smtClean="0"/>
              <a:t>: a </a:t>
            </a:r>
            <a:r>
              <a:rPr lang="en-US" altLang="zh-CN" sz="3600" b="1" dirty="0"/>
              <a:t>Xiang Shan Forum ( 503th meeting </a:t>
            </a:r>
            <a:r>
              <a:rPr lang="en-US" altLang="zh-CN" sz="3600" b="1" dirty="0" smtClean="0"/>
              <a:t>in the </a:t>
            </a:r>
            <a:r>
              <a:rPr lang="en-US" altLang="zh-CN" sz="3600" b="1" dirty="0"/>
              <a:t>series) was successfully organized and </a:t>
            </a:r>
            <a:r>
              <a:rPr lang="en-US" altLang="zh-CN" sz="3600" b="1" dirty="0">
                <a:solidFill>
                  <a:srgbClr val="FF0000"/>
                </a:solidFill>
              </a:rPr>
              <a:t>a road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map for </a:t>
            </a:r>
            <a:r>
              <a:rPr lang="en-US" altLang="zh-CN" sz="3600" b="1" dirty="0">
                <a:solidFill>
                  <a:srgbClr val="FF0000"/>
                </a:solidFill>
              </a:rPr>
              <a:t>major nuclear physics research facilities</a:t>
            </a:r>
            <a:r>
              <a:rPr lang="en-US" altLang="zh-CN" sz="3600" b="1" dirty="0"/>
              <a:t> </a:t>
            </a:r>
            <a:r>
              <a:rPr lang="en-US" altLang="zh-CN" sz="3600" b="1" dirty="0" smtClean="0"/>
              <a:t>was established</a:t>
            </a:r>
            <a:r>
              <a:rPr lang="en-US" altLang="zh-CN" sz="3600" b="1" dirty="0"/>
              <a:t>, including the BISOL as the next </a:t>
            </a:r>
            <a:r>
              <a:rPr lang="en-US" altLang="zh-CN" sz="3600" b="1" dirty="0" smtClean="0"/>
              <a:t>major facility</a:t>
            </a:r>
            <a:r>
              <a:rPr lang="en-US" altLang="zh-CN" sz="3600" b="1" dirty="0"/>
              <a:t>.</a:t>
            </a:r>
          </a:p>
          <a:p>
            <a:pPr marL="1073150" indent="-1073150">
              <a:lnSpc>
                <a:spcPct val="11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May 2016</a:t>
            </a:r>
            <a:r>
              <a:rPr lang="en-US" altLang="zh-CN" sz="3600" b="1" dirty="0" smtClean="0"/>
              <a:t>: a </a:t>
            </a:r>
            <a:r>
              <a:rPr lang="en-US" altLang="zh-CN" sz="3600" b="1" dirty="0"/>
              <a:t>domestic expert meeting was held </a:t>
            </a:r>
            <a:r>
              <a:rPr lang="en-US" altLang="zh-CN" sz="3600" b="1" dirty="0" smtClean="0"/>
              <a:t>at CIAE </a:t>
            </a:r>
            <a:r>
              <a:rPr lang="en-US" altLang="zh-CN" sz="3600" b="1" dirty="0"/>
              <a:t>to evaluate the preparation works of the BISOL</a:t>
            </a:r>
            <a:r>
              <a:rPr lang="en-US" altLang="zh-CN" sz="3600" b="1" dirty="0" smtClean="0"/>
              <a:t>, aiming </a:t>
            </a:r>
            <a:r>
              <a:rPr lang="en-US" altLang="zh-CN" sz="3600" b="1" dirty="0"/>
              <a:t>at a proposal to the 13th 5-year plan of </a:t>
            </a:r>
            <a:r>
              <a:rPr lang="en-US" altLang="zh-CN" sz="3600" b="1" dirty="0" smtClean="0"/>
              <a:t>the central </a:t>
            </a:r>
            <a:r>
              <a:rPr lang="en-US" altLang="zh-CN" sz="3600" b="1" dirty="0"/>
              <a:t>government of China.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Milestones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042" y="1344325"/>
            <a:ext cx="5569806" cy="5332921"/>
          </a:xfrm>
        </p:spPr>
        <p:txBody>
          <a:bodyPr>
            <a:normAutofit fontScale="77500" lnSpcReduction="20000"/>
          </a:bodyPr>
          <a:lstStyle/>
          <a:p>
            <a:pPr marL="808038" indent="-808038" algn="just">
              <a:lnSpc>
                <a:spcPct val="11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May-June 2016:  </a:t>
            </a:r>
            <a:r>
              <a:rPr lang="en-US" altLang="zh-CN" sz="3600" b="1" dirty="0" smtClean="0"/>
              <a:t>proposed large-scale </a:t>
            </a:r>
            <a:r>
              <a:rPr lang="en-US" altLang="zh-CN" sz="3600" b="1" dirty="0"/>
              <a:t>science </a:t>
            </a:r>
            <a:r>
              <a:rPr lang="en-US" altLang="zh-CN" sz="3600" b="1" dirty="0" smtClean="0"/>
              <a:t>facilities (</a:t>
            </a:r>
            <a:r>
              <a:rPr lang="en-US" altLang="zh-CN" sz="3600" b="1" dirty="0"/>
              <a:t>more than 50 proposals </a:t>
            </a:r>
            <a:r>
              <a:rPr lang="en-US" altLang="zh-CN" sz="3600" b="1" dirty="0" smtClean="0"/>
              <a:t>in all) </a:t>
            </a:r>
            <a:r>
              <a:rPr lang="en-US" altLang="zh-CN" sz="3600" b="1" dirty="0"/>
              <a:t>were reviewed </a:t>
            </a:r>
            <a:r>
              <a:rPr lang="en-US" altLang="zh-CN" sz="3600" b="1" dirty="0" smtClean="0"/>
              <a:t>by the </a:t>
            </a:r>
            <a:r>
              <a:rPr lang="en-US" altLang="zh-CN" sz="3600" b="1" dirty="0"/>
              <a:t>National </a:t>
            </a:r>
            <a:r>
              <a:rPr lang="en-US" altLang="zh-CN" sz="3600" b="1" dirty="0" smtClean="0"/>
              <a:t> Development and Reform </a:t>
            </a:r>
            <a:r>
              <a:rPr lang="en-US" altLang="zh-CN" sz="3600" b="1" dirty="0"/>
              <a:t>Council. </a:t>
            </a:r>
            <a:r>
              <a:rPr lang="en-US" altLang="zh-CN" sz="3600" b="1" dirty="0">
                <a:solidFill>
                  <a:srgbClr val="FF0000"/>
                </a:solidFill>
              </a:rPr>
              <a:t>BISOL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was successfully </a:t>
            </a:r>
            <a:r>
              <a:rPr lang="en-US" altLang="zh-CN" sz="3600" b="1" dirty="0">
                <a:solidFill>
                  <a:srgbClr val="FF0000"/>
                </a:solidFill>
              </a:rPr>
              <a:t>classed into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the list </a:t>
            </a:r>
            <a:r>
              <a:rPr lang="en-US" altLang="zh-CN" sz="3600" b="1" dirty="0">
                <a:solidFill>
                  <a:srgbClr val="FF0000"/>
                </a:solidFill>
              </a:rPr>
              <a:t>of the preparation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facilities </a:t>
            </a:r>
            <a:r>
              <a:rPr lang="en-US" altLang="zh-CN" sz="3600" b="1" dirty="0" smtClean="0"/>
              <a:t>(</a:t>
            </a:r>
            <a:r>
              <a:rPr lang="en-US" altLang="zh-CN" sz="3600" b="1" dirty="0"/>
              <a:t>10</a:t>
            </a:r>
            <a:r>
              <a:rPr lang="en-US" altLang="zh-CN" sz="3600" b="1" dirty="0">
                <a:solidFill>
                  <a:srgbClr val="FF0000"/>
                </a:solidFill>
              </a:rPr>
              <a:t>+5</a:t>
            </a:r>
            <a:r>
              <a:rPr lang="en-US" altLang="zh-CN" sz="3600" b="1" dirty="0"/>
              <a:t> facilities in total). </a:t>
            </a:r>
            <a:endParaRPr lang="en-US" altLang="zh-CN" sz="3600" b="1" dirty="0" smtClean="0"/>
          </a:p>
          <a:p>
            <a:pPr marL="808038" indent="-808038" algn="just">
              <a:lnSpc>
                <a:spcPct val="11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Dec</a:t>
            </a:r>
            <a:r>
              <a:rPr lang="en-US" altLang="zh-CN" sz="3600" b="1" dirty="0">
                <a:solidFill>
                  <a:schemeClr val="accent5"/>
                </a:solidFill>
              </a:rPr>
              <a:t>. </a:t>
            </a:r>
            <a:r>
              <a:rPr lang="en-US" altLang="zh-CN" sz="3600" b="1" dirty="0" smtClean="0">
                <a:solidFill>
                  <a:schemeClr val="accent5"/>
                </a:solidFill>
              </a:rPr>
              <a:t>2016: </a:t>
            </a:r>
            <a:r>
              <a:rPr lang="en-US" altLang="zh-CN" sz="3600" b="1" dirty="0"/>
              <a:t>the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government has </a:t>
            </a:r>
            <a:r>
              <a:rPr lang="en-US" altLang="zh-CN" sz="3600" b="1" dirty="0">
                <a:solidFill>
                  <a:srgbClr val="FF0000"/>
                </a:solidFill>
              </a:rPr>
              <a:t>officially announced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the results </a:t>
            </a:r>
            <a:r>
              <a:rPr lang="en-US" altLang="zh-CN" sz="3600" b="1" dirty="0">
                <a:solidFill>
                  <a:srgbClr val="FF0000"/>
                </a:solidFill>
              </a:rPr>
              <a:t>for the 13th 5-year plan</a:t>
            </a:r>
            <a:r>
              <a:rPr lang="en-US" altLang="zh-CN" sz="3600" b="1" dirty="0"/>
              <a:t>.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693" y="1190848"/>
            <a:ext cx="3044761" cy="42377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496" y="1190849"/>
            <a:ext cx="3013300" cy="42377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496" y="3434316"/>
            <a:ext cx="6155990" cy="34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Milestones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3042" y="1344325"/>
            <a:ext cx="11470874" cy="5332921"/>
          </a:xfrm>
        </p:spPr>
        <p:txBody>
          <a:bodyPr>
            <a:normAutofit lnSpcReduction="10000"/>
          </a:bodyPr>
          <a:lstStyle/>
          <a:p>
            <a:pPr marL="1073150" indent="-1073150">
              <a:lnSpc>
                <a:spcPct val="12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Jan</a:t>
            </a:r>
            <a:r>
              <a:rPr lang="en-US" altLang="zh-CN" sz="3600" b="1" dirty="0">
                <a:solidFill>
                  <a:schemeClr val="accent5"/>
                </a:solidFill>
              </a:rPr>
              <a:t>. </a:t>
            </a:r>
            <a:r>
              <a:rPr lang="en-US" altLang="zh-CN" sz="3600" b="1" dirty="0" smtClean="0">
                <a:solidFill>
                  <a:schemeClr val="accent5"/>
                </a:solidFill>
              </a:rPr>
              <a:t>2017: </a:t>
            </a:r>
            <a:r>
              <a:rPr lang="en-US" altLang="zh-CN" sz="3600" b="1" dirty="0" smtClean="0"/>
              <a:t>a </a:t>
            </a:r>
            <a:r>
              <a:rPr lang="en-US" altLang="zh-CN" sz="3600" b="1" dirty="0"/>
              <a:t>specialized </a:t>
            </a:r>
            <a:r>
              <a:rPr lang="en-US" altLang="zh-CN" sz="3600" b="1" dirty="0" smtClean="0"/>
              <a:t>IAC meeting </a:t>
            </a:r>
            <a:r>
              <a:rPr lang="en-US" altLang="zh-CN" sz="3600" b="1" dirty="0"/>
              <a:t>was held at PKU-CIAE</a:t>
            </a:r>
            <a:r>
              <a:rPr lang="en-US" altLang="zh-CN" sz="3600" b="1" dirty="0" smtClean="0"/>
              <a:t>,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dedicated </a:t>
            </a:r>
            <a:r>
              <a:rPr lang="en-US" altLang="zh-CN" sz="3600" b="1" dirty="0">
                <a:solidFill>
                  <a:srgbClr val="FF0000"/>
                </a:solidFill>
              </a:rPr>
              <a:t>to the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accelerator based </a:t>
            </a:r>
            <a:r>
              <a:rPr lang="en-US" altLang="zh-CN" sz="3600" b="1" dirty="0">
                <a:solidFill>
                  <a:srgbClr val="FF0000"/>
                </a:solidFill>
              </a:rPr>
              <a:t>intense neutron source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, in </a:t>
            </a:r>
            <a:r>
              <a:rPr lang="en-US" altLang="zh-CN" sz="3600" b="1" dirty="0">
                <a:solidFill>
                  <a:srgbClr val="FF0000"/>
                </a:solidFill>
              </a:rPr>
              <a:t>particular the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high-power target </a:t>
            </a:r>
            <a:r>
              <a:rPr lang="en-US" altLang="zh-CN" sz="3600" b="1" dirty="0">
                <a:solidFill>
                  <a:srgbClr val="FF0000"/>
                </a:solidFill>
              </a:rPr>
              <a:t>systems</a:t>
            </a:r>
            <a:r>
              <a:rPr lang="en-US" altLang="zh-CN" sz="3600" b="1" dirty="0"/>
              <a:t>.</a:t>
            </a:r>
          </a:p>
          <a:p>
            <a:pPr marL="1073150" indent="-1073150">
              <a:lnSpc>
                <a:spcPct val="120000"/>
              </a:lnSpc>
              <a:buNone/>
            </a:pPr>
            <a:r>
              <a:rPr lang="en-US" altLang="zh-CN" sz="3600" b="1" dirty="0" smtClean="0">
                <a:solidFill>
                  <a:schemeClr val="accent5"/>
                </a:solidFill>
              </a:rPr>
              <a:t>Mar. 2017: </a:t>
            </a:r>
            <a:r>
              <a:rPr lang="en-US" altLang="zh-CN" sz="3600" b="1" dirty="0" smtClean="0"/>
              <a:t>the 1st BISOL user meeting was held at PKU, with </a:t>
            </a:r>
            <a:r>
              <a:rPr lang="zh-CN" altLang="en-US" sz="3600" dirty="0" smtClean="0"/>
              <a:t>～ </a:t>
            </a:r>
            <a:r>
              <a:rPr lang="en-US" altLang="zh-CN" sz="3600" b="1" dirty="0" smtClean="0"/>
              <a:t>150 participants and very active discussions.</a:t>
            </a:r>
          </a:p>
          <a:p>
            <a:pPr marL="1073150" indent="-1073150">
              <a:lnSpc>
                <a:spcPct val="120000"/>
              </a:lnSpc>
              <a:buNone/>
            </a:pPr>
            <a:r>
              <a:rPr lang="nl-NL" altLang="zh-CN" sz="3600" b="1" dirty="0" smtClean="0">
                <a:solidFill>
                  <a:schemeClr val="accent5"/>
                </a:solidFill>
              </a:rPr>
              <a:t>Jun</a:t>
            </a:r>
            <a:r>
              <a:rPr lang="nl-NL" altLang="zh-CN" sz="3600" b="1" dirty="0">
                <a:solidFill>
                  <a:schemeClr val="accent5"/>
                </a:solidFill>
              </a:rPr>
              <a:t>. </a:t>
            </a:r>
            <a:r>
              <a:rPr lang="nl-NL" altLang="zh-CN" sz="3600" b="1" dirty="0" smtClean="0">
                <a:solidFill>
                  <a:schemeClr val="accent5"/>
                </a:solidFill>
              </a:rPr>
              <a:t>2017: </a:t>
            </a:r>
            <a:r>
              <a:rPr lang="nl-NL" altLang="zh-CN" sz="3600" b="1" dirty="0" smtClean="0"/>
              <a:t>BISOL proposal was </a:t>
            </a:r>
            <a:r>
              <a:rPr lang="en-US" altLang="zh-CN" sz="3600" b="1" dirty="0" smtClean="0"/>
              <a:t>finalized </a:t>
            </a:r>
            <a:r>
              <a:rPr lang="en-US" altLang="zh-CN" sz="3600" b="1" dirty="0"/>
              <a:t>and evaluated by </a:t>
            </a:r>
            <a:r>
              <a:rPr lang="en-US" altLang="zh-CN" sz="3600" b="1" dirty="0" smtClean="0"/>
              <a:t>an internal </a:t>
            </a:r>
            <a:r>
              <a:rPr lang="en-US" altLang="zh-CN" sz="3600" b="1" dirty="0"/>
              <a:t>committee, being </a:t>
            </a:r>
            <a:r>
              <a:rPr lang="en-US" altLang="zh-CN" sz="3600" b="1" dirty="0" smtClean="0"/>
              <a:t>ready for </a:t>
            </a:r>
            <a:r>
              <a:rPr lang="en-US" altLang="zh-CN" sz="3600" b="1" dirty="0"/>
              <a:t>the next national review </a:t>
            </a:r>
            <a:r>
              <a:rPr lang="en-US" altLang="zh-CN" sz="3600" b="1" dirty="0" smtClean="0"/>
              <a:t>and the </a:t>
            </a:r>
            <a:r>
              <a:rPr lang="en-US" altLang="zh-CN" sz="3600" b="1" dirty="0"/>
              <a:t>next IAC review</a:t>
            </a:r>
            <a:r>
              <a:rPr lang="en-US" altLang="zh-CN" sz="3600" b="1" dirty="0" smtClean="0"/>
              <a:t>.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9560" y="135473"/>
            <a:ext cx="6075780" cy="98675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of </a:t>
            </a:r>
            <a:r>
              <a:rPr lang="en-GB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BISOL </a:t>
            </a:r>
            <a:r>
              <a:rPr lang="en-US" altLang="zh-CN" b="1" dirty="0" smtClean="0">
                <a:solidFill>
                  <a:srgbClr val="0070C0"/>
                </a:solidFill>
              </a:rPr>
              <a:t>- CIAE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720"/>
            <a:ext cx="4571101" cy="5415280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3083725" y="1403915"/>
            <a:ext cx="6324600" cy="4174831"/>
            <a:chOff x="3083725" y="1403915"/>
            <a:chExt cx="6324600" cy="4174831"/>
          </a:xfrm>
        </p:grpSpPr>
        <p:sp>
          <p:nvSpPr>
            <p:cNvPr id="39" name="矩形 38"/>
            <p:cNvSpPr/>
            <p:nvPr/>
          </p:nvSpPr>
          <p:spPr>
            <a:xfrm>
              <a:off x="3101941" y="3000579"/>
              <a:ext cx="210339" cy="1669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125" y="1445658"/>
              <a:ext cx="4777200" cy="4133088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3083725" y="1403915"/>
              <a:ext cx="1547400" cy="16033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101941" y="3167557"/>
              <a:ext cx="1492755" cy="24111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>
            <a:off x="4949240" y="3155891"/>
            <a:ext cx="7101200" cy="3548963"/>
            <a:chOff x="4949240" y="3155891"/>
            <a:chExt cx="7101200" cy="3548963"/>
          </a:xfrm>
        </p:grpSpPr>
        <p:grpSp>
          <p:nvGrpSpPr>
            <p:cNvPr id="63" name="组合 62"/>
            <p:cNvGrpSpPr/>
            <p:nvPr/>
          </p:nvGrpSpPr>
          <p:grpSpPr>
            <a:xfrm>
              <a:off x="6490390" y="4130231"/>
              <a:ext cx="1567581" cy="2574623"/>
              <a:chOff x="6490390" y="4130231"/>
              <a:chExt cx="1567581" cy="2574623"/>
            </a:xfrm>
          </p:grpSpPr>
          <p:cxnSp>
            <p:nvCxnSpPr>
              <p:cNvPr id="58" name="直接连接符 57"/>
              <p:cNvCxnSpPr/>
              <p:nvPr/>
            </p:nvCxnSpPr>
            <p:spPr>
              <a:xfrm flipV="1">
                <a:off x="6490390" y="4130231"/>
                <a:ext cx="1567581" cy="19745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6523163" y="5319425"/>
                <a:ext cx="1534808" cy="1385429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内容占位符 2"/>
            <p:cNvSpPr txBox="1">
              <a:spLocks/>
            </p:cNvSpPr>
            <p:nvPr/>
          </p:nvSpPr>
          <p:spPr>
            <a:xfrm>
              <a:off x="9917236" y="3155891"/>
              <a:ext cx="1784586" cy="10533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b="1" dirty="0" err="1" smtClean="0">
                  <a:solidFill>
                    <a:srgbClr val="0070C0"/>
                  </a:solidFill>
                </a:rPr>
                <a:t>Fangshan</a:t>
              </a:r>
              <a:endParaRPr lang="en-US" altLang="zh-CN" b="1" dirty="0" smtClean="0">
                <a:solidFill>
                  <a:srgbClr val="0070C0"/>
                </a:solidFill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b="1" dirty="0">
                  <a:solidFill>
                    <a:srgbClr val="0070C0"/>
                  </a:solidFill>
                </a:rPr>
                <a:t>District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graphicFrame>
          <p:nvGraphicFramePr>
            <p:cNvPr id="65" name="对象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2582253"/>
                </p:ext>
              </p:extLst>
            </p:nvPr>
          </p:nvGraphicFramePr>
          <p:xfrm>
            <a:off x="8094400" y="4130231"/>
            <a:ext cx="3956040" cy="257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7" name="Image" r:id="rId6" imgW="10692000" imgH="6958440" progId="Photoshop.Image.12">
                    <p:embed/>
                  </p:oleObj>
                </mc:Choice>
                <mc:Fallback>
                  <p:oleObj name="Image" r:id="rId6" imgW="10692000" imgH="6958440" progId="Photoshop.Image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094400" y="4130231"/>
                          <a:ext cx="3956040" cy="2574623"/>
                        </a:xfrm>
                        <a:prstGeom prst="rect">
                          <a:avLst/>
                        </a:prstGeom>
                        <a:ln w="28575">
                          <a:solidFill>
                            <a:srgbClr val="00B05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240" y="4306415"/>
              <a:ext cx="1604010" cy="1043940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</p:grpSp>
      <p:sp>
        <p:nvSpPr>
          <p:cNvPr id="72" name="内容占位符 2"/>
          <p:cNvSpPr txBox="1">
            <a:spLocks/>
          </p:cNvSpPr>
          <p:nvPr/>
        </p:nvSpPr>
        <p:spPr>
          <a:xfrm>
            <a:off x="5639235" y="5600327"/>
            <a:ext cx="1256429" cy="51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0070C0"/>
                </a:solidFill>
              </a:rPr>
              <a:t>Beijing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67272" y="1260454"/>
            <a:ext cx="1256429" cy="518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 smtClean="0">
                <a:solidFill>
                  <a:srgbClr val="0070C0"/>
                </a:solidFill>
              </a:rPr>
              <a:t>China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0625708" y="4768475"/>
            <a:ext cx="784955" cy="488116"/>
            <a:chOff x="9838308" y="2095125"/>
            <a:chExt cx="784955" cy="488116"/>
          </a:xfrm>
          <a:solidFill>
            <a:schemeClr val="bg1"/>
          </a:solidFill>
        </p:grpSpPr>
        <p:sp>
          <p:nvSpPr>
            <p:cNvPr id="75" name="椭圆 74"/>
            <p:cNvSpPr/>
            <p:nvPr/>
          </p:nvSpPr>
          <p:spPr>
            <a:xfrm>
              <a:off x="10179050" y="2476200"/>
              <a:ext cx="108101" cy="10704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08" y="2095125"/>
              <a:ext cx="784955" cy="355371"/>
            </a:xfrm>
            <a:prstGeom prst="rect">
              <a:avLst/>
            </a:prstGeom>
            <a:grpFill/>
          </p:spPr>
        </p:pic>
      </p:grpSp>
      <p:pic>
        <p:nvPicPr>
          <p:cNvPr id="21" name="内容占位符 7"/>
          <p:cNvPicPr>
            <a:picLocks noChangeAspect="1"/>
          </p:cNvPicPr>
          <p:nvPr/>
        </p:nvPicPr>
        <p:blipFill rotWithShape="1">
          <a:blip r:embed="rId10"/>
          <a:srcRect l="18886" t="23744" r="24185" b="9590"/>
          <a:stretch/>
        </p:blipFill>
        <p:spPr>
          <a:xfrm>
            <a:off x="134264" y="1186889"/>
            <a:ext cx="8376944" cy="55179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6" name="直接连接符 5"/>
          <p:cNvCxnSpPr/>
          <p:nvPr/>
        </p:nvCxnSpPr>
        <p:spPr>
          <a:xfrm>
            <a:off x="8533018" y="1161036"/>
            <a:ext cx="2433549" cy="39885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8511208" y="5240915"/>
            <a:ext cx="2493578" cy="14866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675914" y="3289626"/>
            <a:ext cx="6190593" cy="2701159"/>
            <a:chOff x="2701159" y="3363310"/>
            <a:chExt cx="6190593" cy="2701159"/>
          </a:xfrm>
        </p:grpSpPr>
        <p:grpSp>
          <p:nvGrpSpPr>
            <p:cNvPr id="29" name="组合 28"/>
            <p:cNvGrpSpPr/>
            <p:nvPr/>
          </p:nvGrpSpPr>
          <p:grpSpPr>
            <a:xfrm>
              <a:off x="2701159" y="3363310"/>
              <a:ext cx="6190593" cy="2701159"/>
              <a:chOff x="2701159" y="3363310"/>
              <a:chExt cx="6190593" cy="270115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2701159" y="3363310"/>
                <a:ext cx="6190593" cy="2701159"/>
                <a:chOff x="2701159" y="3363310"/>
                <a:chExt cx="6190593" cy="2701159"/>
              </a:xfrm>
            </p:grpSpPr>
            <p:sp>
              <p:nvSpPr>
                <p:cNvPr id="33" name="矩形 32"/>
                <p:cNvSpPr/>
                <p:nvPr/>
              </p:nvSpPr>
              <p:spPr>
                <a:xfrm>
                  <a:off x="2701159" y="3363310"/>
                  <a:ext cx="3258207" cy="2701159"/>
                </a:xfrm>
                <a:prstGeom prst="rect">
                  <a:avLst/>
                </a:prstGeom>
                <a:solidFill>
                  <a:srgbClr val="FFFF99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/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5959366" y="3363310"/>
                  <a:ext cx="2932386" cy="1881352"/>
                </a:xfrm>
                <a:prstGeom prst="rect">
                  <a:avLst/>
                </a:prstGeom>
                <a:solidFill>
                  <a:srgbClr val="FFFF99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1764" y="3847114"/>
                <a:ext cx="1914525" cy="866775"/>
              </a:xfrm>
              <a:prstGeom prst="rect">
                <a:avLst/>
              </a:prstGeom>
            </p:spPr>
          </p:pic>
        </p:grpSp>
        <p:sp>
          <p:nvSpPr>
            <p:cNvPr id="30" name="矩形 29"/>
            <p:cNvSpPr/>
            <p:nvPr/>
          </p:nvSpPr>
          <p:spPr>
            <a:xfrm>
              <a:off x="3668110" y="4875330"/>
              <a:ext cx="1797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~11760 m</a:t>
              </a:r>
              <a:r>
                <a:rPr lang="en-US" altLang="zh-CN" sz="28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altLang="zh-CN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85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9560" y="135473"/>
            <a:ext cx="6075780" cy="98675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of </a:t>
            </a:r>
            <a:r>
              <a:rPr lang="en-GB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BISOL </a:t>
            </a:r>
            <a:r>
              <a:rPr lang="en-US" altLang="zh-CN" b="1" dirty="0" smtClean="0">
                <a:solidFill>
                  <a:srgbClr val="0070C0"/>
                </a:solidFill>
              </a:rPr>
              <a:t>- MAINS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内容占位符 1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4492" y="1198973"/>
            <a:ext cx="8313179" cy="55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9560" y="135473"/>
            <a:ext cx="6075780" cy="98675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00" y="1814993"/>
            <a:ext cx="8142602" cy="4351338"/>
          </a:xfrm>
        </p:spPr>
      </p:pic>
    </p:spTree>
    <p:extLst>
      <p:ext uri="{BB962C8B-B14F-4D97-AF65-F5344CB8AC3E}">
        <p14:creationId xmlns:p14="http://schemas.microsoft.com/office/powerpoint/2010/main" val="615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9560" y="135473"/>
            <a:ext cx="6075780" cy="98675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64" t="-18077" r="-80806" b="205"/>
          <a:stretch/>
        </p:blipFill>
        <p:spPr>
          <a:xfrm>
            <a:off x="541070" y="1460938"/>
            <a:ext cx="11283067" cy="4929351"/>
          </a:xfrm>
          <a:solidFill>
            <a:schemeClr val="bg1"/>
          </a:solidFill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60" y="2274810"/>
            <a:ext cx="4629915" cy="4351338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46" y="1742682"/>
            <a:ext cx="9417269" cy="4191585"/>
          </a:xfrm>
          <a:prstGeom prst="rect">
            <a:avLst/>
          </a:prstGeom>
        </p:spPr>
      </p:pic>
      <p:pic>
        <p:nvPicPr>
          <p:cNvPr id="10" name="内容占位符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09" y="1362724"/>
            <a:ext cx="9524806" cy="45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486207" cy="4351338"/>
          </a:xfrm>
        </p:spPr>
        <p:txBody>
          <a:bodyPr>
            <a:normAutofit fontScale="92500"/>
          </a:bodyPr>
          <a:lstStyle/>
          <a:p>
            <a:r>
              <a:rPr lang="en-US" altLang="zh-CN" sz="3600" dirty="0" smtClean="0"/>
              <a:t>Background </a:t>
            </a:r>
          </a:p>
          <a:p>
            <a:r>
              <a:rPr lang="en-US" altLang="zh-CN" sz="3600" dirty="0" smtClean="0"/>
              <a:t>Brief history of BISOL</a:t>
            </a:r>
          </a:p>
          <a:p>
            <a:r>
              <a:rPr lang="en-US" altLang="zh-CN" sz="3600" dirty="0" smtClean="0"/>
              <a:t>Concept of MAINS</a:t>
            </a:r>
          </a:p>
          <a:p>
            <a:pPr lvl="1"/>
            <a:r>
              <a:rPr lang="en-US" altLang="zh-CN" sz="3200" dirty="0" smtClean="0"/>
              <a:t>D</a:t>
            </a:r>
            <a:r>
              <a:rPr lang="en-US" altLang="zh-CN" sz="3200" baseline="30000" dirty="0" smtClean="0"/>
              <a:t>+</a:t>
            </a:r>
            <a:r>
              <a:rPr lang="en-US" altLang="zh-CN" sz="3200" dirty="0" smtClean="0"/>
              <a:t> Accelerator</a:t>
            </a:r>
          </a:p>
          <a:p>
            <a:pPr lvl="1"/>
            <a:r>
              <a:rPr lang="en-US" altLang="zh-CN" sz="3200" dirty="0" smtClean="0"/>
              <a:t>Liquid Lithium </a:t>
            </a:r>
            <a:r>
              <a:rPr lang="en-US" altLang="zh-CN" sz="3200" dirty="0"/>
              <a:t>T</a:t>
            </a:r>
            <a:r>
              <a:rPr lang="en-US" altLang="zh-CN" sz="3200" dirty="0" smtClean="0"/>
              <a:t>arget and Irradiation </a:t>
            </a:r>
            <a:r>
              <a:rPr lang="en-US" altLang="zh-CN" sz="3200" dirty="0"/>
              <a:t>Unit </a:t>
            </a:r>
          </a:p>
          <a:p>
            <a:pPr lvl="1"/>
            <a:r>
              <a:rPr lang="en-US" altLang="zh-CN" sz="3200" dirty="0" smtClean="0"/>
              <a:t>Liquid Li </a:t>
            </a:r>
            <a:r>
              <a:rPr lang="en-US" altLang="zh-CN" sz="3200" dirty="0"/>
              <a:t>Loop </a:t>
            </a:r>
            <a:endParaRPr lang="en-US" altLang="zh-CN" sz="3200" dirty="0" smtClean="0"/>
          </a:p>
          <a:p>
            <a:pPr lvl="1"/>
            <a:r>
              <a:rPr lang="en-US" altLang="zh-CN" sz="3200" dirty="0" smtClean="0"/>
              <a:t>Neutron field properties</a:t>
            </a:r>
          </a:p>
          <a:p>
            <a:r>
              <a:rPr lang="en-US" altLang="zh-CN" sz="3600" dirty="0" smtClean="0"/>
              <a:t>Outlook</a:t>
            </a:r>
          </a:p>
          <a:p>
            <a:pPr marL="457200" lvl="1" indent="0">
              <a:buNone/>
            </a:pP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732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305453" cy="4351338"/>
          </a:xfrm>
        </p:spPr>
        <p:txBody>
          <a:bodyPr>
            <a:normAutofit fontScale="92500"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Concept of MAINS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Accelerator preliminary design</a:t>
            </a:r>
            <a:endParaRPr lang="en-US" altLang="zh-CN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Liquid Lithium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arget and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Irradiation Unit </a:t>
            </a:r>
          </a:p>
          <a:p>
            <a:pPr lvl="1"/>
            <a:r>
              <a:rPr lang="en-US" altLang="zh-CN" sz="3200" dirty="0" err="1" smtClean="0">
                <a:solidFill>
                  <a:schemeClr val="bg1">
                    <a:lumMod val="75000"/>
                  </a:schemeClr>
                </a:solidFill>
              </a:rPr>
              <a:t>LLi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Loop</a:t>
            </a:r>
          </a:p>
          <a:p>
            <a:pPr lvl="1"/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037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85190" y="5352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3838" y="1495755"/>
            <a:ext cx="10515600" cy="5773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b="1" dirty="0"/>
              <a:t>CW D</a:t>
            </a:r>
            <a:r>
              <a:rPr lang="en-US" altLang="zh-CN" b="1" baseline="30000" dirty="0"/>
              <a:t>+</a:t>
            </a:r>
            <a:r>
              <a:rPr lang="en-US" altLang="zh-CN" b="1" dirty="0"/>
              <a:t> beam: 40 MeV, </a:t>
            </a:r>
            <a:r>
              <a:rPr lang="en-US" altLang="zh-CN" b="1" dirty="0" smtClean="0"/>
              <a:t>10mA (Phase I); </a:t>
            </a:r>
            <a:r>
              <a:rPr lang="en-US" altLang="zh-CN" b="1" dirty="0"/>
              <a:t>L-Li target: 100(W)×</a:t>
            </a:r>
            <a:r>
              <a:rPr lang="en-US" altLang="zh-CN" b="1" dirty="0" smtClean="0"/>
              <a:t>25(T</a:t>
            </a:r>
            <a:r>
              <a:rPr lang="en-US" altLang="zh-CN" b="1" dirty="0"/>
              <a:t>), </a:t>
            </a:r>
            <a:r>
              <a:rPr lang="en-US" altLang="zh-CN" b="1" dirty="0" smtClean="0"/>
              <a:t>20</a:t>
            </a:r>
            <a:r>
              <a:rPr lang="en-US" altLang="zh-CN" b="1" dirty="0" smtClean="0"/>
              <a:t> </a:t>
            </a:r>
            <a:r>
              <a:rPr lang="en-US" altLang="zh-CN" b="1" dirty="0"/>
              <a:t>m/s</a:t>
            </a:r>
          </a:p>
          <a:p>
            <a:pPr marL="0" indent="0">
              <a:buNone/>
            </a:pPr>
            <a:endParaRPr lang="en-US" altLang="zh-CN" b="1" dirty="0" smtClean="0"/>
          </a:p>
          <a:p>
            <a:pPr marL="0" indent="0">
              <a:buNone/>
            </a:pPr>
            <a:endParaRPr lang="zh-CN" altLang="en-US" b="1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106234" y="6034365"/>
            <a:ext cx="6190808" cy="527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 main part in -1 ~-3 layer of the BISOL building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8408" r="12226" b="23495"/>
          <a:stretch/>
        </p:blipFill>
        <p:spPr>
          <a:xfrm>
            <a:off x="2381127" y="2061601"/>
            <a:ext cx="7641022" cy="3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04" y="2138896"/>
            <a:ext cx="8897592" cy="3724795"/>
          </a:xfr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838200" y="534988"/>
            <a:ext cx="10515600" cy="1325562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85190" y="5352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8945" y="1864426"/>
            <a:ext cx="1969483" cy="57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Accelerator</a:t>
            </a:r>
            <a:endParaRPr lang="en-US" altLang="zh-CN" dirty="0"/>
          </a:p>
          <a:p>
            <a:pPr marL="0" indent="0">
              <a:buNone/>
            </a:pPr>
            <a:endParaRPr lang="en-US" altLang="zh-CN" b="1" dirty="0" smtClean="0"/>
          </a:p>
          <a:p>
            <a:pPr marL="0" indent="0">
              <a:buNone/>
            </a:pPr>
            <a:endParaRPr lang="zh-CN" altLang="en-US" b="1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081823" y="5706904"/>
            <a:ext cx="5886893" cy="527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 Irradiation facility, Li target and  Li Loop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3" y="2615608"/>
            <a:ext cx="5006086" cy="35390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80" y="1991162"/>
            <a:ext cx="5486785" cy="3498068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9473184" y="2935224"/>
            <a:ext cx="1737360" cy="2468880"/>
          </a:xfrm>
          <a:prstGeom prst="ellipse">
            <a:avLst/>
          </a:prstGeom>
          <a:solidFill>
            <a:schemeClr val="accent1">
              <a:alpha val="39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8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9965" y="450441"/>
            <a:ext cx="6075780" cy="986758"/>
          </a:xfrm>
        </p:spPr>
        <p:txBody>
          <a:bodyPr/>
          <a:lstStyle/>
          <a:p>
            <a:pPr algn="ctr"/>
            <a:r>
              <a:rPr lang="en-GB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BISOL-MAINS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935439" y="1437199"/>
            <a:ext cx="6944832" cy="5135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BISOL-MAINS parameters compared to IFMIF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764882"/>
              </p:ext>
            </p:extLst>
          </p:nvPr>
        </p:nvGraphicFramePr>
        <p:xfrm>
          <a:off x="724397" y="1950736"/>
          <a:ext cx="10759042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983"/>
                <a:gridCol w="1161788"/>
                <a:gridCol w="796016"/>
                <a:gridCol w="1180889"/>
                <a:gridCol w="1003561"/>
                <a:gridCol w="1083961"/>
                <a:gridCol w="1083961"/>
                <a:gridCol w="1083961"/>
                <a:gridCol w="1083961"/>
                <a:gridCol w="1083961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Energy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(MeV)</a:t>
                      </a:r>
                      <a:endParaRPr lang="zh-CN" alt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Ion</a:t>
                      </a:r>
                      <a:endParaRPr lang="zh-CN" alt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Current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(mA)</a:t>
                      </a:r>
                      <a:endParaRPr lang="zh-CN" alt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Target</a:t>
                      </a:r>
                      <a:endParaRPr lang="zh-CN" altLang="en-US" sz="2000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Irradiation Volume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(cm</a:t>
                      </a:r>
                      <a:r>
                        <a:rPr lang="en-US" altLang="zh-CN" sz="2000" baseline="30000" dirty="0" smtClean="0"/>
                        <a:t>3</a:t>
                      </a:r>
                      <a:r>
                        <a:rPr lang="en-US" altLang="zh-CN" sz="2000" dirty="0" smtClean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800" dirty="0" smtClean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&gt;10</a:t>
                      </a:r>
                      <a:r>
                        <a:rPr lang="en-US" altLang="zh-CN" sz="2000" baseline="30000" dirty="0" smtClean="0"/>
                        <a:t>15</a:t>
                      </a:r>
                      <a:endParaRPr lang="en-US" altLang="zh-CN" sz="2000" baseline="30000" dirty="0" smtClean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n/cm</a:t>
                      </a:r>
                      <a:r>
                        <a:rPr lang="en-US" altLang="zh-CN" sz="2000" baseline="30000" dirty="0" smtClean="0"/>
                        <a:t>2</a:t>
                      </a:r>
                      <a:r>
                        <a:rPr lang="en-US" altLang="zh-CN" sz="2000" dirty="0" smtClean="0"/>
                        <a:t>·s</a:t>
                      </a:r>
                      <a:endParaRPr lang="zh-CN" altLang="en-US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&gt;5·10</a:t>
                      </a:r>
                      <a:r>
                        <a:rPr lang="en-US" altLang="zh-CN" sz="2000" baseline="30000" dirty="0" smtClean="0"/>
                        <a:t>14</a:t>
                      </a:r>
                      <a:endParaRPr lang="en-US" altLang="zh-CN" sz="2000" baseline="30000" dirty="0" smtClean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n/cm</a:t>
                      </a:r>
                      <a:r>
                        <a:rPr lang="en-US" altLang="zh-CN" sz="2000" baseline="30000" dirty="0" smtClean="0"/>
                        <a:t>2</a:t>
                      </a:r>
                      <a:r>
                        <a:rPr lang="en-US" altLang="zh-CN" sz="2000" dirty="0" smtClean="0"/>
                        <a:t>·s</a:t>
                      </a:r>
                      <a:endParaRPr lang="zh-CN" altLang="en-US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&gt;10</a:t>
                      </a:r>
                      <a:r>
                        <a:rPr lang="en-US" altLang="zh-CN" sz="2000" baseline="30000" dirty="0" smtClean="0"/>
                        <a:t>14</a:t>
                      </a:r>
                      <a:endParaRPr lang="en-US" altLang="zh-CN" sz="2000" baseline="30000" dirty="0" smtClean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n/cm</a:t>
                      </a:r>
                      <a:r>
                        <a:rPr lang="en-US" altLang="zh-CN" sz="2000" baseline="30000" dirty="0" smtClean="0"/>
                        <a:t>2</a:t>
                      </a:r>
                      <a:r>
                        <a:rPr lang="en-US" altLang="zh-CN" sz="2000" dirty="0" smtClean="0"/>
                        <a:t>·s</a:t>
                      </a:r>
                      <a:endParaRPr lang="zh-CN" altLang="en-US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&gt;5·10</a:t>
                      </a:r>
                      <a:r>
                        <a:rPr lang="en-US" altLang="zh-CN" sz="2000" baseline="30000" dirty="0" smtClean="0"/>
                        <a:t>13</a:t>
                      </a:r>
                      <a:endParaRPr lang="en-US" altLang="zh-CN" sz="2000" baseline="30000" dirty="0" smtClean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n/cm</a:t>
                      </a:r>
                      <a:r>
                        <a:rPr lang="en-US" altLang="zh-CN" sz="2000" baseline="30000" dirty="0" smtClean="0"/>
                        <a:t>2</a:t>
                      </a:r>
                      <a:r>
                        <a:rPr lang="en-US" altLang="zh-CN" sz="2000" dirty="0" smtClean="0"/>
                        <a:t>·s</a:t>
                      </a:r>
                      <a:endParaRPr lang="zh-CN" altLang="en-US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&gt;10</a:t>
                      </a:r>
                      <a:r>
                        <a:rPr lang="en-US" altLang="zh-CN" sz="2000" baseline="30000" dirty="0" smtClean="0"/>
                        <a:t>13</a:t>
                      </a:r>
                      <a:endParaRPr lang="en-US" altLang="zh-CN" sz="2000" baseline="30000" dirty="0" smtClean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n/cm</a:t>
                      </a:r>
                      <a:r>
                        <a:rPr lang="en-US" altLang="zh-CN" sz="2000" baseline="30000" dirty="0" smtClean="0"/>
                        <a:t>2</a:t>
                      </a:r>
                      <a:r>
                        <a:rPr lang="en-US" altLang="zh-CN" sz="2000" dirty="0" smtClean="0"/>
                        <a:t>·s</a:t>
                      </a:r>
                      <a:endParaRPr lang="zh-CN" altLang="en-US" sz="2000" dirty="0" smtClean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BISOL-MAINS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40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D</a:t>
                      </a:r>
                      <a:r>
                        <a:rPr lang="en-US" altLang="zh-CN" sz="2000" b="1" baseline="30000" dirty="0" smtClean="0"/>
                        <a:t>+</a:t>
                      </a:r>
                      <a:endParaRPr lang="zh-CN" altLang="en-US" sz="20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Liquid Li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20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2000" b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~12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~60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~700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BISOL-MAINS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40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D</a:t>
                      </a:r>
                      <a:r>
                        <a:rPr lang="en-US" altLang="zh-CN" sz="2000" baseline="30000" dirty="0" smtClean="0"/>
                        <a:t>+</a:t>
                      </a:r>
                      <a:endParaRPr lang="zh-CN" altLang="en-US" sz="20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20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Liquid Li</a:t>
                      </a:r>
                      <a:endParaRPr lang="zh-CN" alt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2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2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~60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~170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~2000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BISOL-MAINS III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40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D</a:t>
                      </a:r>
                      <a:r>
                        <a:rPr lang="en-US" altLang="zh-CN" sz="2000" baseline="30000" dirty="0" smtClean="0"/>
                        <a:t>+</a:t>
                      </a:r>
                      <a:endParaRPr lang="zh-CN" altLang="en-US" sz="20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50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Liquid Li</a:t>
                      </a:r>
                      <a:endParaRPr lang="zh-CN" alt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altLang="en-US" sz="2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~12</a:t>
                      </a:r>
                      <a:endParaRPr lang="zh-CN" altLang="en-US" sz="2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~240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~700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~7900</a:t>
                      </a:r>
                      <a:endParaRPr lang="zh-CN" alt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IFMIF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40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D</a:t>
                      </a:r>
                      <a:r>
                        <a:rPr lang="en-US" altLang="zh-CN" sz="2000" baseline="30000" dirty="0" smtClean="0"/>
                        <a:t>+</a:t>
                      </a:r>
                      <a:endParaRPr lang="zh-CN" altLang="en-US" sz="20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2×125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Liquid Li</a:t>
                      </a:r>
                      <a:endParaRPr lang="zh-CN" alt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BP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~500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(HF)</a:t>
                      </a:r>
                      <a:endParaRPr lang="zh-CN" altLang="en-US" sz="2000" dirty="0" smtClean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~6000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(MF)</a:t>
                      </a:r>
                      <a:endParaRPr lang="zh-CN" alt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LF</a:t>
                      </a:r>
                      <a:endParaRPr lang="zh-CN" altLang="en-US" sz="2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5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560635" cy="4351338"/>
          </a:xfrm>
        </p:spPr>
        <p:txBody>
          <a:bodyPr>
            <a:normAutofit lnSpcReduction="10000"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Concept of MAINS</a:t>
            </a:r>
          </a:p>
          <a:p>
            <a:pPr lvl="1"/>
            <a:r>
              <a:rPr lang="en-US" altLang="zh-CN" sz="3200" dirty="0" smtClean="0">
                <a:solidFill>
                  <a:srgbClr val="FF0000"/>
                </a:solidFill>
              </a:rPr>
              <a:t>D</a:t>
            </a:r>
            <a:r>
              <a:rPr lang="en-US" altLang="zh-CN" sz="3200" baseline="30000" dirty="0" smtClean="0">
                <a:solidFill>
                  <a:srgbClr val="FF0000"/>
                </a:solidFill>
              </a:rPr>
              <a:t>+</a:t>
            </a:r>
            <a:r>
              <a:rPr lang="en-US" altLang="zh-CN" sz="3200" dirty="0" smtClean="0">
                <a:solidFill>
                  <a:srgbClr val="FF0000"/>
                </a:solidFill>
              </a:rPr>
              <a:t> Accelerator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Lithium Target and Irradiation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Unit 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L-Li Loop</a:t>
            </a:r>
          </a:p>
          <a:p>
            <a:pPr lvl="1"/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253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785190" y="5352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zh-CN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accelerator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505691" y="3875624"/>
            <a:ext cx="5734050" cy="2519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LEBT, RFQ, MEBT, SRF, HEBT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SRF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HWR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length: 75 m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Code: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ParmteqM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Toutatis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TraceWin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3" y="1649483"/>
            <a:ext cx="10303936" cy="1645921"/>
          </a:xfrm>
          <a:prstGeom prst="rect">
            <a:avLst/>
          </a:prstGeom>
        </p:spPr>
      </p:pic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85533"/>
              </p:ext>
            </p:extLst>
          </p:nvPr>
        </p:nvGraphicFramePr>
        <p:xfrm>
          <a:off x="6496491" y="3657601"/>
          <a:ext cx="5105701" cy="243840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2417308"/>
                <a:gridCol w="1507364"/>
                <a:gridCol w="1181029"/>
              </a:tblGrid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Particles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Deuteron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40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MeV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10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mA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power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400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kW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frequency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162.5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MHz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Duty factor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100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%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 (E&gt;3</a:t>
                      </a:r>
                      <a:r>
                        <a:rPr lang="en-US" sz="2000" b="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MeV</a:t>
                      </a: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&lt;1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W/m 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1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785190" y="535246"/>
            <a:ext cx="5422605" cy="974577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 Sources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1" r="22755" b="19442"/>
          <a:stretch/>
        </p:blipFill>
        <p:spPr>
          <a:xfrm>
            <a:off x="443235" y="2387851"/>
            <a:ext cx="5382826" cy="3275390"/>
          </a:xfrm>
        </p:spPr>
      </p:pic>
      <p:grpSp>
        <p:nvGrpSpPr>
          <p:cNvPr id="25" name="组合 24"/>
          <p:cNvGrpSpPr/>
          <p:nvPr/>
        </p:nvGrpSpPr>
        <p:grpSpPr>
          <a:xfrm>
            <a:off x="4771696" y="1551714"/>
            <a:ext cx="4094477" cy="2426170"/>
            <a:chOff x="5155106" y="1522503"/>
            <a:chExt cx="4034043" cy="2426170"/>
          </a:xfrm>
        </p:grpSpPr>
        <p:grpSp>
          <p:nvGrpSpPr>
            <p:cNvPr id="12" name="组合 11"/>
            <p:cNvGrpSpPr/>
            <p:nvPr/>
          </p:nvGrpSpPr>
          <p:grpSpPr>
            <a:xfrm>
              <a:off x="6176923" y="1522503"/>
              <a:ext cx="3012226" cy="2426170"/>
              <a:chOff x="73079" y="1695842"/>
              <a:chExt cx="2891176" cy="2238072"/>
            </a:xfrm>
          </p:grpSpPr>
          <p:pic>
            <p:nvPicPr>
              <p:cNvPr id="13" name="图片 12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r="51333"/>
              <a:stretch/>
            </p:blipFill>
            <p:spPr bwMode="auto">
              <a:xfrm>
                <a:off x="297722" y="1695842"/>
                <a:ext cx="2529592" cy="1859441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矩形 13"/>
              <p:cNvSpPr/>
              <p:nvPr/>
            </p:nvSpPr>
            <p:spPr>
              <a:xfrm>
                <a:off x="73079" y="3564582"/>
                <a:ext cx="2891176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2.45 GHz, 20 mA, 50 </a:t>
                </a:r>
                <a:r>
                  <a:rPr lang="en-US" altLang="zh-CN" dirty="0" err="1"/>
                  <a:t>keV</a:t>
                </a:r>
                <a:r>
                  <a:rPr lang="en-US" altLang="zh-CN" dirty="0"/>
                  <a:t>  H</a:t>
                </a:r>
                <a:r>
                  <a:rPr lang="en-US" altLang="zh-CN" baseline="-25000" dirty="0"/>
                  <a:t>2</a:t>
                </a:r>
                <a:r>
                  <a:rPr lang="en-US" altLang="zh-CN" baseline="30000" dirty="0"/>
                  <a:t>+</a:t>
                </a:r>
                <a:endParaRPr lang="zh-CN" altLang="en-US" dirty="0"/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 flipV="1">
              <a:off x="5155106" y="1522504"/>
              <a:ext cx="1255866" cy="1501771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55106" y="3034356"/>
              <a:ext cx="1255866" cy="479971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4744447" y="4011858"/>
            <a:ext cx="4018954" cy="2576664"/>
            <a:chOff x="5565992" y="4034524"/>
            <a:chExt cx="4018954" cy="2576664"/>
          </a:xfrm>
        </p:grpSpPr>
        <p:grpSp>
          <p:nvGrpSpPr>
            <p:cNvPr id="15" name="组合 14"/>
            <p:cNvGrpSpPr/>
            <p:nvPr/>
          </p:nvGrpSpPr>
          <p:grpSpPr>
            <a:xfrm>
              <a:off x="6773920" y="4179875"/>
              <a:ext cx="2811026" cy="2431313"/>
              <a:chOff x="533120" y="4242391"/>
              <a:chExt cx="2811026" cy="2431313"/>
            </a:xfrm>
          </p:grpSpPr>
          <p:pic>
            <p:nvPicPr>
              <p:cNvPr id="16" name="内容占位符 8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220" y="4242391"/>
                <a:ext cx="2676827" cy="2020090"/>
              </a:xfrm>
              <a:prstGeom prst="rect">
                <a:avLst/>
              </a:prstGeom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7" name="矩形 16"/>
              <p:cNvSpPr/>
              <p:nvPr/>
            </p:nvSpPr>
            <p:spPr>
              <a:xfrm>
                <a:off x="533120" y="6304372"/>
                <a:ext cx="2811026" cy="36933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2.45 GHz, 20 mA, 50 </a:t>
                </a:r>
                <a:r>
                  <a:rPr lang="en-US" altLang="zh-CN" dirty="0" err="1"/>
                  <a:t>keV</a:t>
                </a:r>
                <a:r>
                  <a:rPr lang="en-US" altLang="zh-CN" dirty="0"/>
                  <a:t>  D</a:t>
                </a:r>
                <a:r>
                  <a:rPr lang="en-US" altLang="zh-CN" baseline="30000" dirty="0"/>
                  <a:t>+</a:t>
                </a:r>
                <a:endParaRPr lang="zh-CN" altLang="en-US" dirty="0"/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5565992" y="4034524"/>
              <a:ext cx="1275028" cy="145351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565992" y="4034524"/>
              <a:ext cx="1275028" cy="2165441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8941676" y="1780872"/>
            <a:ext cx="31339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For commissioning of accelerator instead of D</a:t>
            </a:r>
            <a:r>
              <a:rPr kumimoji="0" lang="en-US" altLang="zh-CN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+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Providing H</a:t>
            </a:r>
            <a:r>
              <a:rPr lang="en-US" altLang="zh-CN" sz="2000" baseline="-25000" dirty="0"/>
              <a:t>2</a:t>
            </a:r>
            <a:r>
              <a:rPr lang="en-US" altLang="zh-CN" sz="2000" baseline="30000" dirty="0"/>
              <a:t>+</a:t>
            </a:r>
            <a:r>
              <a:rPr lang="en-US" altLang="zh-CN" sz="2000" dirty="0"/>
              <a:t> beam for experiment terminal; </a:t>
            </a:r>
            <a:endParaRPr lang="en-US" altLang="zh-CN" sz="2000" dirty="0" smtClean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As a redundancy of D</a:t>
            </a:r>
            <a:r>
              <a:rPr lang="en-US" altLang="zh-CN" sz="2000" baseline="30000" dirty="0"/>
              <a:t>+</a:t>
            </a:r>
            <a:r>
              <a:rPr lang="en-US" altLang="zh-CN" sz="2000" dirty="0"/>
              <a:t> source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531149" y="4462912"/>
            <a:ext cx="2332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PKU PMECRIS</a:t>
            </a:r>
          </a:p>
          <a:p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sz="2000" dirty="0"/>
          </a:p>
          <a:p>
            <a:r>
              <a:rPr lang="it-IT" altLang="zh-CN" sz="2000" dirty="0"/>
              <a:t>120 mA H</a:t>
            </a:r>
            <a:r>
              <a:rPr lang="it-IT" altLang="zh-CN" sz="2000" baseline="30000" dirty="0" smtClean="0"/>
              <a:t>+</a:t>
            </a:r>
            <a:endParaRPr lang="it-IT" altLang="zh-CN" sz="2000" dirty="0"/>
          </a:p>
          <a:p>
            <a:r>
              <a:rPr lang="it-IT" altLang="zh-CN" sz="2000" dirty="0" smtClean="0"/>
              <a:t> </a:t>
            </a:r>
            <a:r>
              <a:rPr lang="it-IT" altLang="zh-CN" sz="2000" dirty="0"/>
              <a:t>83 mA D</a:t>
            </a:r>
            <a:r>
              <a:rPr lang="it-IT" altLang="zh-CN" sz="2000" baseline="30000" dirty="0" smtClean="0"/>
              <a:t>+</a:t>
            </a:r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2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368672" y="417283"/>
            <a:ext cx="6427589" cy="974577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LEBT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2" name="内容占位符 1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41" y="1531950"/>
            <a:ext cx="7659584" cy="3157212"/>
          </a:xfrm>
          <a:prstGeom prst="rect">
            <a:avLst/>
          </a:prstGeom>
        </p:spPr>
      </p:pic>
      <p:sp>
        <p:nvSpPr>
          <p:cNvPr id="13" name="内容占位符 2"/>
          <p:cNvSpPr txBox="1">
            <a:spLocks/>
          </p:cNvSpPr>
          <p:nvPr/>
        </p:nvSpPr>
        <p:spPr>
          <a:xfrm>
            <a:off x="2618162" y="4829252"/>
            <a:ext cx="7928610" cy="1848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identical solenoids whose effective pole length is 200 mm.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steerers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(BPMs) in solenoids.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Solenoids magnetic field: 0.35T &amp; 0.41 T, aperture 120 mm.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length of beam line: 1.55 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diagnose instruments: ACCT, FC, emittance meter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22178" y="365125"/>
            <a:ext cx="863162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LEBT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242875" y="5429096"/>
                <a:ext cx="8384601" cy="14805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altLang="zh-C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ECR-IS extraction beam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6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600" b="0" i="1" smtClean="0">
                        <a:latin typeface="Cambria Math" panose="02040503050406030204" pitchFamily="18" charset="0"/>
                      </a:rPr>
                      <m:t>=0.17 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mrad</m:t>
                    </m:r>
                  </m:oMath>
                </a14:m>
                <a:endParaRPr lang="en-US" altLang="zh-CN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RFQ entrance beam parameters:</a:t>
                </a:r>
              </a:p>
              <a:p>
                <a:pPr marL="0" indent="0">
                  <a:buNone/>
                </a:pPr>
                <a:r>
                  <a:rPr lang="en-US" altLang="zh-C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6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2600" b="0" i="1" smtClean="0">
                        <a:latin typeface="Cambria Math" panose="02040503050406030204" pitchFamily="18" charset="0"/>
                      </a:rPr>
                      <m:t>=0.195 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US" altLang="zh-C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altLang="zh-CN" sz="2600">
                        <a:latin typeface="Cambria Math" panose="02040503050406030204" pitchFamily="18" charset="0"/>
                      </a:rPr>
                      <m:t>=1.33</m:t>
                    </m:r>
                  </m:oMath>
                </a14:m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60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altLang="zh-CN" sz="2600">
                        <a:latin typeface="Cambria Math" panose="02040503050406030204" pitchFamily="18" charset="0"/>
                      </a:rPr>
                      <m:t>=0.042</m:t>
                    </m:r>
                  </m:oMath>
                </a14:m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mm/mrad</a:t>
                </a:r>
              </a:p>
              <a:p>
                <a:r>
                  <a:rPr lang="en-US" altLang="zh-CN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Match to RFQ</a:t>
                </a:r>
              </a:p>
              <a:p>
                <a:endParaRPr lang="en-US" altLang="zh-CN" dirty="0" smtClean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2875" y="5429096"/>
                <a:ext cx="8384601" cy="1480563"/>
              </a:xfrm>
              <a:blipFill rotWithShape="0">
                <a:blip r:embed="rId2"/>
                <a:stretch>
                  <a:fillRect l="-873" t="-9091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9" y="1409706"/>
            <a:ext cx="4678680" cy="3865254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2" y="1844824"/>
            <a:ext cx="5260454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262923" cy="4351338"/>
          </a:xfrm>
        </p:spPr>
        <p:txBody>
          <a:bodyPr>
            <a:normAutofit fontScale="92500"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>
                <a:solidFill>
                  <a:schemeClr val="bg1">
                    <a:lumMod val="75000"/>
                  </a:schemeClr>
                </a:solidFill>
              </a:rPr>
              <a:t>Concept of MAINS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Accelerator 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Liquid Lithium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arget and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Irradiation Unit </a:t>
            </a:r>
          </a:p>
          <a:p>
            <a:pPr lvl="1"/>
            <a:r>
              <a:rPr lang="en-US" altLang="zh-CN" sz="3200" dirty="0" err="1" smtClean="0">
                <a:solidFill>
                  <a:schemeClr val="bg1">
                    <a:lumMod val="75000"/>
                  </a:schemeClr>
                </a:solidFill>
              </a:rPr>
              <a:t>LLi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Loop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170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>
            <a:spLocks/>
          </p:cNvSpPr>
          <p:nvPr/>
        </p:nvSpPr>
        <p:spPr>
          <a:xfrm>
            <a:off x="1233686" y="1699286"/>
            <a:ext cx="4170791" cy="136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4 vane </a:t>
            </a:r>
            <a:r>
              <a:rPr lang="en-US" altLang="zh-CN" sz="2400" dirty="0" smtClean="0"/>
              <a:t>RFQ, quadrilateral cavity </a:t>
            </a:r>
          </a:p>
          <a:p>
            <a:pPr marL="0" indent="0">
              <a:buNone/>
            </a:pPr>
            <a:r>
              <a:rPr lang="en-US" altLang="zh-CN" sz="2400" dirty="0" smtClean="0"/>
              <a:t> with </a:t>
            </a:r>
            <a:r>
              <a:rPr lang="en-US" altLang="zh-CN" sz="2400" dirty="0" smtClean="0">
                <a:sym typeface="Symbol" panose="05050102010706020507" pitchFamily="18" charset="2"/>
              </a:rPr>
              <a:t> mode </a:t>
            </a:r>
            <a:r>
              <a:rPr lang="en-US" altLang="zh-CN" sz="2400" dirty="0" smtClean="0"/>
              <a:t>stabilizing rods</a:t>
            </a:r>
          </a:p>
          <a:p>
            <a:pPr marL="0" indent="0">
              <a:buNone/>
            </a:pPr>
            <a:r>
              <a:rPr lang="en-US" altLang="zh-CN" sz="2400" dirty="0" smtClean="0"/>
              <a:t>Deposited power </a:t>
            </a:r>
            <a:r>
              <a:rPr lang="en-US" altLang="zh-CN" sz="2400" dirty="0"/>
              <a:t>96 </a:t>
            </a:r>
            <a:r>
              <a:rPr lang="en-US" altLang="zh-CN" sz="2400" dirty="0" smtClean="0"/>
              <a:t>W</a:t>
            </a:r>
            <a:endParaRPr lang="zh-CN" altLang="en-US" sz="2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785190" y="5352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 accelerator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2" y="3257343"/>
            <a:ext cx="5040381" cy="23839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7358417" y="6038519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</a:rPr>
              <a:t>RFQ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kinetic parameter curves</a:t>
            </a:r>
            <a:endParaRPr lang="zh-CN" altLang="en-US" sz="2400" dirty="0"/>
          </a:p>
        </p:txBody>
      </p:sp>
      <p:pic>
        <p:nvPicPr>
          <p:cNvPr id="17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92" y="2294955"/>
            <a:ext cx="5495801" cy="34183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59428" y="5963858"/>
            <a:ext cx="2264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</a:rPr>
              <a:t>RFQ CST model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45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35579" y="365125"/>
            <a:ext cx="21827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954" y="1690688"/>
            <a:ext cx="543687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strategy:</a:t>
            </a:r>
          </a:p>
          <a:p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</a:t>
            </a: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rf power dissipation</a:t>
            </a:r>
            <a:endParaRPr lang="en-US" altLang="zh-CN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peak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beam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RFQ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RFQ length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248171"/>
                  </p:ext>
                </p:extLst>
              </p:nvPr>
            </p:nvGraphicFramePr>
            <p:xfrm>
              <a:off x="5391398" y="321866"/>
              <a:ext cx="6618083" cy="6536134"/>
            </p:xfrm>
            <a:graphic>
              <a:graphicData uri="http://schemas.openxmlformats.org/drawingml/2006/table">
                <a:tbl>
                  <a:tblPr firstRow="1" firstCol="1" bandRow="1">
                    <a:tableStyleId>{0660B408-B3CF-4A94-85FC-2B1E0A45F4A2}</a:tableStyleId>
                  </a:tblPr>
                  <a:tblGrid>
                    <a:gridCol w="3908843"/>
                    <a:gridCol w="1423049"/>
                    <a:gridCol w="1286191"/>
                  </a:tblGrid>
                  <a:tr h="320212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Particle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r>
                            <a:rPr lang="en-US" sz="2000" b="0" kern="1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162.5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MHz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Input energy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 energy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Current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Inter-vane voltage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min/max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60/75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kV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Vane length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5.03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Maximum peak surface electric field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19.87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MV/m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Kilpatrick coefficient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1.46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Minimum aperture radius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3.05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aperture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min/max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3.94/5.09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Synchronous phase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-90 ~</a:t>
                          </a:r>
                          <a:r>
                            <a:rPr lang="en-US" sz="2000" b="0" kern="1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Max. modulation factor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1.90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1457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Trans.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input normalized rms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emit.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0.20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mm·mrad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4628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Trans.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 normalized rms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emit.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0.21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mm·mrad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2159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Long.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 rms emittance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i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0" kern="10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kern="100">
                                  <a:effectLst/>
                                  <a:latin typeface="Cambria Math" panose="02040503050406030204" pitchFamily="18" charset="0"/>
                                </a:rPr>
                                <m:t>deg</m:t>
                              </m:r>
                            </m:oMath>
                          </a14:m>
                          <a:endParaRPr lang="zh-CN" sz="2000" b="0" i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6943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Transmission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(PARMTEQM)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kern="10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en-US" sz="2000" b="0" kern="100" baseline="-2500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</a:t>
                          </a:r>
                          <a:r>
                            <a:rPr lang="en-US" sz="2000" b="0" kern="1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0.08 MeV)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99.41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Transmission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kern="1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Toutatis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99.68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Accelerator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kern="1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Toutatis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99.44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248171"/>
                  </p:ext>
                </p:extLst>
              </p:nvPr>
            </p:nvGraphicFramePr>
            <p:xfrm>
              <a:off x="5391398" y="321866"/>
              <a:ext cx="6618083" cy="6536134"/>
            </p:xfrm>
            <a:graphic>
              <a:graphicData uri="http://schemas.openxmlformats.org/drawingml/2006/table">
                <a:tbl>
                  <a:tblPr firstRow="1" firstCol="1" bandRow="1">
                    <a:tableStyleId>{0660B408-B3CF-4A94-85FC-2B1E0A45F4A2}</a:tableStyleId>
                  </a:tblPr>
                  <a:tblGrid>
                    <a:gridCol w="3908843"/>
                    <a:gridCol w="1423049"/>
                    <a:gridCol w="1286191"/>
                  </a:tblGrid>
                  <a:tr h="320212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Particle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r>
                            <a:rPr lang="en-US" sz="2000" b="0" kern="1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162.5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MHz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Input energy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 energy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Current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Inter-vane voltage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min/max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60/75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kV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Vane length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5.03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Maximum peak surface electric field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19.87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MV/m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Kilpatrick coefficient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1.46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Minimum aperture radius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3.05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aperture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min/max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3.94/5.09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Synchronous phase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-90 ~</a:t>
                          </a:r>
                          <a:r>
                            <a:rPr lang="en-US" sz="2000" b="0" kern="1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deg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Max. modulation factor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1.90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1457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Trans.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input normalized rms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emit.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0.20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mm·mrad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4628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Trans.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 normalized rms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emit.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0.21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mm·mrad</a:t>
                          </a:r>
                          <a:endParaRPr lang="zh-CN" sz="2000" b="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2159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Long.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 rms emittance 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0.09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415166" t="-1303175" b="-357143"/>
                          </a:stretch>
                        </a:blipFill>
                      </a:tcPr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Transmission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(PARMTEQM)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kern="10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en-US" sz="2000" b="0" kern="100" baseline="-25000" dirty="0" err="1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</a:t>
                          </a:r>
                          <a:r>
                            <a:rPr lang="en-US" sz="2000" b="0" kern="1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0.08 MeV)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99.41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Transmission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kern="1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Toutatis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99.68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5664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Accelerator </a:t>
                          </a:r>
                          <a:r>
                            <a:rPr lang="en-US" sz="2000" b="0" kern="1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ratio 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0" kern="1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Toutatis</a:t>
                          </a: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99.44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000" b="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zh-CN" sz="2000" b="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436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5616285"/>
                <a:ext cx="10515600" cy="976313"/>
              </a:xfrm>
            </p:spPr>
            <p:txBody>
              <a:bodyPr/>
              <a:lstStyle/>
              <a:p>
                <a:r>
                  <a:rPr lang="en-US" altLang="zh-C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ParmteqM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multi-particle tracking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macro-particles</a:t>
                </a:r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616285"/>
                <a:ext cx="10515600" cy="976313"/>
              </a:xfrm>
              <a:blipFill rotWithShape="0">
                <a:blip r:embed="rId2"/>
                <a:stretch>
                  <a:fillRect l="-1043" t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1874602"/>
            <a:ext cx="4975224" cy="327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25" y="1874602"/>
            <a:ext cx="5396986" cy="3276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1629" y="2315855"/>
            <a:ext cx="1679658" cy="2393494"/>
            <a:chOff x="336303" y="4091377"/>
            <a:chExt cx="1679658" cy="2393494"/>
          </a:xfrm>
        </p:grpSpPr>
        <p:sp>
          <p:nvSpPr>
            <p:cNvPr id="7" name="矩形 6"/>
            <p:cNvSpPr/>
            <p:nvPr/>
          </p:nvSpPr>
          <p:spPr>
            <a:xfrm>
              <a:off x="829226" y="4091377"/>
              <a:ext cx="11867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416D96"/>
                  </a:solidFill>
                  <a:latin typeface="Tahoma" panose="020B0604030504040204" pitchFamily="34" charset="0"/>
                </a:rPr>
                <a:t>Envelope-X</a:t>
              </a:r>
              <a:endParaRPr lang="zh-CN" altLang="en-US" sz="16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89118" y="4723802"/>
              <a:ext cx="11812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416D96"/>
                  </a:solidFill>
                  <a:latin typeface="Tahoma" panose="020B0604030504040204" pitchFamily="34" charset="0"/>
                </a:rPr>
                <a:t>Envelope-Y</a:t>
              </a:r>
              <a:endParaRPr lang="zh-CN" altLang="en-US" sz="16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412141" y="5435059"/>
              <a:ext cx="15279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416D96"/>
                  </a:solidFill>
                  <a:latin typeface="Tahoma" panose="020B0604030504040204" pitchFamily="34" charset="0"/>
                </a:rPr>
                <a:t>Phase disperse</a:t>
              </a:r>
              <a:endParaRPr lang="zh-CN" altLang="en-US" sz="16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336303" y="6146317"/>
              <a:ext cx="16199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416D96"/>
                  </a:solidFill>
                  <a:latin typeface="Tahoma" panose="020B0604030504040204" pitchFamily="34" charset="0"/>
                </a:rPr>
                <a:t>Energy disperse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46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785190" y="5352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MEBT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9" name="内容占位符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6" y="1401289"/>
            <a:ext cx="6469148" cy="1724822"/>
          </a:xfrm>
          <a:prstGeom prst="rect">
            <a:avLst/>
          </a:prstGeom>
        </p:spPr>
      </p:pic>
      <p:pic>
        <p:nvPicPr>
          <p:cNvPr id="10" name="图片 9" descr="E:\mebtbuncher\包络2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6" y="3579833"/>
            <a:ext cx="5274310" cy="331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2320758" y="3088713"/>
            <a:ext cx="1941949" cy="48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400" dirty="0" smtClean="0"/>
              <a:t>3</a:t>
            </a:r>
            <a:r>
              <a:rPr lang="el-GR" altLang="zh-CN" sz="2400" dirty="0" smtClean="0"/>
              <a:t>σ</a:t>
            </a:r>
            <a:r>
              <a:rPr lang="en-US" altLang="zh-CN" sz="2400" dirty="0" smtClean="0"/>
              <a:t> envelope</a:t>
            </a:r>
            <a:endParaRPr lang="zh-CN" altLang="en-US" sz="2400" dirty="0"/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8294046" y="3730819"/>
            <a:ext cx="2904385" cy="57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five gaps IH </a:t>
            </a:r>
            <a:r>
              <a:rPr lang="en-US" altLang="zh-CN" dirty="0" err="1"/>
              <a:t>buncher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37372"/>
              </p:ext>
            </p:extLst>
          </p:nvPr>
        </p:nvGraphicFramePr>
        <p:xfrm>
          <a:off x="7015571" y="4302569"/>
          <a:ext cx="5001966" cy="225261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936750"/>
                <a:gridCol w="2065216"/>
              </a:tblGrid>
              <a:tr h="423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Cavity</a:t>
                      </a:r>
                      <a:r>
                        <a:rPr lang="en-US" altLang="zh-CN" sz="2000" b="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diameter (mm)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Aperture</a:t>
                      </a:r>
                      <a:r>
                        <a:rPr lang="en-US" altLang="zh-CN" sz="2000" b="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diameter (mm)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Cavity</a:t>
                      </a:r>
                      <a:r>
                        <a:rPr lang="en-US" altLang="zh-CN" sz="2000" b="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length (mm)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altLang="zh-CN" sz="2000" b="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value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Power (kW)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</a:t>
                      </a:r>
                      <a:r>
                        <a:rPr lang="en-US" sz="2000" b="0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separation (MHz)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162.3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898889" y="1261683"/>
            <a:ext cx="4293111" cy="2314449"/>
            <a:chOff x="7708605" y="503976"/>
            <a:chExt cx="5015987" cy="2808000"/>
          </a:xfrm>
        </p:grpSpPr>
        <p:pic>
          <p:nvPicPr>
            <p:cNvPr id="15" name="图片 14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605" y="503976"/>
              <a:ext cx="3322900" cy="2808000"/>
            </a:xfrm>
            <a:prstGeom prst="rect">
              <a:avLst/>
            </a:prstGeom>
          </p:spPr>
        </p:pic>
        <p:pic>
          <p:nvPicPr>
            <p:cNvPr id="16" name="图片 15"/>
            <p:cNvPicPr/>
            <p:nvPr/>
          </p:nvPicPr>
          <p:blipFill rotWithShape="1">
            <a:blip r:embed="rId5"/>
            <a:srcRect r="48234" b="729"/>
            <a:stretch/>
          </p:blipFill>
          <p:spPr bwMode="auto">
            <a:xfrm>
              <a:off x="10852592" y="503976"/>
              <a:ext cx="1872000" cy="2808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63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>
            <a:spLocks/>
          </p:cNvSpPr>
          <p:nvPr/>
        </p:nvSpPr>
        <p:spPr>
          <a:xfrm>
            <a:off x="5549900" y="1654627"/>
            <a:ext cx="5791200" cy="51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Beam envelop in first </a:t>
            </a:r>
            <a:r>
              <a:rPr lang="en-US" altLang="zh-CN" dirty="0" err="1" smtClean="0"/>
              <a:t>cryomodule</a:t>
            </a:r>
            <a:endParaRPr lang="zh-CN" altLang="en-US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259960" y="5009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SRF </a:t>
            </a:r>
            <a:r>
              <a:rPr lang="en-US" altLang="zh-CN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5127" name="图片 50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1650"/>
            <a:ext cx="74558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73789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 rot="10800000" flipV="1">
            <a:off x="463391" y="5157759"/>
            <a:ext cx="45724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 </a:t>
            </a:r>
            <a:r>
              <a:rPr lang="en-US" altLang="zh-CN" sz="2400" dirty="0" err="1" smtClean="0"/>
              <a:t>cryomodules</a:t>
            </a:r>
            <a:r>
              <a:rPr lang="en-US" altLang="zh-CN" sz="2400" dirty="0" smtClean="0"/>
              <a:t>, 23 SC solenoid, 32 HWR SC cavities, main coupler, and so on.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内容占位符 22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79271" y="2174477"/>
            <a:ext cx="6299584" cy="43513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" y="2174477"/>
            <a:ext cx="4753639" cy="2881715"/>
          </a:xfrm>
          <a:prstGeom prst="rect">
            <a:avLst/>
          </a:prstGeom>
        </p:spPr>
      </p:pic>
      <p:pic>
        <p:nvPicPr>
          <p:cNvPr id="9" name="内容占位符 3" descr="beam loss.png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271" y="1648191"/>
            <a:ext cx="6866142" cy="4871188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189122" y="1388266"/>
            <a:ext cx="3038961" cy="51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Beam loss control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42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>
            <a:spLocks/>
          </p:cNvSpPr>
          <p:nvPr/>
        </p:nvSpPr>
        <p:spPr>
          <a:xfrm>
            <a:off x="2026053" y="2092299"/>
            <a:ext cx="4317307" cy="51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Parameters of HWR cavities</a:t>
            </a:r>
            <a:endParaRPr lang="zh-CN" altLang="en-US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259960" y="500946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SRF </a:t>
            </a:r>
            <a:r>
              <a:rPr lang="en-US" altLang="zh-CN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endParaRPr lang="zh-CN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337845"/>
              </p:ext>
            </p:extLst>
          </p:nvPr>
        </p:nvGraphicFramePr>
        <p:xfrm>
          <a:off x="491933" y="2799094"/>
          <a:ext cx="7075229" cy="3066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9695"/>
                <a:gridCol w="2022767"/>
                <a:gridCol w="2022767"/>
              </a:tblGrid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Property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Low-beta	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High-beta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indent="2159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β</a:t>
                      </a:r>
                      <a:r>
                        <a:rPr lang="zh-CN" sz="2400" kern="100" baseline="-25000" dirty="0">
                          <a:effectLst/>
                        </a:rPr>
                        <a:t>opt</a:t>
                      </a:r>
                      <a:endParaRPr lang="zh-CN" sz="2400" kern="100" baseline="-25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0.09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0.15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Bore diameter [mm]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40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40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E</a:t>
                      </a:r>
                      <a:r>
                        <a:rPr lang="zh-CN" sz="2400" kern="100" baseline="-25000" dirty="0">
                          <a:effectLst/>
                        </a:rPr>
                        <a:t>p</a:t>
                      </a:r>
                      <a:r>
                        <a:rPr lang="zh-CN" sz="2400" kern="100" dirty="0">
                          <a:effectLst/>
                        </a:rPr>
                        <a:t>/E</a:t>
                      </a:r>
                      <a:r>
                        <a:rPr lang="zh-CN" sz="2400" kern="100" baseline="-25000" dirty="0">
                          <a:effectLst/>
                        </a:rPr>
                        <a:t>acc</a:t>
                      </a:r>
                      <a:r>
                        <a:rPr lang="zh-CN" sz="2400" kern="100" dirty="0">
                          <a:effectLst/>
                        </a:rPr>
                        <a:t>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5.3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4.7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B</a:t>
                      </a:r>
                      <a:r>
                        <a:rPr lang="en-US" sz="2400" kern="100" baseline="-25000" dirty="0" err="1">
                          <a:effectLst/>
                        </a:rPr>
                        <a:t>p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en-US" sz="2400" kern="100" dirty="0" err="1">
                          <a:effectLst/>
                        </a:rPr>
                        <a:t>E</a:t>
                      </a:r>
                      <a:r>
                        <a:rPr lang="en-US" sz="2400" kern="100" baseline="-25000" dirty="0" err="1">
                          <a:effectLst/>
                        </a:rPr>
                        <a:t>acc</a:t>
                      </a:r>
                      <a:r>
                        <a:rPr lang="en-US" sz="2400" kern="100" dirty="0">
                          <a:effectLst/>
                        </a:rPr>
                        <a:t> [</a:t>
                      </a:r>
                      <a:r>
                        <a:rPr lang="en-US" sz="2400" kern="100" dirty="0" err="1">
                          <a:effectLst/>
                        </a:rPr>
                        <a:t>mG</a:t>
                      </a:r>
                      <a:r>
                        <a:rPr lang="en-US" sz="2400" kern="100" dirty="0">
                          <a:effectLst/>
                        </a:rPr>
                        <a:t>/(MV/m)]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6.4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6.8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r/Q [Ω]	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255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300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Operating </a:t>
                      </a:r>
                      <a:r>
                        <a:rPr lang="zh-CN" sz="2400" kern="100" dirty="0">
                          <a:effectLst/>
                        </a:rPr>
                        <a:t>E</a:t>
                      </a:r>
                      <a:r>
                        <a:rPr lang="zh-CN" sz="2400" kern="100" baseline="-25000" dirty="0">
                          <a:effectLst/>
                        </a:rPr>
                        <a:t>acc</a:t>
                      </a:r>
                      <a:r>
                        <a:rPr lang="zh-CN" sz="2400" kern="100" dirty="0">
                          <a:effectLst/>
                        </a:rPr>
                        <a:t> [MV/m]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Cavity length </a:t>
                      </a:r>
                      <a:r>
                        <a:rPr lang="zh-CN" sz="2400" kern="100" dirty="0" smtClean="0">
                          <a:effectLst/>
                        </a:rPr>
                        <a:t>[</a:t>
                      </a:r>
                      <a:r>
                        <a:rPr lang="en-US" altLang="zh-CN" sz="2400" kern="100" dirty="0" smtClean="0">
                          <a:effectLst/>
                        </a:rPr>
                        <a:t>m</a:t>
                      </a:r>
                      <a:r>
                        <a:rPr lang="zh-CN" sz="2400" kern="100" dirty="0" smtClean="0">
                          <a:effectLst/>
                        </a:rPr>
                        <a:t>m</a:t>
                      </a:r>
                      <a:r>
                        <a:rPr lang="zh-CN" sz="2400" kern="100" dirty="0">
                          <a:effectLst/>
                        </a:rPr>
                        <a:t>]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271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350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738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Thickness [mm]	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3.0</a:t>
                      </a:r>
                      <a:endParaRPr lang="zh-CN" sz="2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3.0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7" name="图片 50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1650"/>
            <a:ext cx="74558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73789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 flipV="1">
            <a:off x="0" y="6088533"/>
            <a:ext cx="43912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08260" y="539814"/>
            <a:ext cx="2787339" cy="2928831"/>
            <a:chOff x="6343360" y="4183350"/>
            <a:chExt cx="2787339" cy="2928831"/>
          </a:xfrm>
        </p:grpSpPr>
        <p:pic>
          <p:nvPicPr>
            <p:cNvPr id="19" name="图片 18" descr="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43360" y="4183350"/>
              <a:ext cx="1226185" cy="2433320"/>
            </a:xfrm>
            <a:prstGeom prst="rect">
              <a:avLst/>
            </a:prstGeom>
          </p:spPr>
        </p:pic>
        <p:pic>
          <p:nvPicPr>
            <p:cNvPr id="20" name="图片 19" descr="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902609" y="4183350"/>
              <a:ext cx="1228090" cy="2436495"/>
            </a:xfrm>
            <a:prstGeom prst="rect">
              <a:avLst/>
            </a:prstGeom>
          </p:spPr>
        </p:pic>
        <p:sp>
          <p:nvSpPr>
            <p:cNvPr id="21" name="内容占位符 2"/>
            <p:cNvSpPr txBox="1">
              <a:spLocks/>
            </p:cNvSpPr>
            <p:nvPr/>
          </p:nvSpPr>
          <p:spPr>
            <a:xfrm>
              <a:off x="7267609" y="6616670"/>
              <a:ext cx="1137284" cy="4955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400" i="1" dirty="0" smtClean="0">
                  <a:sym typeface="Symbol" panose="05050102010706020507" pitchFamily="18" charset="2"/>
                </a:rPr>
                <a:t></a:t>
              </a:r>
              <a:r>
                <a:rPr lang="en-US" altLang="zh-CN" sz="2400" dirty="0" smtClean="0">
                  <a:sym typeface="Symbol" panose="05050102010706020507" pitchFamily="18" charset="2"/>
                </a:rPr>
                <a:t>=0.09</a:t>
              </a:r>
              <a:endParaRPr lang="zh-CN" altLang="en-US" sz="240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755196" y="3530573"/>
            <a:ext cx="2476742" cy="3183171"/>
            <a:chOff x="8698924" y="942119"/>
            <a:chExt cx="2476742" cy="3183171"/>
          </a:xfrm>
        </p:grpSpPr>
        <p:pic>
          <p:nvPicPr>
            <p:cNvPr id="17" name="图片 16" descr="HWR009-2"/>
            <p:cNvPicPr/>
            <p:nvPr/>
          </p:nvPicPr>
          <p:blipFill>
            <a:blip r:embed="rId5"/>
            <a:srcRect l="30735" t="22549" r="48723" b="14089"/>
            <a:stretch>
              <a:fillRect/>
            </a:stretch>
          </p:blipFill>
          <p:spPr>
            <a:xfrm>
              <a:off x="8698924" y="942119"/>
              <a:ext cx="854710" cy="2624455"/>
            </a:xfrm>
            <a:prstGeom prst="rect">
              <a:avLst/>
            </a:prstGeom>
          </p:spPr>
        </p:pic>
        <p:pic>
          <p:nvPicPr>
            <p:cNvPr id="18" name="图片 17" descr="HWR009-1"/>
            <p:cNvPicPr/>
            <p:nvPr/>
          </p:nvPicPr>
          <p:blipFill>
            <a:blip r:embed="rId6"/>
            <a:srcRect l="31602" t="22234" r="48723" b="14791"/>
            <a:stretch>
              <a:fillRect/>
            </a:stretch>
          </p:blipFill>
          <p:spPr>
            <a:xfrm>
              <a:off x="10360326" y="942119"/>
              <a:ext cx="815340" cy="2597785"/>
            </a:xfrm>
            <a:prstGeom prst="rect">
              <a:avLst/>
            </a:prstGeom>
          </p:spPr>
        </p:pic>
        <p:sp>
          <p:nvSpPr>
            <p:cNvPr id="22" name="内容占位符 2"/>
            <p:cNvSpPr txBox="1">
              <a:spLocks/>
            </p:cNvSpPr>
            <p:nvPr/>
          </p:nvSpPr>
          <p:spPr>
            <a:xfrm>
              <a:off x="9434033" y="3629779"/>
              <a:ext cx="1137284" cy="4955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400" i="1" dirty="0" smtClean="0">
                  <a:sym typeface="Symbol" panose="05050102010706020507" pitchFamily="18" charset="2"/>
                </a:rPr>
                <a:t></a:t>
              </a:r>
              <a:r>
                <a:rPr lang="en-US" altLang="zh-CN" sz="2400" dirty="0" smtClean="0">
                  <a:sym typeface="Symbol" panose="05050102010706020507" pitchFamily="18" charset="2"/>
                </a:rPr>
                <a:t>=0.15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97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>
            <a:spLocks/>
          </p:cNvSpPr>
          <p:nvPr/>
        </p:nvSpPr>
        <p:spPr>
          <a:xfrm>
            <a:off x="1855437" y="1234128"/>
            <a:ext cx="2424498" cy="433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 smtClean="0"/>
              <a:t>Layout of HEBT</a:t>
            </a:r>
            <a:endParaRPr lang="zh-CN" altLang="en-US" sz="2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067686" y="266997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HEBT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6" name="内容占位符 5" descr="E:\BeijingISOL\HEBT\HEBT2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22316"/>
          <a:stretch/>
        </p:blipFill>
        <p:spPr bwMode="auto">
          <a:xfrm>
            <a:off x="459164" y="1650096"/>
            <a:ext cx="4877481" cy="1819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 descr="E:\BeijingISOL\HEBT\170117\env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5" y="3610297"/>
            <a:ext cx="4295238" cy="280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1384729" y="6460928"/>
            <a:ext cx="2895206" cy="43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 smtClean="0"/>
              <a:t>Beam 3</a:t>
            </a:r>
            <a:r>
              <a:rPr lang="el-GR" altLang="zh-CN" sz="2400" dirty="0" smtClean="0"/>
              <a:t>σ</a:t>
            </a:r>
            <a:r>
              <a:rPr lang="en-US" altLang="zh-CN" sz="2400" dirty="0" smtClean="0"/>
              <a:t> envelope </a:t>
            </a:r>
            <a:endParaRPr lang="zh-CN" altLang="en-US" sz="2400" dirty="0"/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8299312" y="6454415"/>
            <a:ext cx="2033548" cy="50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 smtClean="0"/>
              <a:t>Beam dump</a:t>
            </a:r>
            <a:endParaRPr lang="zh-CN" altLang="en-US" sz="2400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7844996" y="453724"/>
            <a:ext cx="2942179" cy="50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 smtClean="0"/>
              <a:t>Beam on Li target</a:t>
            </a:r>
            <a:endParaRPr lang="zh-CN" altLang="en-US" sz="2400" dirty="0"/>
          </a:p>
        </p:txBody>
      </p:sp>
      <p:pic>
        <p:nvPicPr>
          <p:cNvPr id="12" name="内容占位符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16" y="904232"/>
            <a:ext cx="3668663" cy="2761803"/>
          </a:xfrm>
          <a:prstGeom prst="rect">
            <a:avLst/>
          </a:prstGeom>
        </p:spPr>
      </p:pic>
      <p:pic>
        <p:nvPicPr>
          <p:cNvPr id="14" name="内容占位符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16" y="3738024"/>
            <a:ext cx="3668663" cy="27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114953" cy="4351338"/>
          </a:xfrm>
        </p:spPr>
        <p:txBody>
          <a:bodyPr>
            <a:normAutofit lnSpcReduction="10000"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Concept of MAINS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Accelerator</a:t>
            </a:r>
          </a:p>
          <a:p>
            <a:pPr lvl="1"/>
            <a:r>
              <a:rPr lang="en-US" altLang="zh-CN" sz="3200" dirty="0" smtClean="0">
                <a:solidFill>
                  <a:srgbClr val="FF0000"/>
                </a:solidFill>
              </a:rPr>
              <a:t>Lithium target and Irradiation Unit</a:t>
            </a:r>
            <a:endParaRPr lang="en-US" altLang="zh-CN" sz="3200" dirty="0">
              <a:solidFill>
                <a:srgbClr val="FF0000"/>
              </a:solidFill>
            </a:endParaRP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L-Li Loop</a:t>
            </a:r>
          </a:p>
          <a:p>
            <a:pPr lvl="1"/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326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00130" y="365125"/>
            <a:ext cx="765367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Lithium Target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298"/>
              </p:ext>
            </p:extLst>
          </p:nvPr>
        </p:nvGraphicFramePr>
        <p:xfrm>
          <a:off x="152400" y="1884732"/>
          <a:ext cx="7772400" cy="4355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0948"/>
                <a:gridCol w="2041452"/>
              </a:tblGrid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</a:rPr>
                        <a:t>Energy and </a:t>
                      </a:r>
                      <a:r>
                        <a:rPr lang="en-US" sz="2400" b="0" kern="100" dirty="0" smtClean="0">
                          <a:effectLst/>
                        </a:rPr>
                        <a:t>current </a:t>
                      </a:r>
                      <a:endParaRPr lang="zh-CN" sz="2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</a:rPr>
                        <a:t>40 MeV, 10 mA</a:t>
                      </a:r>
                      <a:endParaRPr lang="zh-CN" sz="20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Beam </a:t>
                      </a:r>
                      <a:r>
                        <a:rPr lang="en-US" sz="2400" kern="100" dirty="0" smtClean="0">
                          <a:effectLst/>
                        </a:rPr>
                        <a:t>Power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400 kW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</a:rPr>
                        <a:t>Footprint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2x(2~4) </a:t>
                      </a:r>
                      <a:r>
                        <a:rPr lang="en-US" sz="2000" kern="100" dirty="0">
                          <a:effectLst/>
                        </a:rPr>
                        <a:t>cm</a:t>
                      </a:r>
                      <a:r>
                        <a:rPr lang="en-US" sz="2000" kern="100" baseline="30000" dirty="0">
                          <a:effectLst/>
                        </a:rPr>
                        <a:t>2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Li jet </a:t>
                      </a:r>
                      <a:r>
                        <a:rPr lang="en-US" sz="2400" kern="100" dirty="0" smtClean="0">
                          <a:effectLst/>
                        </a:rPr>
                        <a:t>width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 cm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Power </a:t>
                      </a:r>
                      <a:r>
                        <a:rPr lang="en-US" sz="2400" kern="100" dirty="0" smtClean="0">
                          <a:effectLst/>
                        </a:rPr>
                        <a:t>Density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100 kW/cm</a:t>
                      </a:r>
                      <a:r>
                        <a:rPr lang="en-US" sz="2000" kern="100" baseline="30000">
                          <a:effectLst/>
                        </a:rPr>
                        <a:t>2</a:t>
                      </a:r>
                      <a:endParaRPr lang="zh-CN" sz="20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Li jet </a:t>
                      </a:r>
                      <a:r>
                        <a:rPr lang="en-US" sz="2400" kern="100" dirty="0" smtClean="0">
                          <a:effectLst/>
                        </a:rPr>
                        <a:t>thickness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25 mm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Inlet/outlet </a:t>
                      </a:r>
                      <a:r>
                        <a:rPr lang="en-US" sz="2400" kern="100" dirty="0" smtClean="0">
                          <a:effectLst/>
                        </a:rPr>
                        <a:t>temperature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250/300 </a:t>
                      </a:r>
                      <a:r>
                        <a:rPr lang="en-US" sz="2000" kern="100" baseline="30000" dirty="0" err="1">
                          <a:effectLst/>
                        </a:rPr>
                        <a:t>o</a:t>
                      </a:r>
                      <a:r>
                        <a:rPr lang="en-US" sz="2000" kern="100" dirty="0" err="1">
                          <a:effectLst/>
                        </a:rPr>
                        <a:t>C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Target Flow </a:t>
                      </a:r>
                      <a:r>
                        <a:rPr lang="en-US" sz="2400" kern="100" dirty="0" smtClean="0">
                          <a:effectLst/>
                        </a:rPr>
                        <a:t>velocity/rate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20 m/s, 50 L/s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Incidence </a:t>
                      </a:r>
                      <a:r>
                        <a:rPr lang="en-US" sz="2400" kern="100" dirty="0" smtClean="0">
                          <a:effectLst/>
                        </a:rPr>
                        <a:t>angle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5 </a:t>
                      </a:r>
                      <a:r>
                        <a:rPr lang="en-US" sz="2000" kern="100" baseline="30000" dirty="0">
                          <a:effectLst/>
                        </a:rPr>
                        <a:t>o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Pressure in beam </a:t>
                      </a:r>
                      <a:r>
                        <a:rPr lang="en-US" sz="2400" kern="100" dirty="0" smtClean="0">
                          <a:effectLst/>
                        </a:rPr>
                        <a:t>ducts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10</a:t>
                      </a:r>
                      <a:r>
                        <a:rPr lang="en-US" sz="2000" kern="100" baseline="30000" dirty="0" smtClean="0">
                          <a:effectLst/>
                        </a:rPr>
                        <a:t>-4</a:t>
                      </a:r>
                      <a:r>
                        <a:rPr lang="en-US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>
                          <a:effectLst/>
                        </a:rPr>
                        <a:t>Pa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Pressure in target </a:t>
                      </a:r>
                      <a:r>
                        <a:rPr lang="en-US" sz="2400" kern="100" dirty="0" smtClean="0">
                          <a:effectLst/>
                        </a:rPr>
                        <a:t>chamber </a:t>
                      </a: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</a:t>
                      </a:r>
                      <a:r>
                        <a:rPr lang="en-US" sz="2000" kern="100" baseline="30000" dirty="0">
                          <a:effectLst/>
                        </a:rPr>
                        <a:t>-3</a:t>
                      </a:r>
                      <a:r>
                        <a:rPr lang="en-US" sz="2000" kern="100" dirty="0">
                          <a:effectLst/>
                        </a:rPr>
                        <a:t>-10</a:t>
                      </a:r>
                      <a:r>
                        <a:rPr lang="en-US" sz="2000" kern="100" baseline="30000" dirty="0">
                          <a:effectLst/>
                        </a:rPr>
                        <a:t>-2</a:t>
                      </a:r>
                      <a:r>
                        <a:rPr lang="en-US" sz="2000" kern="100" dirty="0">
                          <a:effectLst/>
                        </a:rPr>
                        <a:t> Pa</a:t>
                      </a:r>
                      <a:endParaRPr lang="zh-CN" sz="2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r="29696"/>
          <a:stretch/>
        </p:blipFill>
        <p:spPr>
          <a:xfrm>
            <a:off x="8033978" y="2359025"/>
            <a:ext cx="2908300" cy="4351338"/>
          </a:xfrm>
        </p:spPr>
      </p:pic>
      <p:pic>
        <p:nvPicPr>
          <p:cNvPr id="7" name="内容占位符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56"/>
          <a:stretch/>
        </p:blipFill>
        <p:spPr bwMode="auto">
          <a:xfrm>
            <a:off x="10077449" y="1027906"/>
            <a:ext cx="1729657" cy="3901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3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3430301" y="708115"/>
            <a:ext cx="5083443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sz="3600" dirty="0"/>
              <a:t>Operation </a:t>
            </a:r>
            <a:r>
              <a:rPr lang="en-US" altLang="zh-CN" sz="3600" dirty="0" smtClean="0"/>
              <a:t>Mode I: </a:t>
            </a:r>
            <a:r>
              <a:rPr lang="en-US" altLang="zh-CN" sz="3600" dirty="0"/>
              <a:t>RIS</a:t>
            </a:r>
            <a:endParaRPr lang="zh-CN" altLang="en-US" sz="3600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36" y="1667406"/>
            <a:ext cx="7008571" cy="46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BISOL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内容占位符 2"/>
          <p:cNvSpPr txBox="1">
            <a:spLocks noGrp="1"/>
          </p:cNvSpPr>
          <p:nvPr>
            <p:ph idx="1"/>
          </p:nvPr>
        </p:nvSpPr>
        <p:spPr>
          <a:xfrm>
            <a:off x="430924" y="1860331"/>
            <a:ext cx="3699642" cy="457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0070C0"/>
                </a:solidFill>
              </a:rPr>
              <a:t>B</a:t>
            </a:r>
            <a:r>
              <a:rPr lang="en-US" altLang="zh-CN" b="1" dirty="0" smtClean="0"/>
              <a:t>eijing </a:t>
            </a:r>
            <a:r>
              <a:rPr lang="en-US" altLang="zh-CN" b="1" dirty="0" smtClean="0">
                <a:solidFill>
                  <a:srgbClr val="0070C0"/>
                </a:solidFill>
              </a:rPr>
              <a:t>I</a:t>
            </a:r>
            <a:r>
              <a:rPr lang="en-US" altLang="zh-CN" b="1" dirty="0" smtClean="0"/>
              <a:t>sotope-</a:t>
            </a:r>
            <a:r>
              <a:rPr lang="en-US" altLang="zh-CN" b="1" dirty="0" smtClean="0">
                <a:solidFill>
                  <a:srgbClr val="0070C0"/>
                </a:solidFill>
              </a:rPr>
              <a:t>S</a:t>
            </a:r>
            <a:r>
              <a:rPr lang="en-US" altLang="zh-CN" b="1" dirty="0" smtClean="0"/>
              <a:t>eparation-</a:t>
            </a:r>
            <a:r>
              <a:rPr lang="en-US" altLang="zh-CN" b="1" dirty="0" smtClean="0">
                <a:solidFill>
                  <a:srgbClr val="0070C0"/>
                </a:solidFill>
              </a:rPr>
              <a:t>O</a:t>
            </a:r>
            <a:r>
              <a:rPr lang="en-US" altLang="zh-CN" b="1" dirty="0" smtClean="0"/>
              <a:t>n-</a:t>
            </a:r>
            <a:r>
              <a:rPr lang="en-US" altLang="zh-CN" b="1" dirty="0" smtClean="0">
                <a:solidFill>
                  <a:srgbClr val="0070C0"/>
                </a:solidFill>
              </a:rPr>
              <a:t>L</a:t>
            </a:r>
            <a:r>
              <a:rPr lang="en-US" altLang="zh-CN" b="1" dirty="0" smtClean="0"/>
              <a:t>ine Neutron-Rich Beam Facility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— A facility to producing neutron rich rare isotope ions  by means of </a:t>
            </a:r>
            <a:r>
              <a:rPr lang="en-US" altLang="zh-CN" dirty="0" smtClean="0">
                <a:solidFill>
                  <a:srgbClr val="C00000"/>
                </a:solidFill>
              </a:rPr>
              <a:t>ISOL+PF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6364" t="5935" r="6781" b="6930"/>
          <a:stretch/>
        </p:blipFill>
        <p:spPr>
          <a:xfrm>
            <a:off x="4340796" y="1350336"/>
            <a:ext cx="7323122" cy="51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7716" y="253905"/>
            <a:ext cx="6202823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Isotope Ion Source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41274" y="1825625"/>
            <a:ext cx="6939600" cy="4351338"/>
          </a:xfrm>
        </p:spPr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613" y="1475393"/>
            <a:ext cx="6743926" cy="50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3430301" y="708115"/>
            <a:ext cx="5083443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sz="3600" dirty="0"/>
              <a:t>Operation </a:t>
            </a:r>
            <a:r>
              <a:rPr lang="en-US" altLang="zh-CN" sz="3600" dirty="0" smtClean="0"/>
              <a:t>Mode II: TMs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10" y="1654395"/>
            <a:ext cx="7480000" cy="44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3430301" y="708115"/>
            <a:ext cx="7563764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zh-CN" sz="3600" dirty="0"/>
              <a:t>Operation </a:t>
            </a:r>
            <a:r>
              <a:rPr lang="en-US" altLang="zh-CN" sz="3600" dirty="0" smtClean="0"/>
              <a:t>Mode III: Neutron Science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01" y="1616148"/>
            <a:ext cx="7095211" cy="4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114953" cy="4351338"/>
          </a:xfrm>
        </p:spPr>
        <p:txBody>
          <a:bodyPr>
            <a:normAutofit lnSpcReduction="10000"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Concept design of MAINS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Accelerator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Lithium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arget and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Irradiation Unit </a:t>
            </a:r>
          </a:p>
          <a:p>
            <a:pPr lvl="1"/>
            <a:r>
              <a:rPr lang="en-US" altLang="zh-CN" sz="3200" dirty="0" smtClean="0">
                <a:solidFill>
                  <a:srgbClr val="FF0000"/>
                </a:solidFill>
              </a:rPr>
              <a:t>L-Li Loop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595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9640" y="365125"/>
            <a:ext cx="6385560" cy="1033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Loop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9759"/>
          <a:stretch/>
        </p:blipFill>
        <p:spPr>
          <a:xfrm>
            <a:off x="2712524" y="1180214"/>
            <a:ext cx="7467148" cy="3870251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31254"/>
              </p:ext>
            </p:extLst>
          </p:nvPr>
        </p:nvGraphicFramePr>
        <p:xfrm>
          <a:off x="1477925" y="5050465"/>
          <a:ext cx="9750057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1498"/>
                <a:gridCol w="1210553"/>
                <a:gridCol w="1476207"/>
                <a:gridCol w="1033448"/>
                <a:gridCol w="1179299"/>
                <a:gridCol w="1334526"/>
                <a:gridCol w="1334526"/>
              </a:tblGrid>
              <a:tr h="16954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Main loop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Secondary loop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Third loop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Impurity loop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89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Cold trap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Heat trap 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Heat trap 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Working Substance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L-Li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oil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oil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Ar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Ti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Y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Temperature(</a:t>
                      </a:r>
                      <a:r>
                        <a:rPr lang="zh-CN" sz="1800" kern="100">
                          <a:effectLst/>
                        </a:rPr>
                        <a:t>℃</a:t>
                      </a:r>
                      <a:r>
                        <a:rPr lang="en-US" sz="1800" kern="100">
                          <a:effectLst/>
                        </a:rPr>
                        <a:t>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250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185-220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50-75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280-300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Pressure (bar)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Max Flux (l/s)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5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5186" y="432356"/>
            <a:ext cx="6075780" cy="98675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Cell 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14" y="1825625"/>
            <a:ext cx="6823171" cy="4351338"/>
          </a:xfrm>
        </p:spPr>
      </p:pic>
    </p:spTree>
    <p:extLst>
      <p:ext uri="{BB962C8B-B14F-4D97-AF65-F5344CB8AC3E}">
        <p14:creationId xmlns:p14="http://schemas.microsoft.com/office/powerpoint/2010/main" val="29050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99149" y="19086"/>
            <a:ext cx="32960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route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1497" y="1067597"/>
            <a:ext cx="4544644" cy="4246556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Taking out TA/TMs/RIS from TC</a:t>
            </a:r>
          </a:p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Waiting for cooling (short life Isotopes)</a:t>
            </a:r>
          </a:p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Disassembling TA/TMs/RIS (radioactive waste  directly down) </a:t>
            </a:r>
          </a:p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Component handling</a:t>
            </a:r>
          </a:p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Rig </a:t>
            </a:r>
            <a:r>
              <a:rPr lang="en-US" altLang="zh-CN" sz="2400" dirty="0">
                <a:solidFill>
                  <a:srgbClr val="0066CC"/>
                </a:solidFill>
              </a:rPr>
              <a:t>handling</a:t>
            </a:r>
          </a:p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To PIE</a:t>
            </a:r>
          </a:p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66CC"/>
                </a:solidFill>
              </a:rPr>
              <a:t>Magnet maintenance</a:t>
            </a:r>
          </a:p>
        </p:txBody>
      </p:sp>
      <p:sp>
        <p:nvSpPr>
          <p:cNvPr id="62" name="内容占位符 2"/>
          <p:cNvSpPr txBox="1">
            <a:spLocks/>
          </p:cNvSpPr>
          <p:nvPr/>
        </p:nvSpPr>
        <p:spPr>
          <a:xfrm>
            <a:off x="171521" y="5055222"/>
            <a:ext cx="4544644" cy="18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B050"/>
                </a:solidFill>
              </a:rPr>
              <a:t>New components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B050"/>
                </a:solidFill>
              </a:rPr>
              <a:t>Finished new TA/TMs/RIS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zh-CN" sz="2400" dirty="0" smtClean="0">
                <a:solidFill>
                  <a:srgbClr val="00B050"/>
                </a:solidFill>
              </a:rPr>
              <a:t>Replacing TA/TMs/RIS into TC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zh-CN" sz="2400" dirty="0">
                <a:solidFill>
                  <a:srgbClr val="00B050"/>
                </a:solidFill>
              </a:rPr>
              <a:t>Magnet maintenance</a:t>
            </a:r>
          </a:p>
          <a:p>
            <a:pPr marL="514350" indent="-514350">
              <a:buFont typeface="+mj-ea"/>
              <a:buAutoNum type="circleNumDbPlain"/>
            </a:pPr>
            <a:endParaRPr lang="en-US" altLang="zh-CN" sz="2400" dirty="0" smtClean="0">
              <a:solidFill>
                <a:srgbClr val="00B050"/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altLang="zh-CN" sz="2400" dirty="0" smtClean="0">
              <a:solidFill>
                <a:srgbClr val="00B05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36189" y="1520390"/>
            <a:ext cx="7143750" cy="5084583"/>
            <a:chOff x="4723083" y="1154630"/>
            <a:chExt cx="7143750" cy="5084583"/>
          </a:xfrm>
        </p:grpSpPr>
        <p:graphicFrame>
          <p:nvGraphicFramePr>
            <p:cNvPr id="4" name="对象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310425"/>
                </p:ext>
              </p:extLst>
            </p:nvPr>
          </p:nvGraphicFramePr>
          <p:xfrm>
            <a:off x="4723083" y="2200613"/>
            <a:ext cx="7143750" cy="403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3" name="Image" r:id="rId3" imgW="14285520" imgH="8075880" progId="Photoshop.Image.12">
                    <p:embed/>
                  </p:oleObj>
                </mc:Choice>
                <mc:Fallback>
                  <p:oleObj name="Image" r:id="rId3" imgW="14285520" imgH="8075880" progId="Photoshop.Image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23083" y="2200613"/>
                          <a:ext cx="7143750" cy="403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直接连接符 38"/>
            <p:cNvCxnSpPr/>
            <p:nvPr/>
          </p:nvCxnSpPr>
          <p:spPr>
            <a:xfrm>
              <a:off x="5478434" y="1920785"/>
              <a:ext cx="469191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37" name="组合 36"/>
            <p:cNvGrpSpPr/>
            <p:nvPr/>
          </p:nvGrpSpPr>
          <p:grpSpPr>
            <a:xfrm>
              <a:off x="5689354" y="1558148"/>
              <a:ext cx="4647754" cy="3556777"/>
              <a:chOff x="5689354" y="1558148"/>
              <a:chExt cx="4647754" cy="3556777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5689354" y="1578103"/>
                <a:ext cx="4647754" cy="10009"/>
              </a:xfrm>
              <a:prstGeom prst="line">
                <a:avLst/>
              </a:prstGeom>
              <a:ln w="76200">
                <a:solidFill>
                  <a:srgbClr val="0066CC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 flipV="1">
                <a:off x="9646128" y="1558148"/>
                <a:ext cx="0" cy="1287940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>
                <a:off x="8825662" y="1578103"/>
                <a:ext cx="2608" cy="1612772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>
                <a:off x="8124053" y="1569062"/>
                <a:ext cx="7088" cy="1531089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>
                <a:off x="8121468" y="3095668"/>
                <a:ext cx="0" cy="2019257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>
                <a:off x="7459013" y="1573076"/>
                <a:ext cx="7088" cy="1531089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>
                <a:off x="7099612" y="1573077"/>
                <a:ext cx="7088" cy="1531089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/>
              <p:nvPr/>
            </p:nvCxnSpPr>
            <p:spPr>
              <a:xfrm>
                <a:off x="5720796" y="1583107"/>
                <a:ext cx="0" cy="1196364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/>
              <p:nvPr/>
            </p:nvCxnSpPr>
            <p:spPr>
              <a:xfrm>
                <a:off x="7479938" y="3095668"/>
                <a:ext cx="29115" cy="2019257"/>
              </a:xfrm>
              <a:prstGeom prst="straightConnector1">
                <a:avLst/>
              </a:prstGeom>
              <a:ln w="76200">
                <a:solidFill>
                  <a:srgbClr val="0066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5506340" y="1877404"/>
              <a:ext cx="3988961" cy="1616674"/>
              <a:chOff x="5888906" y="1629289"/>
              <a:chExt cx="3988961" cy="1616674"/>
            </a:xfrm>
          </p:grpSpPr>
          <p:cxnSp>
            <p:nvCxnSpPr>
              <p:cNvPr id="40" name="直接箭头连接符 39"/>
              <p:cNvCxnSpPr/>
              <p:nvPr/>
            </p:nvCxnSpPr>
            <p:spPr>
              <a:xfrm flipV="1">
                <a:off x="9877867" y="1654415"/>
                <a:ext cx="0" cy="986412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>
                <a:off x="7305841" y="1636573"/>
                <a:ext cx="47783" cy="160939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46"/>
              <p:cNvCxnSpPr/>
              <p:nvPr/>
            </p:nvCxnSpPr>
            <p:spPr>
              <a:xfrm>
                <a:off x="5888906" y="1629289"/>
                <a:ext cx="0" cy="1114341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直接连接符 52"/>
            <p:cNvCxnSpPr/>
            <p:nvPr/>
          </p:nvCxnSpPr>
          <p:spPr>
            <a:xfrm flipV="1">
              <a:off x="6882824" y="1608762"/>
              <a:ext cx="197534" cy="320910"/>
            </a:xfrm>
            <a:prstGeom prst="line">
              <a:avLst/>
            </a:prstGeom>
            <a:ln w="76200">
              <a:solidFill>
                <a:srgbClr val="0066CC"/>
              </a:solidFill>
              <a:headEnd type="triangl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9412301" y="1169281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sym typeface="Wingdings" panose="05000000000000000000" pitchFamily="2" charset="2"/>
                </a:rPr>
                <a:t>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593907" y="1154630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sym typeface="Wingdings" panose="05000000000000000000" pitchFamily="2" charset="2"/>
                </a:rPr>
                <a:t>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882577" y="1163516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sym typeface="Wingdings" panose="05000000000000000000" pitchFamily="2" charset="2"/>
                </a:rPr>
                <a:t>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222903" y="1154630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sym typeface="Wingdings" panose="05000000000000000000" pitchFamily="2" charset="2"/>
                </a:rPr>
                <a:t>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6873090" y="1163516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sym typeface="Wingdings" panose="05000000000000000000" pitchFamily="2" charset="2"/>
                </a:rPr>
                <a:t>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5497438" y="1174346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sym typeface="Wingdings" panose="05000000000000000000" pitchFamily="2" charset="2"/>
                </a:rPr>
                <a:t>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029784" y="1864438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B050"/>
                  </a:solidFill>
                  <a:sym typeface="Wingdings" panose="05000000000000000000" pitchFamily="2" charset="2"/>
                </a:rPr>
                <a:t>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462898" y="1866338"/>
              <a:ext cx="54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B050"/>
                  </a:solidFill>
                  <a:sym typeface="Wingdings" panose="05000000000000000000" pitchFamily="2" charset="2"/>
                </a:rPr>
                <a:t>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9066812" y="1866337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B050"/>
                  </a:solidFill>
                  <a:sym typeface="Wingdings" panose="05000000000000000000" pitchFamily="2" charset="2"/>
                </a:rPr>
                <a:t>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46" name="直接箭头连接符 45"/>
            <p:cNvCxnSpPr/>
            <p:nvPr/>
          </p:nvCxnSpPr>
          <p:spPr>
            <a:xfrm flipV="1">
              <a:off x="10337108" y="1558148"/>
              <a:ext cx="0" cy="1130035"/>
            </a:xfrm>
            <a:prstGeom prst="straightConnector1">
              <a:avLst/>
            </a:prstGeom>
            <a:ln w="762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 flipV="1">
              <a:off x="10170346" y="1901330"/>
              <a:ext cx="0" cy="929262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>
              <a:off x="9721932" y="1870189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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0105865" y="1174346"/>
              <a:ext cx="467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6CC"/>
                  </a:solidFill>
                  <a:sym typeface="Wingdings" panose="05000000000000000000" pitchFamily="2" charset="2"/>
                </a:rPr>
                <a:t></a:t>
              </a:r>
              <a:endParaRPr lang="zh-CN" altLang="en-US" sz="2400" dirty="0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6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114953" cy="4351338"/>
          </a:xfrm>
        </p:spPr>
        <p:txBody>
          <a:bodyPr>
            <a:normAutofit lnSpcReduction="10000"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Concept of MAINS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Accelerator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 target and Irradiation Unit</a:t>
            </a:r>
            <a:endParaRPr lang="en-US" altLang="zh-CN" sz="32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L-Li Loop</a:t>
            </a:r>
          </a:p>
          <a:p>
            <a:pPr lvl="1"/>
            <a:r>
              <a:rPr lang="en-US" altLang="zh-CN" sz="3200" dirty="0">
                <a:solidFill>
                  <a:srgbClr val="FF0000"/>
                </a:solidFill>
              </a:rPr>
              <a:t>Neutron field properties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Outlook</a:t>
            </a:r>
            <a:endParaRPr lang="en-US" altLang="zh-CN" sz="32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44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2503966" y="5472279"/>
            <a:ext cx="9323857" cy="138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n</a:t>
            </a:r>
            <a:r>
              <a:rPr lang="en-US" altLang="zh-CN" sz="2400" dirty="0" smtClean="0"/>
              <a:t> flux:		&gt; 10</a:t>
            </a:r>
            <a:r>
              <a:rPr lang="en-US" altLang="zh-CN" sz="2400" baseline="30000" dirty="0" smtClean="0"/>
              <a:t>14</a:t>
            </a:r>
            <a:r>
              <a:rPr lang="en-US" altLang="zh-CN" sz="2400" dirty="0" smtClean="0"/>
              <a:t> n/cm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s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	&gt; 5X10</a:t>
            </a:r>
            <a:r>
              <a:rPr lang="en-US" altLang="zh-CN" sz="2400" baseline="30000" dirty="0" smtClean="0"/>
              <a:t>13</a:t>
            </a:r>
            <a:r>
              <a:rPr lang="en-US" altLang="zh-CN" sz="2400" dirty="0" smtClean="0"/>
              <a:t> n/cm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s	&gt; 10</a:t>
            </a:r>
            <a:r>
              <a:rPr lang="en-US" altLang="zh-CN" sz="2400" baseline="30000" dirty="0" smtClean="0"/>
              <a:t>13</a:t>
            </a:r>
            <a:r>
              <a:rPr lang="en-US" altLang="zh-CN" sz="2400" dirty="0" smtClean="0"/>
              <a:t> n/cm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s</a:t>
            </a:r>
          </a:p>
          <a:p>
            <a:pPr marL="0" indent="0">
              <a:buNone/>
            </a:pPr>
            <a:r>
              <a:rPr lang="en-US" altLang="zh-CN" sz="2400" dirty="0" err="1"/>
              <a:t>d</a:t>
            </a:r>
            <a:r>
              <a:rPr lang="en-US" altLang="zh-CN" sz="2400" dirty="0" err="1" smtClean="0"/>
              <a:t>pa</a:t>
            </a:r>
            <a:r>
              <a:rPr lang="en-US" altLang="zh-CN" sz="2400" dirty="0" smtClean="0"/>
              <a:t> in steel	</a:t>
            </a:r>
            <a:r>
              <a:rPr lang="en-US" altLang="zh-CN" sz="2400" dirty="0"/>
              <a:t>&gt; </a:t>
            </a:r>
            <a:r>
              <a:rPr lang="en-US" altLang="zh-CN" sz="2400" dirty="0" smtClean="0"/>
              <a:t>8 </a:t>
            </a:r>
            <a:r>
              <a:rPr lang="en-US" altLang="zh-CN" sz="2400" dirty="0" err="1" smtClean="0"/>
              <a:t>dpa</a:t>
            </a:r>
            <a:r>
              <a:rPr lang="en-US" altLang="zh-CN" sz="2400" dirty="0" smtClean="0"/>
              <a:t>/</a:t>
            </a:r>
            <a:r>
              <a:rPr lang="en-US" altLang="zh-CN" sz="2400" dirty="0" err="1" smtClean="0"/>
              <a:t>fpy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	&gt; 4.4 </a:t>
            </a:r>
            <a:r>
              <a:rPr lang="en-US" altLang="zh-CN" sz="2400" dirty="0" err="1" smtClean="0"/>
              <a:t>dpa</a:t>
            </a:r>
            <a:r>
              <a:rPr lang="en-US" altLang="zh-CN" sz="2400" dirty="0" smtClean="0"/>
              <a:t>/</a:t>
            </a:r>
            <a:r>
              <a:rPr lang="en-US" altLang="zh-CN" sz="2400" dirty="0" err="1" smtClean="0"/>
              <a:t>fpy</a:t>
            </a:r>
            <a:r>
              <a:rPr lang="en-US" altLang="zh-CN" sz="2400" dirty="0" smtClean="0"/>
              <a:t>		</a:t>
            </a:r>
            <a:r>
              <a:rPr lang="en-US" altLang="zh-CN" sz="2400" dirty="0"/>
              <a:t>&gt; </a:t>
            </a:r>
            <a:r>
              <a:rPr lang="en-US" altLang="zh-CN" sz="2400" dirty="0" smtClean="0"/>
              <a:t>1.3 </a:t>
            </a:r>
            <a:r>
              <a:rPr lang="en-US" altLang="zh-CN" sz="2400" dirty="0" err="1" smtClean="0"/>
              <a:t>dpa</a:t>
            </a:r>
            <a:r>
              <a:rPr lang="en-US" altLang="zh-CN" sz="2400" dirty="0" smtClean="0"/>
              <a:t>/</a:t>
            </a:r>
            <a:r>
              <a:rPr lang="en-US" altLang="zh-CN" sz="2400" dirty="0" err="1" smtClean="0"/>
              <a:t>fpy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400" dirty="0" smtClean="0"/>
              <a:t>Volume: 	~ 12 cm</a:t>
            </a:r>
            <a:r>
              <a:rPr lang="en-US" altLang="zh-CN" sz="2400" baseline="30000" dirty="0" smtClean="0"/>
              <a:t>3		</a:t>
            </a:r>
            <a:r>
              <a:rPr lang="en-US" altLang="zh-CN" sz="2400" dirty="0"/>
              <a:t>~</a:t>
            </a:r>
            <a:r>
              <a:rPr lang="en-US" altLang="zh-CN" sz="2400" dirty="0" smtClean="0"/>
              <a:t> 60 cm</a:t>
            </a:r>
            <a:r>
              <a:rPr lang="en-US" altLang="zh-CN" sz="2400" baseline="30000" dirty="0" smtClean="0"/>
              <a:t>3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	</a:t>
            </a:r>
            <a:r>
              <a:rPr lang="en-US" altLang="zh-CN" sz="2400" dirty="0"/>
              <a:t> ~ </a:t>
            </a:r>
            <a:r>
              <a:rPr lang="en-US" altLang="zh-CN" sz="2400" dirty="0" smtClean="0"/>
              <a:t>700 </a:t>
            </a:r>
            <a:r>
              <a:rPr lang="en-US" altLang="zh-CN" sz="2400" dirty="0"/>
              <a:t>cm</a:t>
            </a:r>
            <a:r>
              <a:rPr lang="en-US" altLang="zh-CN" sz="2400" baseline="30000" dirty="0"/>
              <a:t>3</a:t>
            </a:r>
            <a:endParaRPr lang="zh-CN" altLang="en-US" sz="2400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06726" y="365125"/>
            <a:ext cx="866553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flux density distribution 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0" y="5472279"/>
            <a:ext cx="2503966" cy="138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Phase I</a:t>
            </a:r>
          </a:p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40 MeV 10 mA</a:t>
            </a:r>
          </a:p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D+</a:t>
            </a:r>
            <a:r>
              <a:rPr lang="en-US" altLang="zh-CN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</a:t>
            </a:r>
            <a:r>
              <a:rPr lang="en-US" altLang="zh-CN" sz="2400" dirty="0" smtClean="0">
                <a:solidFill>
                  <a:srgbClr val="C00000"/>
                </a:solidFill>
              </a:rPr>
              <a:t>Li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1" y="1585586"/>
            <a:ext cx="10022110" cy="36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BISOL-MAINS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55738"/>
            <a:ext cx="10458450" cy="4699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dirty="0" smtClean="0"/>
              <a:t>The neutron flux density distribution at the Test Module position (2 mm beyond BP)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4" t="8834" r="30832" b="46993"/>
          <a:stretch/>
        </p:blipFill>
        <p:spPr bwMode="auto">
          <a:xfrm>
            <a:off x="1293943" y="2380166"/>
            <a:ext cx="2012652" cy="3130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4261883" y="6221275"/>
            <a:ext cx="7930117" cy="469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 smtClean="0"/>
              <a:t>The maximum neutron flux density reaches </a:t>
            </a:r>
            <a:r>
              <a:rPr lang="en-US" altLang="zh-CN" sz="2400" dirty="0"/>
              <a:t>2</a:t>
            </a:r>
            <a:r>
              <a:rPr lang="en-US" altLang="zh-CN" sz="2400" dirty="0" smtClean="0"/>
              <a:t>X10</a:t>
            </a:r>
            <a:r>
              <a:rPr lang="en-US" altLang="zh-CN" sz="2400" baseline="30000" dirty="0" smtClean="0"/>
              <a:t>14</a:t>
            </a:r>
            <a:r>
              <a:rPr lang="en-US" altLang="zh-CN" sz="2400" dirty="0" smtClean="0"/>
              <a:t> cm</a:t>
            </a:r>
            <a:r>
              <a:rPr lang="en-US" altLang="zh-CN" sz="2400" baseline="30000" dirty="0" smtClean="0"/>
              <a:t>-2</a:t>
            </a:r>
            <a:r>
              <a:rPr lang="en-US" altLang="zh-CN" sz="2400" dirty="0" smtClean="0"/>
              <a:t>s</a:t>
            </a:r>
            <a:r>
              <a:rPr lang="en-US" altLang="zh-CN" sz="2400" baseline="30000" dirty="0" smtClean="0"/>
              <a:t>-1</a:t>
            </a:r>
            <a:r>
              <a:rPr lang="en-US" altLang="zh-CN" sz="2400" dirty="0" smtClean="0"/>
              <a:t> on test module</a:t>
            </a:r>
            <a:endParaRPr lang="zh-CN" altLang="en-US" sz="2400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838200" y="5636504"/>
            <a:ext cx="3597532" cy="33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Li target and the test module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63" y="1957315"/>
            <a:ext cx="5917121" cy="40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内容占位符 2"/>
          <p:cNvSpPr txBox="1">
            <a:spLocks/>
          </p:cNvSpPr>
          <p:nvPr/>
        </p:nvSpPr>
        <p:spPr>
          <a:xfrm>
            <a:off x="192187" y="2393151"/>
            <a:ext cx="3689796" cy="328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>
                <a:solidFill>
                  <a:srgbClr val="0070C0"/>
                </a:solidFill>
              </a:rPr>
              <a:t>D</a:t>
            </a:r>
            <a:r>
              <a:rPr lang="en-US" altLang="zh-CN" b="1" dirty="0" smtClean="0">
                <a:solidFill>
                  <a:srgbClr val="0070C0"/>
                </a:solidFill>
              </a:rPr>
              <a:t>ouble sources</a:t>
            </a:r>
          </a:p>
          <a:p>
            <a:pPr marL="571500" indent="-571500">
              <a:buFont typeface="Arial" panose="020B0604020202020204" pitchFamily="34" charset="0"/>
              <a:buAutoNum type="romanUcPeriod"/>
            </a:pPr>
            <a:r>
              <a:rPr lang="en-US" altLang="zh-CN" dirty="0" smtClean="0"/>
              <a:t>CARR (China </a:t>
            </a:r>
            <a:r>
              <a:rPr lang="en-US" altLang="zh-CN" dirty="0"/>
              <a:t>a</a:t>
            </a:r>
            <a:r>
              <a:rPr lang="en-US" altLang="zh-CN" dirty="0" smtClean="0"/>
              <a:t>dvanced research reactor) </a:t>
            </a:r>
          </a:p>
          <a:p>
            <a:pPr marL="571500" indent="-571500">
              <a:buFont typeface="Arial" panose="020B0604020202020204" pitchFamily="34" charset="0"/>
              <a:buAutoNum type="romanUcPeriod"/>
            </a:pPr>
            <a:r>
              <a:rPr lang="en-US" altLang="zh-CN" dirty="0" smtClean="0">
                <a:solidFill>
                  <a:srgbClr val="C00000"/>
                </a:solidFill>
              </a:rPr>
              <a:t>Intense D</a:t>
            </a:r>
            <a:r>
              <a:rPr lang="en-US" altLang="zh-CN" baseline="30000" dirty="0" smtClean="0">
                <a:solidFill>
                  <a:srgbClr val="C00000"/>
                </a:solidFill>
              </a:rPr>
              <a:t>+</a:t>
            </a:r>
            <a:r>
              <a:rPr lang="en-US" altLang="zh-CN" dirty="0" smtClean="0">
                <a:solidFill>
                  <a:srgbClr val="C00000"/>
                </a:solidFill>
              </a:rPr>
              <a:t> Accelerator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10" name="内容占位符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583277"/>
              </p:ext>
            </p:extLst>
          </p:nvPr>
        </p:nvGraphicFramePr>
        <p:xfrm>
          <a:off x="4126489" y="571496"/>
          <a:ext cx="7475328" cy="592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Image" r:id="rId4" imgW="10679040" imgH="8469720" progId="Photoshop.Image.12">
                  <p:embed/>
                </p:oleObj>
              </mc:Choice>
              <mc:Fallback>
                <p:oleObj name="Image" r:id="rId4" imgW="10679040" imgH="846972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26489" y="571496"/>
                        <a:ext cx="7475328" cy="5928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椭圆 8"/>
          <p:cNvSpPr/>
          <p:nvPr/>
        </p:nvSpPr>
        <p:spPr>
          <a:xfrm>
            <a:off x="3881983" y="2247900"/>
            <a:ext cx="3982170" cy="2069048"/>
          </a:xfrm>
          <a:prstGeom prst="ellipse">
            <a:avLst/>
          </a:prstGeom>
          <a:solidFill>
            <a:schemeClr val="accent4">
              <a:alpha val="33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rot="19022399">
            <a:off x="8724680" y="968867"/>
            <a:ext cx="2573843" cy="13589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4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9640" y="365125"/>
            <a:ext cx="63855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Energy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92763" y="1521207"/>
            <a:ext cx="4435549" cy="4699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dirty="0" smtClean="0"/>
              <a:t>0°Neutron energy spectrum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2" y="2142717"/>
            <a:ext cx="5318760" cy="360426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1701210" y="5961635"/>
            <a:ext cx="4274288" cy="469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BISOL-MAINS @10 mA D</a:t>
            </a:r>
            <a:r>
              <a:rPr lang="en-US" altLang="zh-CN" baseline="30000" dirty="0" smtClean="0"/>
              <a:t>+</a:t>
            </a:r>
            <a:endParaRPr lang="zh-CN" altLang="en-US" baseline="30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7903537" y="5969037"/>
            <a:ext cx="2909776" cy="469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IFMIF and SPIRA II</a:t>
            </a:r>
            <a:endParaRPr lang="zh-CN" altLang="en-US" baseline="30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-5358" r="-2496" b="-582"/>
          <a:stretch/>
        </p:blipFill>
        <p:spPr>
          <a:xfrm>
            <a:off x="6394978" y="2134845"/>
            <a:ext cx="5084718" cy="36200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05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112" y="365126"/>
            <a:ext cx="6326372" cy="825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3821" y="1740565"/>
            <a:ext cx="7114953" cy="4351338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Brief history of BISOL</a:t>
            </a:r>
          </a:p>
          <a:p>
            <a:r>
              <a:rPr lang="en-US" altLang="zh-CN" sz="3600" dirty="0" smtClean="0">
                <a:solidFill>
                  <a:schemeClr val="bg1">
                    <a:lumMod val="75000"/>
                  </a:schemeClr>
                </a:solidFill>
              </a:rPr>
              <a:t>MAINS concept 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altLang="zh-CN" sz="3200" baseline="30000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 Accelerator 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Lithium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arget and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</a:rPr>
              <a:t>Irradiation Unit 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L-Li Loop</a:t>
            </a:r>
          </a:p>
          <a:p>
            <a:pPr lvl="1"/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</a:rPr>
              <a:t>Transportation and Waste Treatment</a:t>
            </a:r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Outlook</a:t>
            </a:r>
            <a:endParaRPr lang="en-US" altLang="zh-CN" sz="3200" dirty="0">
              <a:solidFill>
                <a:srgbClr val="FF0000"/>
              </a:solidFill>
            </a:endParaRPr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516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490550" y="535246"/>
            <a:ext cx="7878008" cy="974577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Schedule for BISOL-MAINS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284920"/>
              </p:ext>
            </p:extLst>
          </p:nvPr>
        </p:nvGraphicFramePr>
        <p:xfrm>
          <a:off x="691111" y="1715944"/>
          <a:ext cx="10940904" cy="4544060"/>
        </p:xfrm>
        <a:graphic>
          <a:graphicData uri="http://schemas.openxmlformats.org/drawingml/2006/table">
            <a:tbl>
              <a:tblPr firstRow="1" firstCol="1" bandRow="1"/>
              <a:tblGrid>
                <a:gridCol w="3111662"/>
                <a:gridCol w="502958"/>
                <a:gridCol w="468523"/>
                <a:gridCol w="504001"/>
                <a:gridCol w="468523"/>
                <a:gridCol w="502958"/>
                <a:gridCol w="467480"/>
                <a:gridCol w="502958"/>
                <a:gridCol w="468523"/>
                <a:gridCol w="502958"/>
                <a:gridCol w="467480"/>
                <a:gridCol w="502958"/>
                <a:gridCol w="467480"/>
                <a:gridCol w="502958"/>
                <a:gridCol w="467480"/>
                <a:gridCol w="540524"/>
                <a:gridCol w="4914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Year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2026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2028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2030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203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？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5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Re-evaluation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Concept &amp; Engineering Design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Construction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Commissioning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Operation </a:t>
                      </a: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5-10 mA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Commissioning &amp; Operation </a:t>
                      </a: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mA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From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mA to 50 mA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2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>
            <a:spLocks/>
          </p:cNvSpPr>
          <p:nvPr/>
        </p:nvSpPr>
        <p:spPr>
          <a:xfrm>
            <a:off x="136512" y="5541872"/>
            <a:ext cx="11908221" cy="827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Accumulated operation time of EVEDA </a:t>
            </a:r>
            <a:r>
              <a:rPr lang="en-US" altLang="zh-CN" sz="2400" dirty="0"/>
              <a:t>Lithium Test Loop (ELTL) </a:t>
            </a:r>
            <a:r>
              <a:rPr lang="en-US" altLang="zh-CN" sz="2400" dirty="0" smtClean="0"/>
              <a:t>of </a:t>
            </a:r>
            <a:r>
              <a:rPr lang="en-US" altLang="zh-CN" sz="2400" dirty="0"/>
              <a:t>the lithium target </a:t>
            </a:r>
            <a:r>
              <a:rPr lang="en-US" altLang="zh-CN" sz="2400" dirty="0" smtClean="0"/>
              <a:t>reached </a:t>
            </a:r>
            <a:r>
              <a:rPr lang="en-US" altLang="zh-CN" sz="2400" dirty="0"/>
              <a:t>1,560 </a:t>
            </a:r>
            <a:r>
              <a:rPr lang="en-US" altLang="zh-CN" sz="2400" dirty="0" smtClean="0"/>
              <a:t>h.</a:t>
            </a:r>
            <a:endParaRPr lang="zh-CN" altLang="en-US" sz="2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646833" y="354447"/>
            <a:ext cx="7570516" cy="97457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Oct. 2015</a:t>
            </a:r>
            <a:b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ELTL running 1560 h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9638" y="2040236"/>
            <a:ext cx="11401967" cy="34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>
            <a:spLocks/>
          </p:cNvSpPr>
          <p:nvPr/>
        </p:nvSpPr>
        <p:spPr>
          <a:xfrm>
            <a:off x="165707" y="5638664"/>
            <a:ext cx="11908221" cy="898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err="1" smtClean="0"/>
              <a:t>CiADS</a:t>
            </a:r>
            <a:r>
              <a:rPr lang="en-US" altLang="zh-CN" sz="2400" dirty="0" smtClean="0"/>
              <a:t> 25 MeV proton </a:t>
            </a:r>
            <a:r>
              <a:rPr lang="en-US" altLang="zh-CN" sz="2400" dirty="0" err="1" smtClean="0"/>
              <a:t>linac</a:t>
            </a:r>
            <a:r>
              <a:rPr lang="en-US" altLang="zh-CN" sz="2400" dirty="0" smtClean="0"/>
              <a:t>  past CW proton beam with </a:t>
            </a:r>
            <a:r>
              <a:rPr lang="el-GR" altLang="zh-CN" sz="2400" dirty="0" smtClean="0"/>
              <a:t>150-200</a:t>
            </a:r>
            <a:r>
              <a:rPr lang="en-US" altLang="zh-CN" sz="2400" dirty="0" smtClean="0"/>
              <a:t> </a:t>
            </a:r>
            <a:r>
              <a:rPr lang="el-GR" altLang="zh-CN" sz="2400" dirty="0" smtClean="0"/>
              <a:t>μ</a:t>
            </a:r>
            <a:r>
              <a:rPr lang="en-US" altLang="zh-CN" sz="2400" dirty="0" smtClean="0"/>
              <a:t>A CW </a:t>
            </a:r>
            <a:r>
              <a:rPr lang="en-US" altLang="zh-CN" sz="2400" dirty="0"/>
              <a:t>current  </a:t>
            </a:r>
            <a:r>
              <a:rPr lang="en-US" altLang="zh-CN" sz="2400" dirty="0" smtClean="0"/>
              <a:t>and </a:t>
            </a:r>
            <a:r>
              <a:rPr lang="en-US" altLang="zh-CN" sz="2400" dirty="0"/>
              <a:t>&gt;10 mA </a:t>
            </a:r>
            <a:r>
              <a:rPr lang="en-US" altLang="zh-CN" sz="2400" dirty="0" smtClean="0"/>
              <a:t>peak current (IMP and IHEP)</a:t>
            </a:r>
            <a:endParaRPr lang="zh-CN" altLang="en-US" sz="2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615302" y="701288"/>
            <a:ext cx="7570516" cy="97457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5, 2017 </a:t>
            </a:r>
            <a:b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25MeV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150-200 </a:t>
            </a:r>
            <a:r>
              <a:rPr lang="el-GR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CW P Beam!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8" y="2169736"/>
            <a:ext cx="5486400" cy="3090672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93" y="2169736"/>
            <a:ext cx="5486400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10636"/>
            <a:ext cx="10515600" cy="2826586"/>
          </a:xfrm>
        </p:spPr>
        <p:txBody>
          <a:bodyPr/>
          <a:lstStyle/>
          <a:p>
            <a:r>
              <a:rPr lang="en-US" altLang="zh-CN" sz="3200" dirty="0" smtClean="0"/>
              <a:t>We appreciate all helps and support from</a:t>
            </a:r>
            <a:r>
              <a:rPr lang="en-US" altLang="zh-CN" sz="3200" b="1" dirty="0" smtClean="0"/>
              <a:t> </a:t>
            </a:r>
            <a:r>
              <a:rPr lang="en-US" altLang="zh-CN" sz="3200" dirty="0"/>
              <a:t>domestic </a:t>
            </a:r>
            <a:r>
              <a:rPr lang="en-US" altLang="zh-CN" sz="3200" dirty="0" smtClean="0"/>
              <a:t>and international experts and colleagues</a:t>
            </a:r>
            <a:r>
              <a:rPr lang="en-US" altLang="zh-CN" sz="3200" dirty="0"/>
              <a:t>.</a:t>
            </a:r>
            <a:endParaRPr lang="en-US" altLang="zh-CN" sz="3200" dirty="0" smtClean="0"/>
          </a:p>
          <a:p>
            <a:r>
              <a:rPr lang="en-US" altLang="zh-CN" sz="3200" dirty="0" smtClean="0"/>
              <a:t>We need more communication, and cooperation with IFMIF-like neutron source partners.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627750" y="710432"/>
            <a:ext cx="7570516" cy="974577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Appreciation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0088" y="4274287"/>
            <a:ext cx="7903251" cy="2293231"/>
          </a:xfrm>
        </p:spPr>
        <p:txBody>
          <a:bodyPr>
            <a:noAutofit/>
          </a:bodyPr>
          <a:lstStyle/>
          <a:p>
            <a:r>
              <a:rPr lang="en-US" altLang="zh-CN" sz="7200" b="1" dirty="0" smtClean="0">
                <a:solidFill>
                  <a:srgbClr val="FF0000"/>
                </a:solidFill>
              </a:rPr>
              <a:t>Thanks for attention!</a:t>
            </a:r>
            <a:endParaRPr lang="zh-CN" altLang="en-US" sz="72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5" y="410372"/>
            <a:ext cx="2174748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32386" y="324094"/>
            <a:ext cx="715929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 of Intense Fast Neutron Source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5083" y="1760185"/>
            <a:ext cx="3511013" cy="3784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55" y="1839280"/>
            <a:ext cx="4206263" cy="31842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90911" y="5765740"/>
            <a:ext cx="4059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Arial,Bold"/>
              </a:rPr>
              <a:t>Basic nuclear scientific research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954186" y="5213103"/>
            <a:ext cx="5356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Arial,Bold"/>
              </a:rPr>
              <a:t>Material research for fusion and fission energy, </a:t>
            </a:r>
            <a:r>
              <a:rPr lang="en-US" altLang="zh-CN" sz="2400" b="1" dirty="0" err="1" smtClean="0">
                <a:latin typeface="Arial,Bold"/>
              </a:rPr>
              <a:t>neutronics</a:t>
            </a:r>
            <a:r>
              <a:rPr lang="en-US" altLang="zh-CN" sz="2400" b="1" dirty="0" smtClean="0">
                <a:latin typeface="Arial,Bold"/>
              </a:rPr>
              <a:t>, imaging, material </a:t>
            </a:r>
            <a:r>
              <a:rPr lang="en-US" altLang="zh-CN" sz="2400" b="1" dirty="0" err="1" smtClean="0">
                <a:latin typeface="Arial,Bold"/>
              </a:rPr>
              <a:t>analysis,single</a:t>
            </a:r>
            <a:r>
              <a:rPr lang="en-US" altLang="zh-CN" sz="2400" b="1" dirty="0" smtClean="0">
                <a:latin typeface="Arial,Bold"/>
              </a:rPr>
              <a:t> particle effects, ……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557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6165" y="228491"/>
            <a:ext cx="810610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 fusion energy roadmap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786" y="1294388"/>
            <a:ext cx="6665421" cy="52791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03930" y="6488668"/>
            <a:ext cx="4263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i="1" dirty="0">
                <a:latin typeface="Times New Roman" panose="02020603050405020304" pitchFamily="18" charset="0"/>
              </a:rPr>
              <a:t>Wan, et. al., Nucl. Fusion, 57, 102009, 2017</a:t>
            </a:r>
            <a:endParaRPr lang="zh-CN" altLang="en-US" i="1" dirty="0"/>
          </a:p>
        </p:txBody>
      </p:sp>
      <p:sp>
        <p:nvSpPr>
          <p:cNvPr id="6" name="矩形 5"/>
          <p:cNvSpPr/>
          <p:nvPr/>
        </p:nvSpPr>
        <p:spPr>
          <a:xfrm>
            <a:off x="7803930" y="2627827"/>
            <a:ext cx="35840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CFETR: 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>
                <a:latin typeface="Times New Roman" panose="02020603050405020304" pitchFamily="18" charset="0"/>
              </a:rPr>
              <a:t>5-10 </a:t>
            </a:r>
            <a:r>
              <a:rPr lang="en-US" altLang="zh-CN" sz="2800" dirty="0" err="1" smtClean="0">
                <a:latin typeface="Times New Roman" panose="02020603050405020304" pitchFamily="18" charset="0"/>
              </a:rPr>
              <a:t>dpa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</a:rPr>
              <a:t>in Phase 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I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</a:rPr>
              <a:t>50-100 </a:t>
            </a:r>
            <a:r>
              <a:rPr lang="en-US" altLang="zh-CN" sz="2800" dirty="0" err="1">
                <a:latin typeface="Times New Roman" panose="02020603050405020304" pitchFamily="18" charset="0"/>
              </a:rPr>
              <a:t>dpa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in Phase </a:t>
            </a:r>
            <a:r>
              <a:rPr lang="en-US" altLang="zh-CN" sz="2800" dirty="0">
                <a:latin typeface="Times New Roman" panose="02020603050405020304" pitchFamily="18" charset="0"/>
              </a:rPr>
              <a:t>II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3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9965" y="450441"/>
            <a:ext cx="6075780" cy="986758"/>
          </a:xfrm>
        </p:spPr>
        <p:txBody>
          <a:bodyPr/>
          <a:lstStyle/>
          <a:p>
            <a:pPr algn="ctr"/>
            <a:r>
              <a:rPr lang="en-GB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BISOL-MAINS</a:t>
            </a:r>
            <a:endParaRPr lang="zh-CN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7674" y="1455738"/>
            <a:ext cx="10440065" cy="616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 smtClean="0">
                <a:solidFill>
                  <a:schemeClr val="accent5"/>
                </a:solidFill>
              </a:rPr>
              <a:t>M</a:t>
            </a:r>
            <a:r>
              <a:rPr lang="en-US" altLang="zh-CN" b="1" dirty="0" smtClean="0"/>
              <a:t>ulti-</a:t>
            </a:r>
            <a:r>
              <a:rPr lang="en-US" altLang="zh-CN" b="1" dirty="0" smtClean="0">
                <a:solidFill>
                  <a:schemeClr val="accent5"/>
                </a:solidFill>
              </a:rPr>
              <a:t>A</a:t>
            </a:r>
            <a:r>
              <a:rPr lang="en-US" altLang="zh-CN" b="1" dirty="0" smtClean="0"/>
              <a:t>imed </a:t>
            </a:r>
            <a:r>
              <a:rPr lang="en-US" altLang="zh-CN" b="1" dirty="0" smtClean="0">
                <a:solidFill>
                  <a:schemeClr val="accent5"/>
                </a:solidFill>
              </a:rPr>
              <a:t>I</a:t>
            </a:r>
            <a:r>
              <a:rPr lang="en-US" altLang="zh-CN" b="1" dirty="0" smtClean="0"/>
              <a:t>ntense </a:t>
            </a:r>
            <a:r>
              <a:rPr lang="en-US" altLang="zh-CN" b="1" dirty="0" smtClean="0">
                <a:solidFill>
                  <a:schemeClr val="accent5"/>
                </a:solidFill>
              </a:rPr>
              <a:t>N</a:t>
            </a:r>
            <a:r>
              <a:rPr lang="en-US" altLang="zh-CN" b="1" dirty="0" smtClean="0"/>
              <a:t>eutron </a:t>
            </a:r>
            <a:r>
              <a:rPr lang="en-US" altLang="zh-CN" b="1" dirty="0" smtClean="0">
                <a:solidFill>
                  <a:schemeClr val="accent5"/>
                </a:solidFill>
              </a:rPr>
              <a:t>S</a:t>
            </a:r>
            <a:r>
              <a:rPr lang="en-US" altLang="zh-CN" b="1" dirty="0" smtClean="0"/>
              <a:t>ource </a:t>
            </a:r>
            <a:r>
              <a:rPr lang="en-US" altLang="zh-CN" b="1" dirty="0"/>
              <a:t>driven by D</a:t>
            </a:r>
            <a:r>
              <a:rPr lang="en-US" altLang="zh-CN" b="1" baseline="30000" dirty="0"/>
              <a:t>+</a:t>
            </a:r>
            <a:r>
              <a:rPr lang="en-US" altLang="zh-CN" b="1" dirty="0"/>
              <a:t> accelerator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778368" y="2195609"/>
            <a:ext cx="8767985" cy="4466707"/>
            <a:chOff x="1778368" y="2195609"/>
            <a:chExt cx="8767985" cy="4466707"/>
          </a:xfrm>
        </p:grpSpPr>
        <p:sp>
          <p:nvSpPr>
            <p:cNvPr id="5" name="椭圆 4"/>
            <p:cNvSpPr/>
            <p:nvPr/>
          </p:nvSpPr>
          <p:spPr>
            <a:xfrm>
              <a:off x="3166395" y="4021342"/>
              <a:ext cx="919449" cy="91944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 smtClean="0"/>
                <a:t>Isol</a:t>
              </a:r>
              <a:endParaRPr lang="zh-CN" altLang="en-US" sz="2400" b="1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3114294" y="5452197"/>
              <a:ext cx="1610066" cy="97869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L-Li target</a:t>
              </a:r>
            </a:p>
            <a:p>
              <a:pPr algn="ctr"/>
              <a:r>
                <a:rPr lang="en-US" altLang="zh-CN" sz="2000" b="1" dirty="0"/>
                <a:t>5</a:t>
              </a:r>
              <a:r>
                <a:rPr lang="en-US" altLang="zh-CN" sz="2000" b="1" dirty="0" smtClean="0"/>
                <a:t>X10</a:t>
              </a:r>
              <a:r>
                <a:rPr lang="en-US" altLang="zh-CN" sz="2000" b="1" baseline="30000" dirty="0" smtClean="0"/>
                <a:t>14</a:t>
              </a:r>
              <a:r>
                <a:rPr lang="en-US" altLang="zh-CN" sz="2000" b="1" dirty="0" smtClean="0"/>
                <a:t> n/cm</a:t>
              </a:r>
              <a:r>
                <a:rPr lang="en-US" altLang="zh-CN" sz="2000" b="1" baseline="30000" dirty="0" smtClean="0"/>
                <a:t>2</a:t>
              </a:r>
              <a:r>
                <a:rPr lang="en-US" altLang="zh-CN" sz="2000" b="1" dirty="0" smtClean="0"/>
                <a:t>s</a:t>
              </a:r>
              <a:endParaRPr lang="zh-CN" altLang="en-US" sz="2000" b="1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5619368" y="5737947"/>
              <a:ext cx="3000375" cy="42862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RFQ+SC Accelerator</a:t>
              </a:r>
              <a:endParaRPr lang="zh-CN" altLang="en-US" sz="2000" b="1" dirty="0"/>
            </a:p>
          </p:txBody>
        </p:sp>
        <p:sp>
          <p:nvSpPr>
            <p:cNvPr id="8" name="左箭头 7"/>
            <p:cNvSpPr/>
            <p:nvPr/>
          </p:nvSpPr>
          <p:spPr>
            <a:xfrm>
              <a:off x="4752594" y="5880821"/>
              <a:ext cx="866774" cy="14287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821971" y="5298778"/>
              <a:ext cx="1315684" cy="13239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Neutron</a:t>
              </a:r>
            </a:p>
            <a:p>
              <a:pPr algn="ctr"/>
              <a:r>
                <a:rPr lang="en-US" altLang="zh-CN" sz="2000" b="1" dirty="0" smtClean="0"/>
                <a:t>Lab</a:t>
              </a:r>
              <a:endParaRPr lang="zh-CN" altLang="en-US" sz="2000" b="1" dirty="0"/>
            </a:p>
          </p:txBody>
        </p:sp>
        <p:sp>
          <p:nvSpPr>
            <p:cNvPr id="10" name="上箭头 9"/>
            <p:cNvSpPr/>
            <p:nvPr/>
          </p:nvSpPr>
          <p:spPr>
            <a:xfrm>
              <a:off x="3600070" y="4922067"/>
              <a:ext cx="73835" cy="530130"/>
            </a:xfrm>
            <a:prstGeom prst="upArrow">
              <a:avLst>
                <a:gd name="adj1" fmla="val 50000"/>
                <a:gd name="adj2" fmla="val 9381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60942" y="2198100"/>
              <a:ext cx="1390650" cy="139065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/>
                <a:t>CARR</a:t>
              </a:r>
              <a:endParaRPr lang="zh-CN" altLang="en-US" sz="2400" b="1" dirty="0"/>
            </a:p>
          </p:txBody>
        </p:sp>
        <p:sp>
          <p:nvSpPr>
            <p:cNvPr id="12" name="下箭头 11"/>
            <p:cNvSpPr/>
            <p:nvPr/>
          </p:nvSpPr>
          <p:spPr>
            <a:xfrm>
              <a:off x="3568170" y="3588750"/>
              <a:ext cx="120015" cy="429935"/>
            </a:xfrm>
            <a:prstGeom prst="downArrow">
              <a:avLst>
                <a:gd name="adj1" fmla="val 50000"/>
                <a:gd name="adj2" fmla="val 9884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957393" y="5596143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D</a:t>
              </a:r>
              <a:r>
                <a:rPr lang="en-US" altLang="zh-CN" sz="2000" b="1" baseline="30000" dirty="0" smtClean="0"/>
                <a:t>+</a:t>
              </a:r>
              <a:r>
                <a:rPr lang="en-US" altLang="zh-CN" sz="2000" b="1" dirty="0" smtClean="0"/>
                <a:t> </a:t>
              </a:r>
              <a:endParaRPr lang="zh-CN" altLang="en-US" sz="20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51359" y="5985208"/>
              <a:ext cx="92525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40 MeV</a:t>
              </a:r>
            </a:p>
            <a:p>
              <a:r>
                <a:rPr lang="en-US" altLang="zh-CN" b="1" dirty="0" smtClean="0"/>
                <a:t>10 </a:t>
              </a:r>
              <a:r>
                <a:rPr lang="en-US" altLang="zh-CN" sz="2000" b="1" dirty="0" smtClean="0"/>
                <a:t>mA</a:t>
              </a:r>
              <a:endParaRPr lang="zh-CN" altLang="en-US" sz="2000" b="1" dirty="0"/>
            </a:p>
          </p:txBody>
        </p:sp>
        <p:sp>
          <p:nvSpPr>
            <p:cNvPr id="15" name="右箭头 14"/>
            <p:cNvSpPr/>
            <p:nvPr/>
          </p:nvSpPr>
          <p:spPr>
            <a:xfrm>
              <a:off x="4085844" y="4415043"/>
              <a:ext cx="963961" cy="85625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957394" y="4227460"/>
              <a:ext cx="1719894" cy="4603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/>
                <a:t>SC </a:t>
              </a:r>
              <a:r>
                <a:rPr lang="en-US" altLang="zh-CN" sz="2000" b="1" dirty="0" smtClean="0"/>
                <a:t>Accelerator</a:t>
              </a:r>
              <a:endParaRPr lang="zh-CN" altLang="en-US" sz="2000" b="1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13244" y="4991741"/>
              <a:ext cx="1840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361950" algn="l"/>
                </a:tabLst>
              </a:pPr>
              <a:r>
                <a:rPr lang="en-US" altLang="zh-CN" sz="2000" b="1" dirty="0" smtClean="0"/>
                <a:t>2X10</a:t>
              </a:r>
              <a:r>
                <a:rPr lang="en-US" altLang="zh-CN" sz="2000" b="1" baseline="30000" dirty="0" smtClean="0"/>
                <a:t>14</a:t>
              </a:r>
              <a:r>
                <a:rPr lang="en-US" altLang="zh-CN" sz="2000" b="1" dirty="0" smtClean="0"/>
                <a:t> fission/s</a:t>
              </a:r>
              <a:endParaRPr lang="zh-CN" altLang="en-US" sz="2000" b="1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78368" y="3603160"/>
              <a:ext cx="1840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361950" algn="l"/>
                </a:tabLst>
              </a:pPr>
              <a:r>
                <a:rPr lang="en-US" altLang="zh-CN" sz="2000" b="1" dirty="0" smtClean="0"/>
                <a:t>2X10</a:t>
              </a:r>
              <a:r>
                <a:rPr lang="en-US" altLang="zh-CN" sz="2000" b="1" baseline="30000" dirty="0" smtClean="0"/>
                <a:t>15</a:t>
              </a:r>
              <a:r>
                <a:rPr lang="en-US" altLang="zh-CN" sz="2000" b="1" dirty="0" smtClean="0"/>
                <a:t> fission/s</a:t>
              </a:r>
              <a:endParaRPr lang="zh-CN" altLang="en-US" sz="2000" b="1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085844" y="4387406"/>
              <a:ext cx="98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RI </a:t>
              </a:r>
              <a:r>
                <a:rPr lang="en-US" altLang="zh-CN" sz="2000" b="1" dirty="0" smtClean="0"/>
                <a:t>Ions</a:t>
              </a:r>
            </a:p>
            <a:p>
              <a:r>
                <a:rPr lang="en-US" altLang="zh-CN" sz="2000" b="1" dirty="0" smtClean="0"/>
                <a:t>10 </a:t>
              </a:r>
              <a:r>
                <a:rPr lang="en-US" altLang="zh-CN" sz="2000" b="1" dirty="0" err="1" smtClean="0"/>
                <a:t>P</a:t>
              </a:r>
              <a:r>
                <a:rPr lang="en-US" altLang="zh-CN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en-US" altLang="zh-CN" sz="2000" b="1" dirty="0" err="1" smtClean="0"/>
                <a:t>A</a:t>
              </a:r>
              <a:endParaRPr lang="en-US" altLang="zh-CN" sz="2000" b="1" dirty="0"/>
            </a:p>
          </p:txBody>
        </p:sp>
        <p:sp>
          <p:nvSpPr>
            <p:cNvPr id="20" name="右箭头 19"/>
            <p:cNvSpPr/>
            <p:nvPr/>
          </p:nvSpPr>
          <p:spPr>
            <a:xfrm>
              <a:off x="6677287" y="4418715"/>
              <a:ext cx="1428107" cy="8195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8140498" y="4232251"/>
              <a:ext cx="1742062" cy="4603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SC Accelerator</a:t>
              </a:r>
              <a:endParaRPr lang="zh-CN" altLang="en-US" sz="2000" b="1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608454" y="4119417"/>
              <a:ext cx="1583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10-70 MeV/u</a:t>
              </a:r>
              <a:endParaRPr lang="zh-CN" altLang="en-US" sz="2000" b="1" dirty="0"/>
            </a:p>
          </p:txBody>
        </p:sp>
        <p:sp>
          <p:nvSpPr>
            <p:cNvPr id="23" name="上箭头 22"/>
            <p:cNvSpPr/>
            <p:nvPr/>
          </p:nvSpPr>
          <p:spPr>
            <a:xfrm>
              <a:off x="4537015" y="4161672"/>
              <a:ext cx="69850" cy="262731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25183" y="3530640"/>
              <a:ext cx="894111" cy="6178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err="1" smtClean="0"/>
                <a:t>Isol</a:t>
              </a:r>
              <a:r>
                <a:rPr lang="en-US" altLang="zh-CN" sz="2000" b="1" dirty="0" smtClean="0"/>
                <a:t> Exp.</a:t>
              </a:r>
              <a:endParaRPr lang="zh-CN" altLang="en-US" sz="2000" b="1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6602607" y="4729704"/>
              <a:ext cx="1625600" cy="47641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Exp. Term.</a:t>
              </a:r>
              <a:endParaRPr lang="zh-CN" altLang="en-US" sz="2000" b="1" dirty="0"/>
            </a:p>
          </p:txBody>
        </p:sp>
        <p:sp>
          <p:nvSpPr>
            <p:cNvPr id="27" name="下箭头 26"/>
            <p:cNvSpPr/>
            <p:nvPr/>
          </p:nvSpPr>
          <p:spPr>
            <a:xfrm>
              <a:off x="7371827" y="4487690"/>
              <a:ext cx="104878" cy="232572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手杖形箭头 27"/>
            <p:cNvSpPr/>
            <p:nvPr/>
          </p:nvSpPr>
          <p:spPr>
            <a:xfrm rot="16200000" flipV="1">
              <a:off x="9473832" y="3428884"/>
              <a:ext cx="1481248" cy="663794"/>
            </a:xfrm>
            <a:prstGeom prst="uturnArrow">
              <a:avLst>
                <a:gd name="adj1" fmla="val 7830"/>
                <a:gd name="adj2" fmla="val 8363"/>
                <a:gd name="adj3" fmla="val 12324"/>
                <a:gd name="adj4" fmla="val 18507"/>
                <a:gd name="adj5" fmla="val 1000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8980942" y="2621397"/>
              <a:ext cx="876300" cy="8763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/>
                <a:t>PF</a:t>
              </a:r>
              <a:endParaRPr lang="zh-CN" altLang="en-US" sz="2400" b="1" dirty="0"/>
            </a:p>
          </p:txBody>
        </p:sp>
        <p:sp>
          <p:nvSpPr>
            <p:cNvPr id="30" name="左箭头 29"/>
            <p:cNvSpPr/>
            <p:nvPr/>
          </p:nvSpPr>
          <p:spPr>
            <a:xfrm>
              <a:off x="8345164" y="3020157"/>
              <a:ext cx="635070" cy="105311"/>
            </a:xfrm>
            <a:prstGeom prst="leftArrow">
              <a:avLst>
                <a:gd name="adj1" fmla="val 50000"/>
                <a:gd name="adj2" fmla="val 8703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6717624" y="2830153"/>
              <a:ext cx="1619250" cy="4603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Secondary BL</a:t>
              </a:r>
              <a:endParaRPr lang="zh-CN" altLang="en-US" sz="2000" b="1" dirty="0"/>
            </a:p>
          </p:txBody>
        </p:sp>
        <p:sp>
          <p:nvSpPr>
            <p:cNvPr id="32" name="左箭头 31"/>
            <p:cNvSpPr/>
            <p:nvPr/>
          </p:nvSpPr>
          <p:spPr>
            <a:xfrm>
              <a:off x="6098794" y="3020157"/>
              <a:ext cx="618122" cy="105311"/>
            </a:xfrm>
            <a:prstGeom prst="leftArrow">
              <a:avLst>
                <a:gd name="adj1" fmla="val 50000"/>
                <a:gd name="adj2" fmla="val 99594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210498" y="2217834"/>
              <a:ext cx="898208" cy="17275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Exp. Term.</a:t>
              </a:r>
              <a:endParaRPr lang="zh-CN" altLang="en-US" sz="2000" b="1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579760" y="2195609"/>
              <a:ext cx="18200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361950" algn="l"/>
                </a:tabLst>
              </a:pPr>
              <a:r>
                <a:rPr lang="en-US" altLang="zh-CN" sz="2000" b="1" baseline="30000" dirty="0" smtClean="0"/>
                <a:t>78</a:t>
              </a:r>
              <a:r>
                <a:rPr lang="en-US" altLang="zh-CN" sz="2000" b="1" dirty="0" smtClean="0"/>
                <a:t>Ni 250 </a:t>
              </a:r>
              <a:r>
                <a:rPr lang="en-US" altLang="zh-CN" sz="2000" b="1" dirty="0" err="1" smtClean="0"/>
                <a:t>pps</a:t>
              </a:r>
              <a:endParaRPr lang="en-US" altLang="zh-CN" sz="2000" b="1" dirty="0" smtClean="0"/>
            </a:p>
            <a:p>
              <a:pPr>
                <a:tabLst>
                  <a:tab pos="361950" algn="l"/>
                </a:tabLst>
              </a:pPr>
              <a:r>
                <a:rPr lang="en-US" altLang="zh-CN" sz="2000" b="1" baseline="30000" dirty="0" smtClean="0"/>
                <a:t>120</a:t>
              </a:r>
              <a:r>
                <a:rPr lang="en-US" altLang="zh-CN" sz="2000" b="1" dirty="0" smtClean="0"/>
                <a:t>Sr 2X10</a:t>
              </a:r>
              <a:r>
                <a:rPr lang="en-US" altLang="zh-CN" sz="2000" b="1" baseline="30000" dirty="0" smtClean="0"/>
                <a:t>-4</a:t>
              </a:r>
              <a:r>
                <a:rPr lang="en-US" altLang="zh-CN" sz="2000" b="1" dirty="0" smtClean="0"/>
                <a:t> </a:t>
              </a:r>
              <a:r>
                <a:rPr lang="en-US" altLang="zh-CN" sz="2000" b="1" dirty="0" err="1" smtClean="0"/>
                <a:t>pps</a:t>
              </a:r>
              <a:endParaRPr lang="zh-CN" altLang="en-US" sz="2000" b="1" dirty="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296783" y="3252835"/>
              <a:ext cx="185371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361950" algn="l"/>
                </a:tabLst>
              </a:pPr>
              <a:r>
                <a:rPr lang="en-US" altLang="zh-CN" sz="2000" b="1" baseline="30000" dirty="0" smtClean="0"/>
                <a:t>132</a:t>
              </a:r>
              <a:r>
                <a:rPr lang="en-US" altLang="zh-CN" sz="2000" b="1" dirty="0" smtClean="0"/>
                <a:t>Sr 4X10</a:t>
              </a:r>
              <a:r>
                <a:rPr lang="en-US" altLang="zh-CN" sz="2000" b="1" baseline="30000" dirty="0" smtClean="0"/>
                <a:t>10</a:t>
              </a:r>
              <a:r>
                <a:rPr lang="en-US" altLang="zh-CN" sz="2000" b="1" dirty="0" smtClean="0"/>
                <a:t> </a:t>
              </a:r>
              <a:r>
                <a:rPr lang="en-US" altLang="zh-CN" sz="2000" b="1" dirty="0" err="1" smtClean="0"/>
                <a:t>pps</a:t>
              </a:r>
              <a:endParaRPr lang="en-US" altLang="zh-CN" sz="2000" b="1" dirty="0" smtClean="0"/>
            </a:p>
            <a:p>
              <a:pPr>
                <a:tabLst>
                  <a:tab pos="361950" algn="l"/>
                </a:tabLst>
              </a:pPr>
              <a:r>
                <a:rPr lang="en-US" altLang="zh-CN" sz="2000" b="1" baseline="30000" dirty="0" smtClean="0"/>
                <a:t>91</a:t>
              </a:r>
              <a:r>
                <a:rPr lang="en-US" altLang="zh-CN" sz="2000" b="1" dirty="0" smtClean="0"/>
                <a:t>Kr 4X10</a:t>
              </a:r>
              <a:r>
                <a:rPr lang="en-US" altLang="zh-CN" sz="2000" b="1" baseline="30000" dirty="0" smtClean="0"/>
                <a:t>11</a:t>
              </a:r>
              <a:r>
                <a:rPr lang="en-US" altLang="zh-CN" sz="2000" b="1" dirty="0" smtClean="0"/>
                <a:t> </a:t>
              </a:r>
              <a:r>
                <a:rPr lang="en-US" altLang="zh-CN" sz="2000" b="1" dirty="0" err="1" smtClean="0"/>
                <a:t>pps</a:t>
              </a:r>
              <a:endParaRPr lang="en-US" altLang="zh-CN" sz="2000" b="1" dirty="0" smtClean="0"/>
            </a:p>
            <a:p>
              <a:pPr>
                <a:tabLst>
                  <a:tab pos="361950" algn="l"/>
                </a:tabLst>
              </a:pPr>
              <a:r>
                <a:rPr lang="en-US" altLang="zh-CN" sz="2000" b="1" baseline="30000" dirty="0" smtClean="0"/>
                <a:t>142</a:t>
              </a:r>
              <a:r>
                <a:rPr lang="en-US" altLang="zh-CN" sz="2000" b="1" dirty="0" smtClean="0"/>
                <a:t>Xe 9X10</a:t>
              </a:r>
              <a:r>
                <a:rPr lang="en-US" altLang="zh-CN" sz="2000" b="1" baseline="30000" dirty="0" smtClean="0"/>
                <a:t>9</a:t>
              </a:r>
              <a:r>
                <a:rPr lang="en-US" altLang="zh-CN" sz="2000" b="1" dirty="0" smtClean="0"/>
                <a:t> </a:t>
              </a:r>
              <a:r>
                <a:rPr lang="en-US" altLang="zh-CN" sz="2000" b="1" dirty="0" err="1"/>
                <a:t>pps</a:t>
              </a:r>
              <a:endParaRPr lang="zh-CN" altLang="en-US" sz="2000" b="1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8964904" y="5746452"/>
              <a:ext cx="859580" cy="42862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/>
                <a:t>ECR IS</a:t>
              </a:r>
              <a:endParaRPr lang="zh-CN" altLang="en-US" sz="2000" b="1" dirty="0"/>
            </a:p>
          </p:txBody>
        </p:sp>
        <p:sp>
          <p:nvSpPr>
            <p:cNvPr id="37" name="左箭头 36"/>
            <p:cNvSpPr/>
            <p:nvPr/>
          </p:nvSpPr>
          <p:spPr>
            <a:xfrm>
              <a:off x="8613733" y="5913771"/>
              <a:ext cx="351171" cy="10992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 37"/>
          <p:cNvSpPr/>
          <p:nvPr/>
        </p:nvSpPr>
        <p:spPr>
          <a:xfrm>
            <a:off x="1821971" y="5298778"/>
            <a:ext cx="8299450" cy="1394098"/>
          </a:xfrm>
          <a:prstGeom prst="rect">
            <a:avLst/>
          </a:prstGeom>
          <a:solidFill>
            <a:srgbClr val="FF7C80">
              <a:alpha val="3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7200" dirty="0" smtClean="0">
                <a:solidFill>
                  <a:srgbClr val="C00000"/>
                </a:solidFill>
              </a:rPr>
              <a:t>MAINS</a:t>
            </a:r>
            <a:endParaRPr lang="zh-CN" alt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7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25702" y="354493"/>
            <a:ext cx="5422605" cy="974577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5734" y="1141911"/>
            <a:ext cx="10515600" cy="57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 smtClean="0">
                <a:solidFill>
                  <a:srgbClr val="0070C0"/>
                </a:solidFill>
              </a:rPr>
              <a:t>M</a:t>
            </a:r>
            <a:r>
              <a:rPr lang="en-US" altLang="zh-CN" b="1" dirty="0" smtClean="0"/>
              <a:t>ulti-</a:t>
            </a:r>
            <a:r>
              <a:rPr lang="en-US" altLang="zh-CN" b="1" dirty="0" smtClean="0">
                <a:solidFill>
                  <a:srgbClr val="0070C0"/>
                </a:solidFill>
              </a:rPr>
              <a:t>A</a:t>
            </a:r>
            <a:r>
              <a:rPr lang="en-US" altLang="zh-CN" b="1" dirty="0" smtClean="0"/>
              <a:t>imed </a:t>
            </a:r>
            <a:r>
              <a:rPr lang="en-US" altLang="zh-CN" b="1" dirty="0" smtClean="0">
                <a:solidFill>
                  <a:srgbClr val="0070C0"/>
                </a:solidFill>
              </a:rPr>
              <a:t>I</a:t>
            </a:r>
            <a:r>
              <a:rPr lang="en-US" altLang="zh-CN" b="1" dirty="0" smtClean="0"/>
              <a:t>ntense </a:t>
            </a:r>
            <a:r>
              <a:rPr lang="en-US" altLang="zh-CN" b="1" dirty="0" smtClean="0">
                <a:solidFill>
                  <a:srgbClr val="0070C0"/>
                </a:solidFill>
              </a:rPr>
              <a:t>N</a:t>
            </a:r>
            <a:r>
              <a:rPr lang="en-US" altLang="zh-CN" b="1" dirty="0" smtClean="0"/>
              <a:t>eutron </a:t>
            </a:r>
            <a:r>
              <a:rPr lang="en-US" altLang="zh-CN" b="1" dirty="0" smtClean="0">
                <a:solidFill>
                  <a:srgbClr val="0070C0"/>
                </a:solidFill>
              </a:rPr>
              <a:t>S</a:t>
            </a:r>
            <a:r>
              <a:rPr lang="en-US" altLang="zh-CN" b="1" dirty="0" smtClean="0"/>
              <a:t>ource </a:t>
            </a:r>
            <a:r>
              <a:rPr lang="en-US" altLang="zh-CN" b="1" dirty="0"/>
              <a:t>driven by D+ accelerator</a:t>
            </a:r>
            <a:endParaRPr lang="zh-CN" altLang="en-US" b="1" dirty="0"/>
          </a:p>
          <a:p>
            <a:pPr marL="0" indent="0">
              <a:buNone/>
            </a:pPr>
            <a:endParaRPr lang="en-US" altLang="zh-CN" b="1" dirty="0" smtClean="0"/>
          </a:p>
          <a:p>
            <a:pPr marL="0" indent="0">
              <a:buNone/>
            </a:pPr>
            <a:endParaRPr lang="zh-CN" altLang="en-US" b="1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5111328" y="5855458"/>
            <a:ext cx="3009595" cy="1052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dirty="0" smtClean="0"/>
              <a:t>Material irradiation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dirty="0" smtClean="0"/>
              <a:t> (Test modules)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1079483" y="6364210"/>
            <a:ext cx="3817525" cy="49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dirty="0" smtClean="0"/>
              <a:t>ISOL (Fission ion source)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8617488" y="5819328"/>
            <a:ext cx="2917087" cy="105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dirty="0" smtClean="0"/>
              <a:t>Neutron science and other applications</a:t>
            </a:r>
          </a:p>
          <a:p>
            <a:pPr marL="0" indent="0" algn="ctr">
              <a:buNone/>
            </a:pPr>
            <a:r>
              <a:rPr lang="en-US" altLang="zh-CN" dirty="0" smtClean="0"/>
              <a:t>(neutron beams)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422184" y="1661139"/>
            <a:ext cx="2474755" cy="2169930"/>
            <a:chOff x="384364" y="1459045"/>
            <a:chExt cx="5405481" cy="4447418"/>
          </a:xfrm>
        </p:grpSpPr>
        <p:sp>
          <p:nvSpPr>
            <p:cNvPr id="11" name="矩形 10"/>
            <p:cNvSpPr>
              <a:spLocks noChangeAspect="1"/>
            </p:cNvSpPr>
            <p:nvPr/>
          </p:nvSpPr>
          <p:spPr>
            <a:xfrm flipH="1">
              <a:off x="399673" y="1459045"/>
              <a:ext cx="5389465" cy="431157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/>
            <p:cNvSpPr>
              <a:spLocks noChangeAspect="1"/>
            </p:cNvSpPr>
            <p:nvPr/>
          </p:nvSpPr>
          <p:spPr>
            <a:xfrm flipH="1">
              <a:off x="966999" y="1459760"/>
              <a:ext cx="4084194" cy="7361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/>
            <p:cNvSpPr>
              <a:spLocks noChangeAspect="1"/>
            </p:cNvSpPr>
            <p:nvPr/>
          </p:nvSpPr>
          <p:spPr>
            <a:xfrm flipH="1">
              <a:off x="1130537" y="2184957"/>
              <a:ext cx="3703938" cy="5287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/>
            <p:cNvSpPr>
              <a:spLocks noChangeAspect="1"/>
            </p:cNvSpPr>
            <p:nvPr/>
          </p:nvSpPr>
          <p:spPr>
            <a:xfrm flipH="1">
              <a:off x="1993358" y="2730666"/>
              <a:ext cx="2155787" cy="2155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/>
            <p:cNvSpPr>
              <a:spLocks noChangeAspect="1"/>
            </p:cNvSpPr>
            <p:nvPr/>
          </p:nvSpPr>
          <p:spPr>
            <a:xfrm flipH="1">
              <a:off x="3338543" y="4879113"/>
              <a:ext cx="540342" cy="8890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/>
            <p:cNvSpPr>
              <a:spLocks noChangeAspect="1"/>
            </p:cNvSpPr>
            <p:nvPr/>
          </p:nvSpPr>
          <p:spPr>
            <a:xfrm flipH="1">
              <a:off x="4173005" y="3697924"/>
              <a:ext cx="1616840" cy="1694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/>
            <p:cNvSpPr>
              <a:spLocks noChangeAspect="1"/>
            </p:cNvSpPr>
            <p:nvPr/>
          </p:nvSpPr>
          <p:spPr>
            <a:xfrm flipH="1">
              <a:off x="3635273" y="3732287"/>
              <a:ext cx="2128839" cy="10779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3066224" y="3021154"/>
              <a:ext cx="688341" cy="2885309"/>
              <a:chOff x="3166286" y="3011650"/>
              <a:chExt cx="688341" cy="2885309"/>
            </a:xfrm>
          </p:grpSpPr>
          <p:sp>
            <p:nvSpPr>
              <p:cNvPr id="19" name="流程图: 延期 18"/>
              <p:cNvSpPr>
                <a:spLocks noChangeAspect="1"/>
              </p:cNvSpPr>
              <p:nvPr/>
            </p:nvSpPr>
            <p:spPr>
              <a:xfrm flipH="1">
                <a:off x="3166286" y="3479161"/>
                <a:ext cx="268457" cy="636930"/>
              </a:xfrm>
              <a:prstGeom prst="flowChartDela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0" name="矩形 19"/>
              <p:cNvSpPr>
                <a:spLocks noChangeAspect="1"/>
              </p:cNvSpPr>
              <p:nvPr/>
            </p:nvSpPr>
            <p:spPr>
              <a:xfrm flipH="1">
                <a:off x="3420895" y="3640438"/>
                <a:ext cx="433732" cy="26484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矩形 20"/>
              <p:cNvSpPr>
                <a:spLocks noChangeAspect="1"/>
              </p:cNvSpPr>
              <p:nvPr/>
            </p:nvSpPr>
            <p:spPr>
              <a:xfrm rot="17481912" flipH="1">
                <a:off x="3114552" y="3227813"/>
                <a:ext cx="533547" cy="10122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矩形 21"/>
              <p:cNvSpPr>
                <a:spLocks noChangeAspect="1"/>
              </p:cNvSpPr>
              <p:nvPr/>
            </p:nvSpPr>
            <p:spPr>
              <a:xfrm rot="15253526" flipH="1">
                <a:off x="2632345" y="4920634"/>
                <a:ext cx="1852055" cy="1005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23" name="矩形 22"/>
            <p:cNvSpPr>
              <a:spLocks noChangeAspect="1"/>
            </p:cNvSpPr>
            <p:nvPr/>
          </p:nvSpPr>
          <p:spPr>
            <a:xfrm flipH="1">
              <a:off x="1991294" y="2730435"/>
              <a:ext cx="1056581" cy="331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24" name="矩形 23"/>
            <p:cNvSpPr>
              <a:spLocks noChangeAspect="1"/>
            </p:cNvSpPr>
            <p:nvPr/>
          </p:nvSpPr>
          <p:spPr>
            <a:xfrm flipH="1">
              <a:off x="384364" y="3695830"/>
              <a:ext cx="1616840" cy="16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31" name="文本框 30"/>
            <p:cNvSpPr txBox="1">
              <a:spLocks noChangeAspect="1"/>
            </p:cNvSpPr>
            <p:nvPr/>
          </p:nvSpPr>
          <p:spPr>
            <a:xfrm>
              <a:off x="1916510" y="3725141"/>
              <a:ext cx="6575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bg1"/>
                  </a:solidFill>
                </a:rPr>
                <a:t>TA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组合 31"/>
            <p:cNvGrpSpPr>
              <a:grpSpLocks noChangeAspect="1"/>
            </p:cNvGrpSpPr>
            <p:nvPr/>
          </p:nvGrpSpPr>
          <p:grpSpPr>
            <a:xfrm>
              <a:off x="2295946" y="2748994"/>
              <a:ext cx="745561" cy="1442383"/>
              <a:chOff x="1747768" y="2873055"/>
              <a:chExt cx="537422" cy="830548"/>
            </a:xfrm>
          </p:grpSpPr>
          <p:sp>
            <p:nvSpPr>
              <p:cNvPr id="33" name="L 形 32"/>
              <p:cNvSpPr/>
              <p:nvPr/>
            </p:nvSpPr>
            <p:spPr>
              <a:xfrm flipH="1" flipV="1">
                <a:off x="2008681" y="2873055"/>
                <a:ext cx="276509" cy="830548"/>
              </a:xfrm>
              <a:prstGeom prst="corner">
                <a:avLst>
                  <a:gd name="adj1" fmla="val 78345"/>
                  <a:gd name="adj2" fmla="val 14331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747768" y="3323706"/>
                <a:ext cx="431584" cy="290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600" dirty="0"/>
                  <a:t>TM</a:t>
                </a:r>
                <a:endParaRPr lang="zh-CN" altLang="en-US" sz="1600" dirty="0"/>
              </a:p>
            </p:txBody>
          </p:sp>
        </p:grpSp>
        <p:sp>
          <p:nvSpPr>
            <p:cNvPr id="35" name="矩形 34"/>
            <p:cNvSpPr>
              <a:spLocks noChangeAspect="1"/>
            </p:cNvSpPr>
            <p:nvPr/>
          </p:nvSpPr>
          <p:spPr>
            <a:xfrm rot="5400000">
              <a:off x="366810" y="3502975"/>
              <a:ext cx="625345" cy="570312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37" name="矩形 36"/>
            <p:cNvSpPr>
              <a:spLocks noChangeAspect="1"/>
            </p:cNvSpPr>
            <p:nvPr/>
          </p:nvSpPr>
          <p:spPr>
            <a:xfrm rot="5400000">
              <a:off x="1400648" y="3251489"/>
              <a:ext cx="166739" cy="1047830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073170" y="3513402"/>
              <a:ext cx="511160" cy="5046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TA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396852" y="3828676"/>
            <a:ext cx="2569462" cy="1938979"/>
            <a:chOff x="6163534" y="1337162"/>
            <a:chExt cx="5681668" cy="4423200"/>
          </a:xfrm>
        </p:grpSpPr>
        <p:sp>
          <p:nvSpPr>
            <p:cNvPr id="25" name="矩形 24"/>
            <p:cNvSpPr>
              <a:spLocks/>
            </p:cNvSpPr>
            <p:nvPr/>
          </p:nvSpPr>
          <p:spPr>
            <a:xfrm rot="5400000">
              <a:off x="6798306" y="851458"/>
              <a:ext cx="4309124" cy="550868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6248189" y="4128121"/>
              <a:ext cx="1598579" cy="824558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6163534" y="3862857"/>
              <a:ext cx="1718008" cy="494110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endCxn id="25" idx="2"/>
            </p:cNvCxnSpPr>
            <p:nvPr/>
          </p:nvCxnSpPr>
          <p:spPr>
            <a:xfrm flipH="1">
              <a:off x="6198526" y="3599120"/>
              <a:ext cx="1658929" cy="6680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210320" y="2910438"/>
              <a:ext cx="1624436" cy="399461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248189" y="2232650"/>
              <a:ext cx="1598579" cy="761966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>
              <a:spLocks/>
            </p:cNvSpPr>
            <p:nvPr/>
          </p:nvSpPr>
          <p:spPr>
            <a:xfrm rot="5400000">
              <a:off x="4895129" y="3265539"/>
              <a:ext cx="3147775" cy="542095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39" name="矩形 38"/>
            <p:cNvSpPr/>
            <p:nvPr/>
          </p:nvSpPr>
          <p:spPr>
            <a:xfrm rot="16200000">
              <a:off x="7245960" y="1358769"/>
              <a:ext cx="3482274" cy="4494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 rot="16200000">
              <a:off x="7711321" y="1774563"/>
              <a:ext cx="2598215" cy="35539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41" name="组合 40"/>
            <p:cNvGrpSpPr/>
            <p:nvPr/>
          </p:nvGrpSpPr>
          <p:grpSpPr>
            <a:xfrm rot="778058">
              <a:off x="9544053" y="3339565"/>
              <a:ext cx="2301149" cy="154684"/>
              <a:chOff x="5596916" y="2727246"/>
              <a:chExt cx="3007663" cy="206767"/>
            </a:xfrm>
          </p:grpSpPr>
          <p:sp>
            <p:nvSpPr>
              <p:cNvPr id="42" name="矩形 41"/>
              <p:cNvSpPr/>
              <p:nvPr/>
            </p:nvSpPr>
            <p:spPr>
              <a:xfrm rot="20557383">
                <a:off x="5618112" y="2727246"/>
                <a:ext cx="2986467" cy="206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3" name="矩形 42"/>
              <p:cNvSpPr/>
              <p:nvPr/>
            </p:nvSpPr>
            <p:spPr>
              <a:xfrm rot="20545313">
                <a:off x="5596916" y="2821283"/>
                <a:ext cx="2844000" cy="7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44" name="矩形 43"/>
            <p:cNvSpPr/>
            <p:nvPr/>
          </p:nvSpPr>
          <p:spPr>
            <a:xfrm rot="16200000">
              <a:off x="8269755" y="1783203"/>
              <a:ext cx="1099727" cy="207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>
              <a:spLocks noChangeAspect="1"/>
            </p:cNvSpPr>
            <p:nvPr/>
          </p:nvSpPr>
          <p:spPr>
            <a:xfrm rot="5400000">
              <a:off x="8617514" y="1354750"/>
              <a:ext cx="404206" cy="595851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>
              <a:spLocks noChangeAspect="1"/>
            </p:cNvSpPr>
            <p:nvPr/>
          </p:nvSpPr>
          <p:spPr>
            <a:xfrm rot="5400000">
              <a:off x="8498923" y="2053595"/>
              <a:ext cx="625348" cy="191605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 rot="16200000">
              <a:off x="7902021" y="2423240"/>
              <a:ext cx="2154562" cy="220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 rot="16200000">
              <a:off x="8241766" y="3825383"/>
              <a:ext cx="403980" cy="1156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 rot="16200000">
              <a:off x="8259320" y="2063858"/>
              <a:ext cx="403980" cy="11568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50" name="直接连接符 49"/>
            <p:cNvCxnSpPr/>
            <p:nvPr/>
          </p:nvCxnSpPr>
          <p:spPr>
            <a:xfrm flipH="1" flipV="1">
              <a:off x="7879900" y="2858107"/>
              <a:ext cx="1642" cy="1343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 50"/>
            <p:cNvSpPr/>
            <p:nvPr/>
          </p:nvSpPr>
          <p:spPr>
            <a:xfrm rot="16200000">
              <a:off x="9274487" y="3275719"/>
              <a:ext cx="432590" cy="485100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 rot="16200000">
              <a:off x="9005181" y="3446448"/>
              <a:ext cx="269319" cy="165261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 rot="16200000">
              <a:off x="8921241" y="3504383"/>
              <a:ext cx="350116" cy="6472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9247930" y="3245290"/>
              <a:ext cx="511161" cy="561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TA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8154744" y="2604501"/>
              <a:ext cx="826531" cy="1850910"/>
              <a:chOff x="6253260" y="2608302"/>
              <a:chExt cx="583324" cy="1335932"/>
            </a:xfrm>
          </p:grpSpPr>
          <p:sp>
            <p:nvSpPr>
              <p:cNvPr id="56" name="矩形 55"/>
              <p:cNvSpPr/>
              <p:nvPr/>
            </p:nvSpPr>
            <p:spPr>
              <a:xfrm flipH="1">
                <a:off x="6744972" y="2608302"/>
                <a:ext cx="91612" cy="13359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7" name="矩形 56"/>
              <p:cNvSpPr/>
              <p:nvPr/>
            </p:nvSpPr>
            <p:spPr>
              <a:xfrm flipH="1">
                <a:off x="6784436" y="3117368"/>
                <a:ext cx="50544" cy="32199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6253260" y="3080799"/>
                <a:ext cx="427775" cy="405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600" dirty="0"/>
                  <a:t>TM</a:t>
                </a:r>
                <a:endParaRPr lang="zh-CN" altLang="en-US" sz="1600" dirty="0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1698504" y="1616415"/>
            <a:ext cx="2701136" cy="2153758"/>
            <a:chOff x="384364" y="1894975"/>
            <a:chExt cx="5405481" cy="4462896"/>
          </a:xfrm>
        </p:grpSpPr>
        <p:sp>
          <p:nvSpPr>
            <p:cNvPr id="61" name="矩形 60"/>
            <p:cNvSpPr>
              <a:spLocks noChangeAspect="1"/>
            </p:cNvSpPr>
            <p:nvPr/>
          </p:nvSpPr>
          <p:spPr>
            <a:xfrm flipH="1">
              <a:off x="399673" y="1894975"/>
              <a:ext cx="5389465" cy="431157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2" name="矩形 61"/>
            <p:cNvSpPr>
              <a:spLocks noChangeAspect="1"/>
            </p:cNvSpPr>
            <p:nvPr/>
          </p:nvSpPr>
          <p:spPr>
            <a:xfrm flipH="1">
              <a:off x="966999" y="1895690"/>
              <a:ext cx="4084194" cy="7361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>
              <a:spLocks noChangeAspect="1"/>
            </p:cNvSpPr>
            <p:nvPr/>
          </p:nvSpPr>
          <p:spPr>
            <a:xfrm flipH="1">
              <a:off x="1130537" y="2620887"/>
              <a:ext cx="3703938" cy="5287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4" name="矩形 63"/>
            <p:cNvSpPr>
              <a:spLocks noChangeAspect="1"/>
            </p:cNvSpPr>
            <p:nvPr/>
          </p:nvSpPr>
          <p:spPr>
            <a:xfrm flipH="1">
              <a:off x="1993358" y="3166596"/>
              <a:ext cx="2155787" cy="2155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5" name="矩形 64"/>
            <p:cNvSpPr>
              <a:spLocks noChangeAspect="1"/>
            </p:cNvSpPr>
            <p:nvPr/>
          </p:nvSpPr>
          <p:spPr>
            <a:xfrm flipH="1">
              <a:off x="3338543" y="5315043"/>
              <a:ext cx="540342" cy="8890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>
              <a:spLocks noChangeAspect="1"/>
            </p:cNvSpPr>
            <p:nvPr/>
          </p:nvSpPr>
          <p:spPr>
            <a:xfrm flipH="1">
              <a:off x="4173005" y="4133854"/>
              <a:ext cx="1616840" cy="1694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67" name="矩形 66"/>
            <p:cNvSpPr>
              <a:spLocks noChangeAspect="1"/>
            </p:cNvSpPr>
            <p:nvPr/>
          </p:nvSpPr>
          <p:spPr>
            <a:xfrm flipH="1">
              <a:off x="3635273" y="4168217"/>
              <a:ext cx="2128839" cy="10779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3067162" y="3472562"/>
              <a:ext cx="688341" cy="2885309"/>
              <a:chOff x="3166286" y="3011650"/>
              <a:chExt cx="688341" cy="2885309"/>
            </a:xfrm>
          </p:grpSpPr>
          <p:sp>
            <p:nvSpPr>
              <p:cNvPr id="81" name="流程图: 延期 80"/>
              <p:cNvSpPr>
                <a:spLocks noChangeAspect="1"/>
              </p:cNvSpPr>
              <p:nvPr/>
            </p:nvSpPr>
            <p:spPr>
              <a:xfrm flipH="1">
                <a:off x="3166286" y="3479161"/>
                <a:ext cx="268457" cy="636930"/>
              </a:xfrm>
              <a:prstGeom prst="flowChartDela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2" name="矩形 81"/>
              <p:cNvSpPr>
                <a:spLocks noChangeAspect="1"/>
              </p:cNvSpPr>
              <p:nvPr/>
            </p:nvSpPr>
            <p:spPr>
              <a:xfrm flipH="1">
                <a:off x="3420895" y="3640438"/>
                <a:ext cx="433732" cy="26484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3" name="矩形 82"/>
              <p:cNvSpPr>
                <a:spLocks noChangeAspect="1"/>
              </p:cNvSpPr>
              <p:nvPr/>
            </p:nvSpPr>
            <p:spPr>
              <a:xfrm rot="17481912" flipH="1">
                <a:off x="3114552" y="3227813"/>
                <a:ext cx="533547" cy="10122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4" name="矩形 83"/>
              <p:cNvSpPr>
                <a:spLocks noChangeAspect="1"/>
              </p:cNvSpPr>
              <p:nvPr/>
            </p:nvSpPr>
            <p:spPr>
              <a:xfrm rot="15253526" flipH="1">
                <a:off x="2642978" y="4920634"/>
                <a:ext cx="1852055" cy="1005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69" name="矩形 68"/>
            <p:cNvSpPr>
              <a:spLocks noChangeAspect="1"/>
            </p:cNvSpPr>
            <p:nvPr/>
          </p:nvSpPr>
          <p:spPr>
            <a:xfrm flipH="1">
              <a:off x="1991294" y="3166365"/>
              <a:ext cx="1056581" cy="331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0" name="矩形 69"/>
            <p:cNvSpPr>
              <a:spLocks noChangeAspect="1"/>
            </p:cNvSpPr>
            <p:nvPr/>
          </p:nvSpPr>
          <p:spPr>
            <a:xfrm flipH="1">
              <a:off x="384364" y="4131760"/>
              <a:ext cx="1616840" cy="16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1" name="文本框 70"/>
            <p:cNvSpPr txBox="1">
              <a:spLocks noChangeAspect="1"/>
            </p:cNvSpPr>
            <p:nvPr/>
          </p:nvSpPr>
          <p:spPr>
            <a:xfrm>
              <a:off x="1916510" y="4161071"/>
              <a:ext cx="6575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bg1"/>
                  </a:solidFill>
                </a:rPr>
                <a:t>TA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72" name="矩形 71"/>
            <p:cNvSpPr>
              <a:spLocks noChangeAspect="1"/>
            </p:cNvSpPr>
            <p:nvPr/>
          </p:nvSpPr>
          <p:spPr>
            <a:xfrm rot="5400000">
              <a:off x="366810" y="3938905"/>
              <a:ext cx="625345" cy="570312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3" name="矩形 72"/>
            <p:cNvSpPr>
              <a:spLocks noChangeAspect="1"/>
            </p:cNvSpPr>
            <p:nvPr/>
          </p:nvSpPr>
          <p:spPr>
            <a:xfrm rot="5400000">
              <a:off x="1400648" y="3687419"/>
              <a:ext cx="166739" cy="1047830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090456" y="3959460"/>
              <a:ext cx="511161" cy="5102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TA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1981868" y="3192146"/>
              <a:ext cx="1048581" cy="1277113"/>
              <a:chOff x="2259020" y="2849712"/>
              <a:chExt cx="600730" cy="692219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2259020" y="3265390"/>
                <a:ext cx="600730" cy="276541"/>
                <a:chOff x="1488032" y="3210850"/>
                <a:chExt cx="800975" cy="368721"/>
              </a:xfrm>
            </p:grpSpPr>
            <p:sp>
              <p:nvSpPr>
                <p:cNvPr id="78" name="矩形 77"/>
                <p:cNvSpPr/>
                <p:nvPr/>
              </p:nvSpPr>
              <p:spPr>
                <a:xfrm flipH="1">
                  <a:off x="1900774" y="3285124"/>
                  <a:ext cx="388233" cy="24839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2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79" name="文本框 78"/>
                <p:cNvSpPr txBox="1"/>
                <p:nvPr/>
              </p:nvSpPr>
              <p:spPr>
                <a:xfrm>
                  <a:off x="1488032" y="3210850"/>
                  <a:ext cx="394516" cy="368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zh-CN" sz="1600" dirty="0"/>
                    <a:t>RIS</a:t>
                  </a:r>
                  <a:endParaRPr lang="zh-CN" altLang="en-US" sz="1600" dirty="0"/>
                </a:p>
              </p:txBody>
            </p:sp>
            <p:sp>
              <p:nvSpPr>
                <p:cNvPr id="80" name="椭圆 79"/>
                <p:cNvSpPr/>
                <p:nvPr/>
              </p:nvSpPr>
              <p:spPr>
                <a:xfrm>
                  <a:off x="1996829" y="3303466"/>
                  <a:ext cx="194648" cy="20208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77" name="L 形 76"/>
              <p:cNvSpPr/>
              <p:nvPr/>
            </p:nvSpPr>
            <p:spPr>
              <a:xfrm flipH="1" flipV="1">
                <a:off x="2411265" y="2849712"/>
                <a:ext cx="203876" cy="691129"/>
              </a:xfrm>
              <a:prstGeom prst="corner">
                <a:avLst>
                  <a:gd name="adj1" fmla="val 78345"/>
                  <a:gd name="adj2" fmla="val 14331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1642027" y="3713123"/>
            <a:ext cx="2818223" cy="2620728"/>
            <a:chOff x="6163405" y="461882"/>
            <a:chExt cx="5807422" cy="5734410"/>
          </a:xfrm>
        </p:grpSpPr>
        <p:sp>
          <p:nvSpPr>
            <p:cNvPr id="86" name="矩形 85"/>
            <p:cNvSpPr>
              <a:spLocks/>
            </p:cNvSpPr>
            <p:nvPr/>
          </p:nvSpPr>
          <p:spPr>
            <a:xfrm rot="5400000">
              <a:off x="6798306" y="1287388"/>
              <a:ext cx="4309124" cy="550868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87" name="矩形 86"/>
            <p:cNvSpPr/>
            <p:nvPr/>
          </p:nvSpPr>
          <p:spPr>
            <a:xfrm rot="16200000">
              <a:off x="7245959" y="1794699"/>
              <a:ext cx="3482274" cy="4494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88" name="矩形 87"/>
            <p:cNvSpPr/>
            <p:nvPr/>
          </p:nvSpPr>
          <p:spPr>
            <a:xfrm rot="16200000">
              <a:off x="7711320" y="2210493"/>
              <a:ext cx="2598216" cy="35539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89" name="矩形 88"/>
            <p:cNvSpPr/>
            <p:nvPr/>
          </p:nvSpPr>
          <p:spPr>
            <a:xfrm rot="16200000">
              <a:off x="7902021" y="2859170"/>
              <a:ext cx="2154562" cy="220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90" name="矩形 89"/>
            <p:cNvSpPr/>
            <p:nvPr/>
          </p:nvSpPr>
          <p:spPr>
            <a:xfrm rot="16200000">
              <a:off x="8241766" y="4261313"/>
              <a:ext cx="403980" cy="1156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91" name="矩形 90"/>
            <p:cNvSpPr/>
            <p:nvPr/>
          </p:nvSpPr>
          <p:spPr>
            <a:xfrm rot="16200000">
              <a:off x="8259320" y="2499788"/>
              <a:ext cx="403980" cy="11568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92" name="组合 91"/>
            <p:cNvGrpSpPr/>
            <p:nvPr/>
          </p:nvGrpSpPr>
          <p:grpSpPr>
            <a:xfrm rot="778058">
              <a:off x="9544053" y="3775495"/>
              <a:ext cx="2301149" cy="154684"/>
              <a:chOff x="5596916" y="2727246"/>
              <a:chExt cx="3007663" cy="206767"/>
            </a:xfrm>
          </p:grpSpPr>
          <p:sp>
            <p:nvSpPr>
              <p:cNvPr id="128" name="矩形 127"/>
              <p:cNvSpPr/>
              <p:nvPr/>
            </p:nvSpPr>
            <p:spPr>
              <a:xfrm rot="20557383">
                <a:off x="5618112" y="2727246"/>
                <a:ext cx="2986467" cy="206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29" name="矩形 128"/>
              <p:cNvSpPr/>
              <p:nvPr/>
            </p:nvSpPr>
            <p:spPr>
              <a:xfrm rot="20545313">
                <a:off x="5596916" y="2821283"/>
                <a:ext cx="2844000" cy="7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93" name="矩形 92"/>
            <p:cNvSpPr/>
            <p:nvPr/>
          </p:nvSpPr>
          <p:spPr>
            <a:xfrm rot="16200000">
              <a:off x="9274487" y="3711649"/>
              <a:ext cx="432590" cy="485100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94" name="直接连接符 93"/>
            <p:cNvCxnSpPr/>
            <p:nvPr/>
          </p:nvCxnSpPr>
          <p:spPr>
            <a:xfrm flipV="1">
              <a:off x="6189430" y="4564051"/>
              <a:ext cx="1657338" cy="836591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6163534" y="4298787"/>
              <a:ext cx="1718008" cy="494110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>
              <a:endCxn id="86" idx="2"/>
            </p:cNvCxnSpPr>
            <p:nvPr/>
          </p:nvCxnSpPr>
          <p:spPr>
            <a:xfrm flipH="1">
              <a:off x="6198526" y="4035050"/>
              <a:ext cx="1658929" cy="6680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6210320" y="3346368"/>
              <a:ext cx="1624436" cy="399461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6163405" y="2654719"/>
              <a:ext cx="1683363" cy="775827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 rot="16200000">
              <a:off x="9005181" y="3882378"/>
              <a:ext cx="269319" cy="165261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00" name="矩形 99"/>
            <p:cNvSpPr/>
            <p:nvPr/>
          </p:nvSpPr>
          <p:spPr>
            <a:xfrm rot="16200000">
              <a:off x="8921241" y="3940313"/>
              <a:ext cx="350116" cy="6472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01" name="矩形 100"/>
            <p:cNvSpPr/>
            <p:nvPr/>
          </p:nvSpPr>
          <p:spPr>
            <a:xfrm rot="16200000">
              <a:off x="8269755" y="2219133"/>
              <a:ext cx="1099727" cy="207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9201699" y="3672594"/>
              <a:ext cx="568660" cy="606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TA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flipH="1" flipV="1">
              <a:off x="7879900" y="3294037"/>
              <a:ext cx="1642" cy="1343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矩形 103"/>
            <p:cNvSpPr>
              <a:spLocks/>
            </p:cNvSpPr>
            <p:nvPr/>
          </p:nvSpPr>
          <p:spPr>
            <a:xfrm rot="5400000">
              <a:off x="4895129" y="3701470"/>
              <a:ext cx="3147775" cy="542094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105" name="直接连接符 104"/>
            <p:cNvCxnSpPr>
              <a:stCxn id="110" idx="1"/>
              <a:endCxn id="110" idx="1"/>
            </p:cNvCxnSpPr>
            <p:nvPr/>
          </p:nvCxnSpPr>
          <p:spPr>
            <a:xfrm>
              <a:off x="10306869" y="93017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组合 105"/>
            <p:cNvGrpSpPr/>
            <p:nvPr/>
          </p:nvGrpSpPr>
          <p:grpSpPr>
            <a:xfrm>
              <a:off x="8521691" y="1875328"/>
              <a:ext cx="595851" cy="1022676"/>
              <a:chOff x="8521691" y="1875328"/>
              <a:chExt cx="595851" cy="1022676"/>
            </a:xfrm>
          </p:grpSpPr>
          <p:sp>
            <p:nvSpPr>
              <p:cNvPr id="126" name="矩形 125"/>
              <p:cNvSpPr>
                <a:spLocks noChangeAspect="1"/>
              </p:cNvSpPr>
              <p:nvPr/>
            </p:nvSpPr>
            <p:spPr>
              <a:xfrm rot="5400000">
                <a:off x="8498923" y="2489527"/>
                <a:ext cx="625348" cy="191605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27" name="矩形 126"/>
              <p:cNvSpPr>
                <a:spLocks noChangeAspect="1"/>
              </p:cNvSpPr>
              <p:nvPr/>
            </p:nvSpPr>
            <p:spPr>
              <a:xfrm rot="5400000">
                <a:off x="8617514" y="1779505"/>
                <a:ext cx="404206" cy="595851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7912671" y="461882"/>
              <a:ext cx="4058156" cy="4356771"/>
              <a:chOff x="7976469" y="472515"/>
              <a:chExt cx="4058156" cy="4356771"/>
            </a:xfrm>
          </p:grpSpPr>
          <p:grpSp>
            <p:nvGrpSpPr>
              <p:cNvPr id="108" name="组合 107"/>
              <p:cNvGrpSpPr/>
              <p:nvPr/>
            </p:nvGrpSpPr>
            <p:grpSpPr>
              <a:xfrm>
                <a:off x="7976469" y="1170913"/>
                <a:ext cx="3789235" cy="3658373"/>
                <a:chOff x="7965373" y="1166927"/>
                <a:chExt cx="3789235" cy="3658373"/>
              </a:xfrm>
            </p:grpSpPr>
            <p:grpSp>
              <p:nvGrpSpPr>
                <p:cNvPr id="117" name="组合 116"/>
                <p:cNvGrpSpPr/>
                <p:nvPr/>
              </p:nvGrpSpPr>
              <p:grpSpPr>
                <a:xfrm>
                  <a:off x="7965373" y="3166365"/>
                  <a:ext cx="1071835" cy="1658935"/>
                  <a:chOff x="5568869" y="2823787"/>
                  <a:chExt cx="712453" cy="1001949"/>
                </a:xfrm>
              </p:grpSpPr>
              <p:sp>
                <p:nvSpPr>
                  <p:cNvPr id="123" name="矩形 122"/>
                  <p:cNvSpPr/>
                  <p:nvPr/>
                </p:nvSpPr>
                <p:spPr>
                  <a:xfrm flipH="1">
                    <a:off x="5968906" y="3227241"/>
                    <a:ext cx="312416" cy="178164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003">
                    <a:schemeClr val="lt2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124" name="文本框 123"/>
                  <p:cNvSpPr txBox="1"/>
                  <p:nvPr/>
                </p:nvSpPr>
                <p:spPr>
                  <a:xfrm>
                    <a:off x="5568869" y="3181812"/>
                    <a:ext cx="353506" cy="32539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altLang="zh-CN" sz="1600" dirty="0"/>
                      <a:t>RIS</a:t>
                    </a:r>
                    <a:endParaRPr lang="zh-CN" altLang="en-US" sz="1600" dirty="0"/>
                  </a:p>
                </p:txBody>
              </p:sp>
              <p:sp>
                <p:nvSpPr>
                  <p:cNvPr id="125" name="矩形 124"/>
                  <p:cNvSpPr/>
                  <p:nvPr/>
                </p:nvSpPr>
                <p:spPr>
                  <a:xfrm flipH="1">
                    <a:off x="5968750" y="2823787"/>
                    <a:ext cx="68709" cy="1001949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sz="1350"/>
                  </a:p>
                </p:txBody>
              </p:sp>
            </p:grpSp>
            <p:sp>
              <p:nvSpPr>
                <p:cNvPr id="118" name="矩形 117"/>
                <p:cNvSpPr/>
                <p:nvPr/>
              </p:nvSpPr>
              <p:spPr>
                <a:xfrm flipH="1">
                  <a:off x="8780590" y="1766491"/>
                  <a:ext cx="180000" cy="2041691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2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sz="1350"/>
                </a:p>
              </p:txBody>
            </p:sp>
            <p:grpSp>
              <p:nvGrpSpPr>
                <p:cNvPr id="119" name="组合 118"/>
                <p:cNvGrpSpPr/>
                <p:nvPr/>
              </p:nvGrpSpPr>
              <p:grpSpPr>
                <a:xfrm>
                  <a:off x="8644874" y="1166927"/>
                  <a:ext cx="1151169" cy="1230214"/>
                  <a:chOff x="8592796" y="726965"/>
                  <a:chExt cx="1151169" cy="1230214"/>
                </a:xfrm>
              </p:grpSpPr>
              <p:sp>
                <p:nvSpPr>
                  <p:cNvPr id="121" name="饼形 120"/>
                  <p:cNvSpPr/>
                  <p:nvPr/>
                </p:nvSpPr>
                <p:spPr>
                  <a:xfrm>
                    <a:off x="8592796" y="726965"/>
                    <a:ext cx="1151169" cy="1230214"/>
                  </a:xfrm>
                  <a:prstGeom prst="pie">
                    <a:avLst>
                      <a:gd name="adj1" fmla="val 10798389"/>
                      <a:gd name="adj2" fmla="val 16340848"/>
                    </a:avLst>
                  </a:prstGeom>
                  <a:solidFill>
                    <a:schemeClr val="accent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2" name="饼形 121"/>
                  <p:cNvSpPr/>
                  <p:nvPr/>
                </p:nvSpPr>
                <p:spPr>
                  <a:xfrm>
                    <a:off x="8976637" y="1104348"/>
                    <a:ext cx="574568" cy="548657"/>
                  </a:xfrm>
                  <a:prstGeom prst="pie">
                    <a:avLst>
                      <a:gd name="adj1" fmla="val 10798389"/>
                      <a:gd name="adj2" fmla="val 1634084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0" name="矩形 119"/>
                <p:cNvSpPr/>
                <p:nvPr/>
              </p:nvSpPr>
              <p:spPr>
                <a:xfrm flipH="1">
                  <a:off x="9234608" y="1271727"/>
                  <a:ext cx="2520000" cy="1800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2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9" name="组合 108"/>
              <p:cNvGrpSpPr/>
              <p:nvPr/>
            </p:nvGrpSpPr>
            <p:grpSpPr>
              <a:xfrm>
                <a:off x="8577661" y="472515"/>
                <a:ext cx="3456964" cy="3326945"/>
                <a:chOff x="8517987" y="437264"/>
                <a:chExt cx="3456964" cy="3326945"/>
              </a:xfrm>
            </p:grpSpPr>
            <p:sp>
              <p:nvSpPr>
                <p:cNvPr id="110" name="矩形 109"/>
                <p:cNvSpPr/>
                <p:nvPr/>
              </p:nvSpPr>
              <p:spPr>
                <a:xfrm>
                  <a:off x="10310993" y="645736"/>
                  <a:ext cx="1391537" cy="519646"/>
                </a:xfrm>
                <a:prstGeom prst="rect">
                  <a:avLst/>
                </a:prstGeom>
                <a:gradFill flip="none" rotWithShape="1">
                  <a:gsLst>
                    <a:gs pos="5000">
                      <a:srgbClr val="FFD659">
                        <a:lumMod val="20000"/>
                        <a:lumOff val="80000"/>
                      </a:srgbClr>
                    </a:gs>
                    <a:gs pos="72000">
                      <a:schemeClr val="accent4">
                        <a:lumMod val="99000"/>
                        <a:lumOff val="1000"/>
                      </a:schemeClr>
                    </a:gs>
                    <a:gs pos="100000">
                      <a:schemeClr val="accent4">
                        <a:lumMod val="9000"/>
                        <a:lumOff val="91000"/>
                      </a:schemeClr>
                    </a:gs>
                  </a:gsLst>
                  <a:lin ang="5400000" scaled="0"/>
                  <a:tileRect/>
                </a:gradFill>
                <a:ln>
                  <a:solidFill>
                    <a:schemeClr val="accent4">
                      <a:shade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文本框 110"/>
                <p:cNvSpPr txBox="1"/>
                <p:nvPr/>
              </p:nvSpPr>
              <p:spPr>
                <a:xfrm>
                  <a:off x="10318283" y="454136"/>
                  <a:ext cx="1656668" cy="875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 smtClean="0"/>
                    <a:t>Laser</a:t>
                  </a:r>
                  <a:endParaRPr lang="zh-CN" altLang="en-US" sz="2000" dirty="0"/>
                </a:p>
              </p:txBody>
            </p:sp>
            <p:grpSp>
              <p:nvGrpSpPr>
                <p:cNvPr id="112" name="组合 111"/>
                <p:cNvGrpSpPr/>
                <p:nvPr/>
              </p:nvGrpSpPr>
              <p:grpSpPr>
                <a:xfrm rot="18412010">
                  <a:off x="8267597" y="687654"/>
                  <a:ext cx="757803" cy="257024"/>
                  <a:chOff x="7389628" y="297252"/>
                  <a:chExt cx="1177347" cy="223743"/>
                </a:xfrm>
              </p:grpSpPr>
              <p:sp>
                <p:nvSpPr>
                  <p:cNvPr id="115" name="矩形 114"/>
                  <p:cNvSpPr/>
                  <p:nvPr/>
                </p:nvSpPr>
                <p:spPr>
                  <a:xfrm>
                    <a:off x="7389628" y="297252"/>
                    <a:ext cx="1177347" cy="223743"/>
                  </a:xfrm>
                  <a:prstGeom prst="rect">
                    <a:avLst/>
                  </a:prstGeom>
                  <a:pattFill prst="dashVert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16" name="直接连接符 115"/>
                  <p:cNvCxnSpPr/>
                  <p:nvPr/>
                </p:nvCxnSpPr>
                <p:spPr>
                  <a:xfrm>
                    <a:off x="7389628" y="520995"/>
                    <a:ext cx="1177347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3" name="直接箭头连接符 112"/>
                <p:cNvCxnSpPr>
                  <a:stCxn id="110" idx="1"/>
                </p:cNvCxnSpPr>
                <p:nvPr/>
              </p:nvCxnSpPr>
              <p:spPr>
                <a:xfrm flipH="1">
                  <a:off x="8786236" y="905559"/>
                  <a:ext cx="1524757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箭头连接符 113"/>
                <p:cNvCxnSpPr/>
                <p:nvPr/>
              </p:nvCxnSpPr>
              <p:spPr>
                <a:xfrm>
                  <a:off x="8837553" y="917615"/>
                  <a:ext cx="11041" cy="284659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0" name="组合 129"/>
          <p:cNvGrpSpPr/>
          <p:nvPr/>
        </p:nvGrpSpPr>
        <p:grpSpPr>
          <a:xfrm>
            <a:off x="8769668" y="1661139"/>
            <a:ext cx="2482265" cy="2118671"/>
            <a:chOff x="255182" y="1459045"/>
            <a:chExt cx="5597780" cy="4447418"/>
          </a:xfrm>
        </p:grpSpPr>
        <p:sp>
          <p:nvSpPr>
            <p:cNvPr id="131" name="矩形 130"/>
            <p:cNvSpPr>
              <a:spLocks noChangeAspect="1"/>
            </p:cNvSpPr>
            <p:nvPr/>
          </p:nvSpPr>
          <p:spPr>
            <a:xfrm flipH="1">
              <a:off x="399670" y="1459045"/>
              <a:ext cx="5453292" cy="436263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2" name="矩形 131"/>
            <p:cNvSpPr>
              <a:spLocks noChangeAspect="1"/>
            </p:cNvSpPr>
            <p:nvPr/>
          </p:nvSpPr>
          <p:spPr>
            <a:xfrm flipH="1">
              <a:off x="966999" y="1459760"/>
              <a:ext cx="4084194" cy="7361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3" name="矩形 132"/>
            <p:cNvSpPr>
              <a:spLocks noChangeAspect="1"/>
            </p:cNvSpPr>
            <p:nvPr/>
          </p:nvSpPr>
          <p:spPr>
            <a:xfrm flipH="1">
              <a:off x="1130537" y="2184957"/>
              <a:ext cx="3703938" cy="5287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4" name="矩形 133"/>
            <p:cNvSpPr>
              <a:spLocks noChangeAspect="1"/>
            </p:cNvSpPr>
            <p:nvPr/>
          </p:nvSpPr>
          <p:spPr>
            <a:xfrm flipH="1">
              <a:off x="1993358" y="2730666"/>
              <a:ext cx="2155787" cy="2155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5" name="矩形 134"/>
            <p:cNvSpPr>
              <a:spLocks noChangeAspect="1"/>
            </p:cNvSpPr>
            <p:nvPr/>
          </p:nvSpPr>
          <p:spPr>
            <a:xfrm flipH="1">
              <a:off x="3338543" y="4879113"/>
              <a:ext cx="540342" cy="8890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6" name="矩形 135"/>
            <p:cNvSpPr>
              <a:spLocks noChangeAspect="1"/>
            </p:cNvSpPr>
            <p:nvPr/>
          </p:nvSpPr>
          <p:spPr>
            <a:xfrm flipH="1">
              <a:off x="4173005" y="3697924"/>
              <a:ext cx="1616840" cy="1694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37" name="矩形 136"/>
            <p:cNvSpPr>
              <a:spLocks noChangeAspect="1"/>
            </p:cNvSpPr>
            <p:nvPr/>
          </p:nvSpPr>
          <p:spPr>
            <a:xfrm flipH="1">
              <a:off x="3635273" y="3732287"/>
              <a:ext cx="2128839" cy="10779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138" name="组合 137"/>
            <p:cNvGrpSpPr/>
            <p:nvPr/>
          </p:nvGrpSpPr>
          <p:grpSpPr>
            <a:xfrm>
              <a:off x="3066224" y="3021154"/>
              <a:ext cx="688341" cy="2885309"/>
              <a:chOff x="3166286" y="3011650"/>
              <a:chExt cx="688341" cy="2885309"/>
            </a:xfrm>
          </p:grpSpPr>
          <p:sp>
            <p:nvSpPr>
              <p:cNvPr id="147" name="流程图: 延期 146"/>
              <p:cNvSpPr>
                <a:spLocks noChangeAspect="1"/>
              </p:cNvSpPr>
              <p:nvPr/>
            </p:nvSpPr>
            <p:spPr>
              <a:xfrm flipH="1">
                <a:off x="3166286" y="3479161"/>
                <a:ext cx="268457" cy="636930"/>
              </a:xfrm>
              <a:prstGeom prst="flowChartDela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48" name="矩形 147"/>
              <p:cNvSpPr>
                <a:spLocks noChangeAspect="1"/>
              </p:cNvSpPr>
              <p:nvPr/>
            </p:nvSpPr>
            <p:spPr>
              <a:xfrm flipH="1">
                <a:off x="3420895" y="3640438"/>
                <a:ext cx="433732" cy="26484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49" name="矩形 148"/>
              <p:cNvSpPr>
                <a:spLocks noChangeAspect="1"/>
              </p:cNvSpPr>
              <p:nvPr/>
            </p:nvSpPr>
            <p:spPr>
              <a:xfrm rot="17481912" flipH="1">
                <a:off x="3114552" y="3227813"/>
                <a:ext cx="533547" cy="10122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50" name="矩形 149"/>
              <p:cNvSpPr>
                <a:spLocks noChangeAspect="1"/>
              </p:cNvSpPr>
              <p:nvPr/>
            </p:nvSpPr>
            <p:spPr>
              <a:xfrm rot="15253526" flipH="1">
                <a:off x="2632345" y="4920634"/>
                <a:ext cx="1852055" cy="1005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39" name="矩形 138"/>
            <p:cNvSpPr>
              <a:spLocks noChangeAspect="1"/>
            </p:cNvSpPr>
            <p:nvPr/>
          </p:nvSpPr>
          <p:spPr>
            <a:xfrm flipH="1">
              <a:off x="1991294" y="2730435"/>
              <a:ext cx="1056581" cy="331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40" name="矩形 139"/>
            <p:cNvSpPr>
              <a:spLocks noChangeAspect="1"/>
            </p:cNvSpPr>
            <p:nvPr/>
          </p:nvSpPr>
          <p:spPr>
            <a:xfrm flipH="1">
              <a:off x="384364" y="3695830"/>
              <a:ext cx="1616840" cy="16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41" name="文本框 140"/>
            <p:cNvSpPr txBox="1">
              <a:spLocks noChangeAspect="1"/>
            </p:cNvSpPr>
            <p:nvPr/>
          </p:nvSpPr>
          <p:spPr>
            <a:xfrm>
              <a:off x="1916510" y="3725141"/>
              <a:ext cx="6575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bg1"/>
                  </a:solidFill>
                </a:rPr>
                <a:t>TA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394327" y="3496726"/>
              <a:ext cx="1613606" cy="555229"/>
              <a:chOff x="394327" y="3475460"/>
              <a:chExt cx="1613606" cy="555229"/>
            </a:xfrm>
          </p:grpSpPr>
          <p:sp>
            <p:nvSpPr>
              <p:cNvPr id="145" name="矩形 144"/>
              <p:cNvSpPr>
                <a:spLocks noChangeAspect="1"/>
              </p:cNvSpPr>
              <p:nvPr/>
            </p:nvSpPr>
            <p:spPr>
              <a:xfrm rot="5400000">
                <a:off x="401868" y="3467919"/>
                <a:ext cx="555229" cy="570312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46" name="矩形 145"/>
              <p:cNvSpPr>
                <a:spLocks noChangeAspect="1"/>
              </p:cNvSpPr>
              <p:nvPr/>
            </p:nvSpPr>
            <p:spPr>
              <a:xfrm rot="5400000">
                <a:off x="1409996" y="3242144"/>
                <a:ext cx="148044" cy="1047830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43" name="文本框 142"/>
            <p:cNvSpPr txBox="1"/>
            <p:nvPr/>
          </p:nvSpPr>
          <p:spPr>
            <a:xfrm>
              <a:off x="3065538" y="3529580"/>
              <a:ext cx="511161" cy="516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TA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44" name="直接箭头连接符 143"/>
            <p:cNvCxnSpPr/>
            <p:nvPr/>
          </p:nvCxnSpPr>
          <p:spPr>
            <a:xfrm flipH="1">
              <a:off x="255182" y="3774341"/>
              <a:ext cx="2784238" cy="1"/>
            </a:xfrm>
            <a:prstGeom prst="straightConnector1">
              <a:avLst/>
            </a:prstGeom>
            <a:ln w="28575"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1" name="组合 150"/>
          <p:cNvGrpSpPr/>
          <p:nvPr/>
        </p:nvGrpSpPr>
        <p:grpSpPr>
          <a:xfrm>
            <a:off x="8728386" y="3799992"/>
            <a:ext cx="2628900" cy="1942255"/>
            <a:chOff x="5932227" y="1337162"/>
            <a:chExt cx="5912975" cy="4423200"/>
          </a:xfrm>
        </p:grpSpPr>
        <p:sp>
          <p:nvSpPr>
            <p:cNvPr id="152" name="矩形 151"/>
            <p:cNvSpPr>
              <a:spLocks/>
            </p:cNvSpPr>
            <p:nvPr/>
          </p:nvSpPr>
          <p:spPr>
            <a:xfrm rot="5400000">
              <a:off x="6798306" y="851458"/>
              <a:ext cx="4309124" cy="550868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53" name="矩形 152"/>
            <p:cNvSpPr/>
            <p:nvPr/>
          </p:nvSpPr>
          <p:spPr>
            <a:xfrm rot="16200000">
              <a:off x="7245959" y="1358769"/>
              <a:ext cx="3482274" cy="4494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54" name="矩形 153"/>
            <p:cNvSpPr/>
            <p:nvPr/>
          </p:nvSpPr>
          <p:spPr>
            <a:xfrm rot="16200000">
              <a:off x="7711321" y="1774563"/>
              <a:ext cx="2598215" cy="35539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55" name="矩形 154"/>
            <p:cNvSpPr/>
            <p:nvPr/>
          </p:nvSpPr>
          <p:spPr>
            <a:xfrm rot="16200000">
              <a:off x="7933014" y="2424911"/>
              <a:ext cx="2154562" cy="220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56" name="矩形 155"/>
            <p:cNvSpPr/>
            <p:nvPr/>
          </p:nvSpPr>
          <p:spPr>
            <a:xfrm rot="16200000">
              <a:off x="8241766" y="3825383"/>
              <a:ext cx="403980" cy="1156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57" name="矩形 156"/>
            <p:cNvSpPr/>
            <p:nvPr/>
          </p:nvSpPr>
          <p:spPr>
            <a:xfrm rot="16200000">
              <a:off x="8259320" y="2063858"/>
              <a:ext cx="403980" cy="11568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158" name="组合 157"/>
            <p:cNvGrpSpPr/>
            <p:nvPr/>
          </p:nvGrpSpPr>
          <p:grpSpPr>
            <a:xfrm rot="778058">
              <a:off x="9544053" y="3339565"/>
              <a:ext cx="2301149" cy="154684"/>
              <a:chOff x="5596916" y="2727246"/>
              <a:chExt cx="3007663" cy="206767"/>
            </a:xfrm>
          </p:grpSpPr>
          <p:sp>
            <p:nvSpPr>
              <p:cNvPr id="180" name="矩形 179"/>
              <p:cNvSpPr/>
              <p:nvPr/>
            </p:nvSpPr>
            <p:spPr>
              <a:xfrm rot="20557383">
                <a:off x="5618112" y="2727246"/>
                <a:ext cx="2986467" cy="206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81" name="矩形 180"/>
              <p:cNvSpPr/>
              <p:nvPr/>
            </p:nvSpPr>
            <p:spPr>
              <a:xfrm rot="20545313">
                <a:off x="5596916" y="2821283"/>
                <a:ext cx="2844000" cy="72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59" name="矩形 158"/>
            <p:cNvSpPr/>
            <p:nvPr/>
          </p:nvSpPr>
          <p:spPr>
            <a:xfrm rot="16200000">
              <a:off x="9274487" y="3296985"/>
              <a:ext cx="432590" cy="485100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cxnSp>
          <p:nvCxnSpPr>
            <p:cNvPr id="160" name="直接连接符 159"/>
            <p:cNvCxnSpPr/>
            <p:nvPr/>
          </p:nvCxnSpPr>
          <p:spPr>
            <a:xfrm flipV="1">
              <a:off x="6190568" y="4128121"/>
              <a:ext cx="1677466" cy="895018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 flipV="1">
              <a:off x="6184800" y="3862857"/>
              <a:ext cx="1718008" cy="494110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 flipH="1">
              <a:off x="6219792" y="3599120"/>
              <a:ext cx="1658929" cy="6680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6231586" y="2910438"/>
              <a:ext cx="1624436" cy="399461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6174093" y="2209253"/>
              <a:ext cx="1693941" cy="785363"/>
            </a:xfrm>
            <a:prstGeom prst="line">
              <a:avLst/>
            </a:prstGeom>
            <a:ln w="1238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矩形 164"/>
            <p:cNvSpPr/>
            <p:nvPr/>
          </p:nvSpPr>
          <p:spPr>
            <a:xfrm rot="16200000">
              <a:off x="9005181" y="3467714"/>
              <a:ext cx="269319" cy="165261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66" name="矩形 165"/>
            <p:cNvSpPr/>
            <p:nvPr/>
          </p:nvSpPr>
          <p:spPr>
            <a:xfrm rot="16200000">
              <a:off x="8921241" y="3525649"/>
              <a:ext cx="350116" cy="6472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67" name="矩形 166"/>
            <p:cNvSpPr/>
            <p:nvPr/>
          </p:nvSpPr>
          <p:spPr>
            <a:xfrm rot="16200000">
              <a:off x="8269755" y="1783203"/>
              <a:ext cx="1099727" cy="207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9243761" y="3256688"/>
              <a:ext cx="511160" cy="560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TA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69" name="组合 168"/>
            <p:cNvGrpSpPr/>
            <p:nvPr/>
          </p:nvGrpSpPr>
          <p:grpSpPr>
            <a:xfrm>
              <a:off x="6219236" y="1962699"/>
              <a:ext cx="1683572" cy="3147775"/>
              <a:chOff x="6197970" y="1962699"/>
              <a:chExt cx="1683572" cy="3147775"/>
            </a:xfrm>
          </p:grpSpPr>
          <p:cxnSp>
            <p:nvCxnSpPr>
              <p:cNvPr id="178" name="直接连接符 177"/>
              <p:cNvCxnSpPr/>
              <p:nvPr/>
            </p:nvCxnSpPr>
            <p:spPr>
              <a:xfrm flipH="1" flipV="1">
                <a:off x="7879900" y="2858107"/>
                <a:ext cx="1642" cy="134369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矩形 178"/>
              <p:cNvSpPr>
                <a:spLocks/>
              </p:cNvSpPr>
              <p:nvPr/>
            </p:nvSpPr>
            <p:spPr>
              <a:xfrm rot="5400000">
                <a:off x="4895129" y="3265540"/>
                <a:ext cx="3147775" cy="542094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70" name="矩形 169"/>
            <p:cNvSpPr>
              <a:spLocks noChangeAspect="1"/>
            </p:cNvSpPr>
            <p:nvPr/>
          </p:nvSpPr>
          <p:spPr>
            <a:xfrm rot="5400000">
              <a:off x="8617514" y="1354750"/>
              <a:ext cx="404206" cy="595851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71" name="矩形 170"/>
            <p:cNvSpPr>
              <a:spLocks noChangeAspect="1"/>
            </p:cNvSpPr>
            <p:nvPr/>
          </p:nvSpPr>
          <p:spPr>
            <a:xfrm rot="5400000">
              <a:off x="8498923" y="2053595"/>
              <a:ext cx="625348" cy="191605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172" name="组合 171"/>
            <p:cNvGrpSpPr/>
            <p:nvPr/>
          </p:nvGrpSpPr>
          <p:grpSpPr>
            <a:xfrm>
              <a:off x="5932227" y="2079917"/>
              <a:ext cx="3045236" cy="3050532"/>
              <a:chOff x="5878205" y="2060608"/>
              <a:chExt cx="3045236" cy="3050532"/>
            </a:xfrm>
          </p:grpSpPr>
          <p:cxnSp>
            <p:nvCxnSpPr>
              <p:cNvPr id="173" name="直接箭头连接符 172"/>
              <p:cNvCxnSpPr/>
              <p:nvPr/>
            </p:nvCxnSpPr>
            <p:spPr>
              <a:xfrm flipH="1">
                <a:off x="5908711" y="3599120"/>
                <a:ext cx="3014730" cy="0"/>
              </a:xfrm>
              <a:prstGeom prst="straightConnector1">
                <a:avLst/>
              </a:prstGeom>
              <a:ln w="28575">
                <a:prstDash val="lg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直接箭头连接符 173"/>
              <p:cNvCxnSpPr/>
              <p:nvPr/>
            </p:nvCxnSpPr>
            <p:spPr>
              <a:xfrm flipH="1">
                <a:off x="5915107" y="3642288"/>
                <a:ext cx="2824749" cy="772514"/>
              </a:xfrm>
              <a:prstGeom prst="straightConnector1">
                <a:avLst/>
              </a:prstGeom>
              <a:ln w="28575">
                <a:prstDash val="lg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直接箭头连接符 174"/>
              <p:cNvCxnSpPr/>
              <p:nvPr/>
            </p:nvCxnSpPr>
            <p:spPr>
              <a:xfrm flipH="1" flipV="1">
                <a:off x="5878205" y="2796217"/>
                <a:ext cx="2824749" cy="772514"/>
              </a:xfrm>
              <a:prstGeom prst="straightConnector1">
                <a:avLst/>
              </a:prstGeom>
              <a:ln w="28575">
                <a:prstDash val="lg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直接箭头连接符 175"/>
              <p:cNvCxnSpPr/>
              <p:nvPr/>
            </p:nvCxnSpPr>
            <p:spPr>
              <a:xfrm flipH="1">
                <a:off x="5922907" y="3685453"/>
                <a:ext cx="2752772" cy="1425687"/>
              </a:xfrm>
              <a:prstGeom prst="straightConnector1">
                <a:avLst/>
              </a:prstGeom>
              <a:ln w="28575">
                <a:prstDash val="lg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7" name="直接箭头连接符 176"/>
              <p:cNvCxnSpPr/>
              <p:nvPr/>
            </p:nvCxnSpPr>
            <p:spPr>
              <a:xfrm flipH="1" flipV="1">
                <a:off x="5922907" y="2060608"/>
                <a:ext cx="2878592" cy="1466040"/>
              </a:xfrm>
              <a:prstGeom prst="straightConnector1">
                <a:avLst/>
              </a:prstGeom>
              <a:ln w="28575">
                <a:prstDash val="lg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82" name="内容占位符 2"/>
          <p:cNvSpPr txBox="1">
            <a:spLocks/>
          </p:cNvSpPr>
          <p:nvPr/>
        </p:nvSpPr>
        <p:spPr>
          <a:xfrm>
            <a:off x="-80678" y="2113228"/>
            <a:ext cx="1545806" cy="1386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dirty="0" smtClean="0"/>
              <a:t>Irradiation Unit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dirty="0" smtClean="0"/>
              <a:t>Side view</a:t>
            </a:r>
          </a:p>
        </p:txBody>
      </p:sp>
      <p:sp>
        <p:nvSpPr>
          <p:cNvPr id="183" name="内容占位符 2"/>
          <p:cNvSpPr txBox="1">
            <a:spLocks/>
          </p:cNvSpPr>
          <p:nvPr/>
        </p:nvSpPr>
        <p:spPr>
          <a:xfrm>
            <a:off x="91800" y="4685250"/>
            <a:ext cx="1387633" cy="49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dirty="0" smtClean="0"/>
              <a:t>Top view</a:t>
            </a:r>
          </a:p>
        </p:txBody>
      </p:sp>
    </p:spTree>
    <p:extLst>
      <p:ext uri="{BB962C8B-B14F-4D97-AF65-F5344CB8AC3E}">
        <p14:creationId xmlns:p14="http://schemas.microsoft.com/office/powerpoint/2010/main" val="39438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12931</TotalTime>
  <Words>2011</Words>
  <Application>Microsoft Office PowerPoint</Application>
  <PresentationFormat>宽屏</PresentationFormat>
  <Paragraphs>835</Paragraphs>
  <Slides>56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8" baseType="lpstr">
      <vt:lpstr>Arial,Bold</vt:lpstr>
      <vt:lpstr>宋体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Office 主题</vt:lpstr>
      <vt:lpstr>Image</vt:lpstr>
      <vt:lpstr>   Multi-Aimed Intense  Neutron Source (MAINS) based on BISOL</vt:lpstr>
      <vt:lpstr>OUTLINE</vt:lpstr>
      <vt:lpstr>OUTLINE</vt:lpstr>
      <vt:lpstr>BISOL</vt:lpstr>
      <vt:lpstr>PowerPoint 演示文稿</vt:lpstr>
      <vt:lpstr>Requirements of Intense Fast Neutron Source</vt:lpstr>
      <vt:lpstr>China fusion energy roadmap</vt:lpstr>
      <vt:lpstr>BISOL-MAINS</vt:lpstr>
      <vt:lpstr>MAINS</vt:lpstr>
      <vt:lpstr>OUTLINE</vt:lpstr>
      <vt:lpstr>Major Milestones</vt:lpstr>
      <vt:lpstr>Major Milestones</vt:lpstr>
      <vt:lpstr>Major Milestones</vt:lpstr>
      <vt:lpstr>Major Milestones</vt:lpstr>
      <vt:lpstr>Major Milestones</vt:lpstr>
      <vt:lpstr>SITE of BISOL - CIAE</vt:lpstr>
      <vt:lpstr>SITE of BISOL - MAINS</vt:lpstr>
      <vt:lpstr>Infrastructure</vt:lpstr>
      <vt:lpstr>Infrastructure</vt:lpstr>
      <vt:lpstr>OUTLINE</vt:lpstr>
      <vt:lpstr>MAINS</vt:lpstr>
      <vt:lpstr>MAINS</vt:lpstr>
      <vt:lpstr>MAINS</vt:lpstr>
      <vt:lpstr>BISOL-MAINS</vt:lpstr>
      <vt:lpstr>OUTLINE</vt:lpstr>
      <vt:lpstr>D+ accelerator</vt:lpstr>
      <vt:lpstr>Ion Sources</vt:lpstr>
      <vt:lpstr>LEBT</vt:lpstr>
      <vt:lpstr>LEBT</vt:lpstr>
      <vt:lpstr>RFQ accelerator</vt:lpstr>
      <vt:lpstr>RFQ</vt:lpstr>
      <vt:lpstr>RFQ</vt:lpstr>
      <vt:lpstr>MEBT</vt:lpstr>
      <vt:lpstr>SRF linac</vt:lpstr>
      <vt:lpstr>SRF linac</vt:lpstr>
      <vt:lpstr>HEBT</vt:lpstr>
      <vt:lpstr>OUTLINE</vt:lpstr>
      <vt:lpstr>Liquid Lithium Target</vt:lpstr>
      <vt:lpstr>PowerPoint 演示文稿</vt:lpstr>
      <vt:lpstr>Rare Isotope Ion Source</vt:lpstr>
      <vt:lpstr>PowerPoint 演示文稿</vt:lpstr>
      <vt:lpstr>PowerPoint 演示文稿</vt:lpstr>
      <vt:lpstr>OUTLINE</vt:lpstr>
      <vt:lpstr>Li Loop</vt:lpstr>
      <vt:lpstr>Access Cell </vt:lpstr>
      <vt:lpstr>Access route</vt:lpstr>
      <vt:lpstr>OUTLINE</vt:lpstr>
      <vt:lpstr>Neutron flux density distribution </vt:lpstr>
      <vt:lpstr>BISOL-MAINS</vt:lpstr>
      <vt:lpstr>Neutron Energy</vt:lpstr>
      <vt:lpstr>OUTLINE</vt:lpstr>
      <vt:lpstr>Time Schedule for BISOL-MAINS</vt:lpstr>
      <vt:lpstr>Oct. 2015 ELTL running 1560 h</vt:lpstr>
      <vt:lpstr>June 5, 2017  25MeV 150-200 μA CW P Beam!</vt:lpstr>
      <vt:lpstr>Appreciation</vt:lpstr>
      <vt:lpstr>Thanks for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premier idea of test facility for BISOL-MAINS</dc:title>
  <dc:creator>Tiger</dc:creator>
  <cp:lastModifiedBy>wyg</cp:lastModifiedBy>
  <cp:revision>393</cp:revision>
  <dcterms:created xsi:type="dcterms:W3CDTF">2017-01-14T08:35:46Z</dcterms:created>
  <dcterms:modified xsi:type="dcterms:W3CDTF">2017-11-03T23:50:50Z</dcterms:modified>
</cp:coreProperties>
</file>