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406" r:id="rId3"/>
    <p:sldId id="427" r:id="rId4"/>
    <p:sldId id="426" r:id="rId5"/>
    <p:sldId id="446" r:id="rId6"/>
    <p:sldId id="465" r:id="rId7"/>
    <p:sldId id="479" r:id="rId8"/>
    <p:sldId id="469" r:id="rId9"/>
    <p:sldId id="470" r:id="rId10"/>
    <p:sldId id="471" r:id="rId11"/>
    <p:sldId id="477" r:id="rId12"/>
    <p:sldId id="474" r:id="rId13"/>
    <p:sldId id="472" r:id="rId14"/>
    <p:sldId id="478" r:id="rId15"/>
    <p:sldId id="475" r:id="rId16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00"/>
    <a:srgbClr val="4472C4"/>
    <a:srgbClr val="FFFFCC"/>
    <a:srgbClr val="FF33CC"/>
    <a:srgbClr val="3333FF"/>
    <a:srgbClr val="30E0C3"/>
    <a:srgbClr val="FF5050"/>
    <a:srgbClr val="C5E0B4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58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787" cy="498693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9" y="1"/>
            <a:ext cx="2949787" cy="498693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r">
              <a:defRPr sz="1200"/>
            </a:lvl1pPr>
          </a:lstStyle>
          <a:p>
            <a:fld id="{909ACA8E-3247-4BF8-A50D-DFE899DEEC16}" type="datetimeFigureOut">
              <a:rPr kumimoji="1" lang="ja-JP" altLang="en-US" smtClean="0"/>
              <a:t>2017/11/4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4" tIns="45717" rIns="91434" bIns="457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34" tIns="45717" rIns="91434" bIns="457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49787" cy="498692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9" y="9440647"/>
            <a:ext cx="2949787" cy="498692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r">
              <a:defRPr sz="1200"/>
            </a:lvl1pPr>
          </a:lstStyle>
          <a:p>
            <a:fld id="{C81EB123-340B-4DD4-A6AF-673977D675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1291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F65D9-81D0-4B6D-A324-10C7DF5F33FD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7188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7F840-65C0-483B-BCC1-03C9CD9D31AA}" type="datetimeFigureOut">
              <a:rPr kumimoji="1" lang="ja-JP" altLang="en-US" smtClean="0"/>
              <a:t>2017/11/4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F3C3-78F7-43BE-A8B5-1A7EC1D7B4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5914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7F840-65C0-483B-BCC1-03C9CD9D31AA}" type="datetimeFigureOut">
              <a:rPr kumimoji="1" lang="ja-JP" altLang="en-US" smtClean="0"/>
              <a:t>2017/11/4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F3C3-78F7-43BE-A8B5-1A7EC1D7B4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399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7F840-65C0-483B-BCC1-03C9CD9D31AA}" type="datetimeFigureOut">
              <a:rPr kumimoji="1" lang="ja-JP" altLang="en-US" smtClean="0"/>
              <a:t>2017/11/4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F3C3-78F7-43BE-A8B5-1A7EC1D7B4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1798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7F840-65C0-483B-BCC1-03C9CD9D31AA}" type="datetimeFigureOut">
              <a:rPr kumimoji="1" lang="ja-JP" altLang="en-US" smtClean="0"/>
              <a:t>2017/11/4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F3C3-78F7-43BE-A8B5-1A7EC1D7B4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3392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7F840-65C0-483B-BCC1-03C9CD9D31AA}" type="datetimeFigureOut">
              <a:rPr kumimoji="1" lang="ja-JP" altLang="en-US" smtClean="0"/>
              <a:t>2017/11/4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F3C3-78F7-43BE-A8B5-1A7EC1D7B4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0236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7F840-65C0-483B-BCC1-03C9CD9D31AA}" type="datetimeFigureOut">
              <a:rPr kumimoji="1" lang="ja-JP" altLang="en-US" smtClean="0"/>
              <a:t>2017/11/4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F3C3-78F7-43BE-A8B5-1A7EC1D7B4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613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7F840-65C0-483B-BCC1-03C9CD9D31AA}" type="datetimeFigureOut">
              <a:rPr kumimoji="1" lang="ja-JP" altLang="en-US" smtClean="0"/>
              <a:t>2017/11/4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F3C3-78F7-43BE-A8B5-1A7EC1D7B4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7026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7F840-65C0-483B-BCC1-03C9CD9D31AA}" type="datetimeFigureOut">
              <a:rPr kumimoji="1" lang="ja-JP" altLang="en-US" smtClean="0"/>
              <a:t>2017/11/4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F3C3-78F7-43BE-A8B5-1A7EC1D7B4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7834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7F840-65C0-483B-BCC1-03C9CD9D31AA}" type="datetimeFigureOut">
              <a:rPr kumimoji="1" lang="ja-JP" altLang="en-US" smtClean="0"/>
              <a:t>2017/11/4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F3C3-78F7-43BE-A8B5-1A7EC1D7B4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8726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7F840-65C0-483B-BCC1-03C9CD9D31AA}" type="datetimeFigureOut">
              <a:rPr kumimoji="1" lang="ja-JP" altLang="en-US" smtClean="0"/>
              <a:t>2017/11/4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F3C3-78F7-43BE-A8B5-1A7EC1D7B4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2475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7F840-65C0-483B-BCC1-03C9CD9D31AA}" type="datetimeFigureOut">
              <a:rPr kumimoji="1" lang="ja-JP" altLang="en-US" smtClean="0"/>
              <a:t>2017/11/4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F3C3-78F7-43BE-A8B5-1A7EC1D7B4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5570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7F840-65C0-483B-BCC1-03C9CD9D31AA}" type="datetimeFigureOut">
              <a:rPr kumimoji="1" lang="ja-JP" altLang="en-US" smtClean="0"/>
              <a:t>2017/11/4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AF3C3-78F7-43BE-A8B5-1A7EC1D7B4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2239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tif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rgbClr val="FFC000"/>
            </a:gs>
            <a:gs pos="100000">
              <a:srgbClr val="FF00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9">
            <a:extLst/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Freeform: Shape 11">
            <a:extLst/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34840" y="-2"/>
            <a:ext cx="4709160" cy="6858002"/>
          </a:xfrm>
          <a:custGeom>
            <a:avLst/>
            <a:gdLst>
              <a:gd name="connsiteX0" fmla="*/ 45572 w 6278879"/>
              <a:gd name="connsiteY0" fmla="*/ 0 h 6858002"/>
              <a:gd name="connsiteX1" fmla="*/ 6278879 w 6278879"/>
              <a:gd name="connsiteY1" fmla="*/ 0 h 6858002"/>
              <a:gd name="connsiteX2" fmla="*/ 6278879 w 6278879"/>
              <a:gd name="connsiteY2" fmla="*/ 6858002 h 6858002"/>
              <a:gd name="connsiteX3" fmla="*/ 3292308 w 6278879"/>
              <a:gd name="connsiteY3" fmla="*/ 6858002 h 6858002"/>
              <a:gd name="connsiteX4" fmla="*/ 3181526 w 6278879"/>
              <a:gd name="connsiteY4" fmla="*/ 6786982 h 6858002"/>
              <a:gd name="connsiteX5" fmla="*/ 0 w 6278879"/>
              <a:gd name="connsiteY5" fmla="*/ 803254 h 6858002"/>
              <a:gd name="connsiteX6" fmla="*/ 37255 w 6278879"/>
              <a:gd name="connsiteY6" fmla="*/ 65447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9" h="6858002">
                <a:moveTo>
                  <a:pt x="45572" y="0"/>
                </a:moveTo>
                <a:lnTo>
                  <a:pt x="6278879" y="0"/>
                </a:lnTo>
                <a:lnTo>
                  <a:pt x="6278879" y="6858002"/>
                </a:lnTo>
                <a:lnTo>
                  <a:pt x="3292308" y="6858002"/>
                </a:lnTo>
                <a:lnTo>
                  <a:pt x="3181526" y="6786982"/>
                </a:lnTo>
                <a:cubicBezTo>
                  <a:pt x="1262021" y="5490191"/>
                  <a:pt x="0" y="3294103"/>
                  <a:pt x="0" y="803254"/>
                </a:cubicBezTo>
                <a:cubicBezTo>
                  <a:pt x="0" y="554169"/>
                  <a:pt x="12620" y="308032"/>
                  <a:pt x="37255" y="6544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9" name="Straight Arrow Connector 13">
            <a:extLst/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9994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>
            <a:extLst>
              <a:ext uri="{FF2B5EF4-FFF2-40B4-BE49-F238E27FC236}">
                <a16:creationId xmlns:a16="http://schemas.microsoft.com/office/drawing/2014/main" id="{AF4B20F6-F57E-4E2A-A056-F4191DDEC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657" y="5509681"/>
            <a:ext cx="839527" cy="1174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7FD6DE1-891C-4B44-8949-85BFF4B09A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417963"/>
            <a:ext cx="9111690" cy="821848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US" altLang="ja-JP" sz="4900" b="1" dirty="0">
                <a:latin typeface="Aharoni" panose="02010803020104030203" pitchFamily="2" charset="-79"/>
                <a:cs typeface="Aharoni" panose="02010803020104030203" pitchFamily="2" charset="-79"/>
              </a:rPr>
              <a:t>Advanced-Fusion Neutron Source</a:t>
            </a:r>
            <a:br>
              <a:rPr lang="en-US" altLang="ja-JP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endParaRPr kumimoji="1" lang="ja-JP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75C8AB11-40E2-49D0-AF43-A914DB77E5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45035" y="5726344"/>
            <a:ext cx="6605630" cy="1012254"/>
          </a:xfrm>
        </p:spPr>
        <p:txBody>
          <a:bodyPr anchor="b">
            <a:normAutofit/>
          </a:bodyPr>
          <a:lstStyle/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ja-JP" altLang="ja-JP" sz="1400" dirty="0">
                <a:latin typeface="Segoe UI" panose="020B0502040204020203" pitchFamily="34" charset="0"/>
                <a:cs typeface="Segoe UI" panose="020B0502040204020203" pitchFamily="34" charset="0"/>
              </a:rPr>
              <a:t>National Institutes for Quantum and Radiological Science and Technology (QST) Fusion Energy Research and Development Directorate Department of Fusion Reactor Materials Research Advanced Fusion Neutron Source Design Group 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ED15B878-FFCD-4CC4-9253-2ED326893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6443" y="0"/>
            <a:ext cx="582755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altLang="ja-JP" b="1" i="1" dirty="0"/>
              <a:t>Workshop on Advanced Neutron Source and its Application</a:t>
            </a:r>
            <a:endParaRPr lang="ja-JP" altLang="ja-JP" dirty="0"/>
          </a:p>
          <a:p>
            <a:pPr algn="r"/>
            <a:r>
              <a:rPr lang="en-US" altLang="ja-JP" b="1" i="1" dirty="0"/>
              <a:t>4-5 November, 2017</a:t>
            </a:r>
            <a:endParaRPr lang="ja-JP" altLang="ja-JP" dirty="0"/>
          </a:p>
          <a:p>
            <a:pPr algn="r"/>
            <a:r>
              <a:rPr lang="en-US" altLang="ja-JP" b="1" i="1" dirty="0"/>
              <a:t>Aomori-city, Japan</a:t>
            </a:r>
            <a:endParaRPr lang="ja-JP" altLang="ja-JP" dirty="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E393BC2-FEF6-41C6-BE68-19A86F0A5ECE}"/>
              </a:ext>
            </a:extLst>
          </p:cNvPr>
          <p:cNvSpPr/>
          <p:nvPr/>
        </p:nvSpPr>
        <p:spPr>
          <a:xfrm>
            <a:off x="1444658" y="5445626"/>
            <a:ext cx="4051933" cy="561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kumimoji="1" lang="en-US" altLang="ja-JP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Kentaro</a:t>
            </a:r>
            <a:r>
              <a:rPr kumimoji="1" lang="en-US" altLang="ja-JP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 OCHIAI</a:t>
            </a:r>
            <a:endParaRPr lang="en-US" altLang="ja-JP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878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412E7A-D5F2-4C07-A464-D16144F9C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504" y="68927"/>
            <a:ext cx="7886700" cy="561306"/>
          </a:xfrm>
        </p:spPr>
        <p:txBody>
          <a:bodyPr>
            <a:noAutofit/>
          </a:bodyPr>
          <a:lstStyle/>
          <a:p>
            <a:pPr lvl="1"/>
            <a:r>
              <a:rPr lang="en-US" altLang="ja-JP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Issues for construction and operation</a:t>
            </a: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2E144968-788B-49D2-9CE0-FC16094EF1D1}"/>
              </a:ext>
            </a:extLst>
          </p:cNvPr>
          <p:cNvSpPr txBox="1"/>
          <p:nvPr/>
        </p:nvSpPr>
        <p:spPr>
          <a:xfrm>
            <a:off x="135615" y="4576876"/>
            <a:ext cx="2587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400" dirty="0">
                <a:latin typeface="Segoe UI" panose="020B0502040204020203" pitchFamily="34" charset="0"/>
                <a:cs typeface="Segoe UI" panose="020B0502040204020203" pitchFamily="34" charset="0"/>
              </a:rPr>
              <a:t>Technical feedback from the </a:t>
            </a:r>
            <a:r>
              <a:rPr kumimoji="1" lang="en-US" altLang="ja-JP" sz="1400" dirty="0" err="1">
                <a:latin typeface="Segoe UI" panose="020B0502040204020203" pitchFamily="34" charset="0"/>
                <a:cs typeface="Segoe UI" panose="020B0502040204020203" pitchFamily="34" charset="0"/>
              </a:rPr>
              <a:t>LIPAc</a:t>
            </a:r>
            <a:r>
              <a:rPr kumimoji="1" lang="en-US" altLang="ja-JP" sz="1400" dirty="0">
                <a:latin typeface="Segoe UI" panose="020B0502040204020203" pitchFamily="34" charset="0"/>
                <a:cs typeface="Segoe UI" panose="020B0502040204020203" pitchFamily="34" charset="0"/>
              </a:rPr>
              <a:t> long operation</a:t>
            </a:r>
            <a:endParaRPr kumimoji="1" lang="ja-JP" alt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E9B0B03-A11C-40DF-9B44-AFB3C5813FBB}"/>
              </a:ext>
            </a:extLst>
          </p:cNvPr>
          <p:cNvSpPr/>
          <p:nvPr/>
        </p:nvSpPr>
        <p:spPr>
          <a:xfrm>
            <a:off x="583124" y="1089052"/>
            <a:ext cx="57385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ja-JP" sz="1600" dirty="0">
                <a:latin typeface="Segoe UI" panose="020B0502040204020203" pitchFamily="34" charset="0"/>
                <a:cs typeface="Segoe UI" panose="020B0502040204020203" pitchFamily="34" charset="0"/>
              </a:rPr>
              <a:t>Precise irradiation plans and their schedules</a:t>
            </a:r>
            <a:endParaRPr kumimoji="1" lang="ja-JP" alt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F4E8B7C5-5722-4B0D-937A-AAEABF50E966}"/>
              </a:ext>
            </a:extLst>
          </p:cNvPr>
          <p:cNvSpPr/>
          <p:nvPr/>
        </p:nvSpPr>
        <p:spPr>
          <a:xfrm>
            <a:off x="579944" y="1381376"/>
            <a:ext cx="57385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ja-JP" sz="1600" dirty="0">
                <a:latin typeface="Segoe UI" panose="020B0502040204020203" pitchFamily="34" charset="0"/>
                <a:cs typeface="Segoe UI" panose="020B0502040204020203" pitchFamily="34" charset="0"/>
              </a:rPr>
              <a:t>Technical issues for plant safety</a:t>
            </a:r>
            <a:r>
              <a:rPr kumimoji="1" lang="ja-JP" alt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1" lang="en-US" altLang="ja-JP" sz="1600" dirty="0">
                <a:latin typeface="Segoe UI" panose="020B0502040204020203" pitchFamily="34" charset="0"/>
                <a:cs typeface="Segoe UI" panose="020B0502040204020203" pitchFamily="34" charset="0"/>
              </a:rPr>
              <a:t>and</a:t>
            </a:r>
            <a:r>
              <a:rPr kumimoji="1" lang="ja-JP" alt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1" lang="en-US" altLang="ja-JP" sz="1600" dirty="0">
                <a:latin typeface="Segoe UI" panose="020B0502040204020203" pitchFamily="34" charset="0"/>
                <a:cs typeface="Segoe UI" panose="020B0502040204020203" pitchFamily="34" charset="0"/>
              </a:rPr>
              <a:t>regulation </a:t>
            </a:r>
            <a:endParaRPr kumimoji="1" lang="ja-JP" alt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1CEE4D65-856F-4635-BE58-04E32F37B166}"/>
              </a:ext>
            </a:extLst>
          </p:cNvPr>
          <p:cNvSpPr/>
          <p:nvPr/>
        </p:nvSpPr>
        <p:spPr>
          <a:xfrm>
            <a:off x="576764" y="1683062"/>
            <a:ext cx="57385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ja-JP" sz="1600" dirty="0">
                <a:latin typeface="Segoe UI" panose="020B0502040204020203" pitchFamily="34" charset="0"/>
                <a:cs typeface="Segoe UI" panose="020B0502040204020203" pitchFamily="34" charset="0"/>
              </a:rPr>
              <a:t>Cost estimation for construction and operation</a:t>
            </a:r>
            <a:endParaRPr kumimoji="1" lang="ja-JP" alt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0D8C01C-6A0F-4D53-A939-4ADDB0B32D38}"/>
              </a:ext>
            </a:extLst>
          </p:cNvPr>
          <p:cNvSpPr txBox="1"/>
          <p:nvPr/>
        </p:nvSpPr>
        <p:spPr>
          <a:xfrm>
            <a:off x="505617" y="702828"/>
            <a:ext cx="8798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/>
              <a:t>Technical issues must be solved by 2025 based on the following  items.</a:t>
            </a:r>
            <a:endParaRPr kumimoji="1" lang="ja-JP" altLang="en-US" sz="2000" b="1" dirty="0"/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E9E1B405-C4DD-4CE8-9159-7F8E2B156170}"/>
              </a:ext>
            </a:extLst>
          </p:cNvPr>
          <p:cNvSpPr txBox="1"/>
          <p:nvPr/>
        </p:nvSpPr>
        <p:spPr>
          <a:xfrm>
            <a:off x="135615" y="4321846"/>
            <a:ext cx="2693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400" dirty="0">
                <a:latin typeface="Segoe UI" panose="020B0502040204020203" pitchFamily="34" charset="0"/>
                <a:cs typeface="Segoe UI" panose="020B0502040204020203" pitchFamily="34" charset="0"/>
              </a:rPr>
              <a:t>Achievement of </a:t>
            </a:r>
            <a:r>
              <a:rPr kumimoji="1" lang="en-US" altLang="ja-JP" sz="1400" dirty="0" err="1">
                <a:latin typeface="Segoe UI" panose="020B0502040204020203" pitchFamily="34" charset="0"/>
                <a:cs typeface="Segoe UI" panose="020B0502040204020203" pitchFamily="34" charset="0"/>
              </a:rPr>
              <a:t>LIPAc</a:t>
            </a:r>
            <a:r>
              <a:rPr kumimoji="1" lang="en-US" altLang="ja-JP" sz="1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kumimoji="1" lang="ja-JP" alt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3A479EC8-3FB6-4BB7-9E1B-0481BD972B69}"/>
              </a:ext>
            </a:extLst>
          </p:cNvPr>
          <p:cNvSpPr txBox="1"/>
          <p:nvPr/>
        </p:nvSpPr>
        <p:spPr>
          <a:xfrm>
            <a:off x="2677762" y="4330913"/>
            <a:ext cx="2455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400" dirty="0">
                <a:latin typeface="Segoe UI" panose="020B0502040204020203" pitchFamily="34" charset="0"/>
                <a:cs typeface="Segoe UI" panose="020B0502040204020203" pitchFamily="34" charset="0"/>
              </a:rPr>
              <a:t>Extension</a:t>
            </a:r>
            <a:r>
              <a:rPr kumimoji="1" lang="ja-JP" alt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1" lang="en-US" altLang="ja-JP" sz="1400" dirty="0">
                <a:latin typeface="Segoe UI" panose="020B0502040204020203" pitchFamily="34" charset="0"/>
                <a:cs typeface="Segoe UI" panose="020B0502040204020203" pitchFamily="34" charset="0"/>
              </a:rPr>
              <a:t>of building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AC0DCB46-FA6F-4E65-8176-C6FE017DD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617" y="1978823"/>
            <a:ext cx="6259711" cy="2153724"/>
          </a:xfrm>
          <a:prstGeom prst="rect">
            <a:avLst/>
          </a:prstGeom>
        </p:spPr>
      </p:pic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5472E291-E191-4CF2-8D04-31BCF3C7A794}"/>
              </a:ext>
            </a:extLst>
          </p:cNvPr>
          <p:cNvSpPr txBox="1"/>
          <p:nvPr/>
        </p:nvSpPr>
        <p:spPr>
          <a:xfrm>
            <a:off x="2672059" y="4648350"/>
            <a:ext cx="2387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400" dirty="0">
                <a:latin typeface="Segoe UI" panose="020B0502040204020203" pitchFamily="34" charset="0"/>
                <a:cs typeface="Segoe UI" panose="020B0502040204020203" pitchFamily="34" charset="0"/>
              </a:rPr>
              <a:t>Extension</a:t>
            </a:r>
            <a:r>
              <a:rPr kumimoji="1" lang="ja-JP" alt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1" lang="en-US" altLang="ja-JP" sz="1400" dirty="0">
                <a:latin typeface="Segoe UI" panose="020B0502040204020203" pitchFamily="34" charset="0"/>
                <a:cs typeface="Segoe UI" panose="020B0502040204020203" pitchFamily="34" charset="0"/>
              </a:rPr>
              <a:t>of SRF and beam line</a:t>
            </a: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06AC6165-9AD0-4962-AE53-0CB8551C8FF6}"/>
              </a:ext>
            </a:extLst>
          </p:cNvPr>
          <p:cNvSpPr txBox="1"/>
          <p:nvPr/>
        </p:nvSpPr>
        <p:spPr>
          <a:xfrm>
            <a:off x="2668666" y="5100350"/>
            <a:ext cx="2120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400" dirty="0">
                <a:latin typeface="Segoe UI" panose="020B0502040204020203" pitchFamily="34" charset="0"/>
                <a:cs typeface="Segoe UI" panose="020B0502040204020203" pitchFamily="34" charset="0"/>
              </a:rPr>
              <a:t>Safety</a:t>
            </a: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9BBEAE11-ABA4-4E98-AD93-1B0885D1879A}"/>
              </a:ext>
            </a:extLst>
          </p:cNvPr>
          <p:cNvSpPr txBox="1"/>
          <p:nvPr/>
        </p:nvSpPr>
        <p:spPr>
          <a:xfrm>
            <a:off x="121052" y="5070480"/>
            <a:ext cx="2703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400" dirty="0">
                <a:latin typeface="Segoe UI" panose="020B0502040204020203" pitchFamily="34" charset="0"/>
                <a:cs typeface="Segoe UI" panose="020B0502040204020203" pitchFamily="34" charset="0"/>
              </a:rPr>
              <a:t>Safety</a:t>
            </a:r>
            <a:endParaRPr kumimoji="1" lang="ja-JP" alt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26335F37-A582-433A-91DA-8872A99DBD41}"/>
              </a:ext>
            </a:extLst>
          </p:cNvPr>
          <p:cNvSpPr txBox="1"/>
          <p:nvPr/>
        </p:nvSpPr>
        <p:spPr>
          <a:xfrm>
            <a:off x="5537781" y="4293444"/>
            <a:ext cx="32417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400" dirty="0">
                <a:latin typeface="Segoe UI" panose="020B0502040204020203" pitchFamily="34" charset="0"/>
                <a:cs typeface="Segoe UI" panose="020B0502040204020203" pitchFamily="34" charset="0"/>
              </a:rPr>
              <a:t>Purification system of Li target </a:t>
            </a:r>
          </a:p>
        </p:txBody>
      </p:sp>
      <p:sp>
        <p:nvSpPr>
          <p:cNvPr id="16" name="吹き出し: 角を丸めた四角形 15">
            <a:extLst>
              <a:ext uri="{FF2B5EF4-FFF2-40B4-BE49-F238E27FC236}">
                <a16:creationId xmlns:a16="http://schemas.microsoft.com/office/drawing/2014/main" id="{89B57448-F9DD-4E95-BFE6-98B25E4626F3}"/>
              </a:ext>
            </a:extLst>
          </p:cNvPr>
          <p:cNvSpPr/>
          <p:nvPr/>
        </p:nvSpPr>
        <p:spPr>
          <a:xfrm>
            <a:off x="145279" y="4256821"/>
            <a:ext cx="2532483" cy="1188760"/>
          </a:xfrm>
          <a:prstGeom prst="wedgeRoundRectCallout">
            <a:avLst>
              <a:gd name="adj1" fmla="val 30459"/>
              <a:gd name="adj2" fmla="val -11963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8490A80E-8FE8-4855-9111-607D4E8820CE}"/>
              </a:ext>
            </a:extLst>
          </p:cNvPr>
          <p:cNvSpPr txBox="1"/>
          <p:nvPr/>
        </p:nvSpPr>
        <p:spPr>
          <a:xfrm>
            <a:off x="5545514" y="4521425"/>
            <a:ext cx="3431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400" dirty="0">
                <a:latin typeface="Segoe UI" panose="020B0502040204020203" pitchFamily="34" charset="0"/>
                <a:cs typeface="Segoe UI" panose="020B0502040204020203" pitchFamily="34" charset="0"/>
              </a:rPr>
              <a:t>Optimization of lithium target system</a:t>
            </a:r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1AFE1F5D-ECDD-4CF0-9196-BC63AD1ACBF0}"/>
              </a:ext>
            </a:extLst>
          </p:cNvPr>
          <p:cNvSpPr txBox="1"/>
          <p:nvPr/>
        </p:nvSpPr>
        <p:spPr>
          <a:xfrm>
            <a:off x="5569708" y="5013518"/>
            <a:ext cx="34319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400" dirty="0">
                <a:latin typeface="Segoe UI" panose="020B0502040204020203" pitchFamily="34" charset="0"/>
                <a:cs typeface="Segoe UI" panose="020B0502040204020203" pitchFamily="34" charset="0"/>
              </a:rPr>
              <a:t>Remote handing for TA and TM</a:t>
            </a: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F39871AC-1365-412E-AF2F-3FE67952B4FE}"/>
              </a:ext>
            </a:extLst>
          </p:cNvPr>
          <p:cNvSpPr txBox="1"/>
          <p:nvPr/>
        </p:nvSpPr>
        <p:spPr>
          <a:xfrm>
            <a:off x="5569708" y="5260864"/>
            <a:ext cx="3226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400" dirty="0">
                <a:latin typeface="Segoe UI" panose="020B0502040204020203" pitchFamily="34" charset="0"/>
                <a:cs typeface="Segoe UI" panose="020B0502040204020203" pitchFamily="34" charset="0"/>
              </a:rPr>
              <a:t>Remote handing from TC to PIE</a:t>
            </a: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9C93474A-48AF-4111-ADB6-C0341FC8A919}"/>
              </a:ext>
            </a:extLst>
          </p:cNvPr>
          <p:cNvSpPr txBox="1"/>
          <p:nvPr/>
        </p:nvSpPr>
        <p:spPr>
          <a:xfrm>
            <a:off x="5545514" y="4756438"/>
            <a:ext cx="31669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400" dirty="0">
                <a:latin typeface="Segoe UI" panose="020B0502040204020203" pitchFamily="34" charset="0"/>
                <a:cs typeface="Segoe UI" panose="020B0502040204020203" pitchFamily="34" charset="0"/>
              </a:rPr>
              <a:t>Optimization of HFTM</a:t>
            </a: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00F8ADFF-DEC9-4AE9-A2EF-B65CDF0F8FCB}"/>
              </a:ext>
            </a:extLst>
          </p:cNvPr>
          <p:cNvSpPr txBox="1"/>
          <p:nvPr/>
        </p:nvSpPr>
        <p:spPr>
          <a:xfrm>
            <a:off x="5569708" y="5505611"/>
            <a:ext cx="2812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400" dirty="0">
                <a:latin typeface="Segoe UI" panose="020B0502040204020203" pitchFamily="34" charset="0"/>
                <a:cs typeface="Segoe UI" panose="020B0502040204020203" pitchFamily="34" charset="0"/>
              </a:rPr>
              <a:t>Designs of PIE, RIP and Li-HF</a:t>
            </a:r>
          </a:p>
        </p:txBody>
      </p:sp>
      <p:sp>
        <p:nvSpPr>
          <p:cNvPr id="86" name="吹き出し: 角を丸めた四角形 85">
            <a:extLst>
              <a:ext uri="{FF2B5EF4-FFF2-40B4-BE49-F238E27FC236}">
                <a16:creationId xmlns:a16="http://schemas.microsoft.com/office/drawing/2014/main" id="{F7DAC07F-6351-49B5-B5D8-07E4D014ABE1}"/>
              </a:ext>
            </a:extLst>
          </p:cNvPr>
          <p:cNvSpPr/>
          <p:nvPr/>
        </p:nvSpPr>
        <p:spPr>
          <a:xfrm>
            <a:off x="2703193" y="4287764"/>
            <a:ext cx="2173607" cy="1157817"/>
          </a:xfrm>
          <a:prstGeom prst="wedgeRoundRectCallout">
            <a:avLst>
              <a:gd name="adj1" fmla="val 12247"/>
              <a:gd name="adj2" fmla="val -10481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9D3A131-397C-42D0-A0A9-051EC94A2186}"/>
              </a:ext>
            </a:extLst>
          </p:cNvPr>
          <p:cNvSpPr txBox="1"/>
          <p:nvPr/>
        </p:nvSpPr>
        <p:spPr>
          <a:xfrm>
            <a:off x="6765328" y="3156116"/>
            <a:ext cx="1092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As others</a:t>
            </a:r>
            <a:endParaRPr kumimoji="1" lang="ja-JP" altLang="en-US" dirty="0"/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8D8997FD-295C-4A99-BDA0-BC5FBC3669AA}"/>
              </a:ext>
            </a:extLst>
          </p:cNvPr>
          <p:cNvSpPr txBox="1"/>
          <p:nvPr/>
        </p:nvSpPr>
        <p:spPr>
          <a:xfrm>
            <a:off x="6765328" y="3547328"/>
            <a:ext cx="15658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/>
              <a:t>Storage building</a:t>
            </a:r>
            <a:endParaRPr kumimoji="1" lang="ja-JP" altLang="en-US" sz="1600" b="1" dirty="0"/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074C0CC3-1015-47BE-95A4-F22E57714091}"/>
              </a:ext>
            </a:extLst>
          </p:cNvPr>
          <p:cNvSpPr txBox="1"/>
          <p:nvPr/>
        </p:nvSpPr>
        <p:spPr>
          <a:xfrm>
            <a:off x="6765328" y="3856959"/>
            <a:ext cx="22486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/>
              <a:t>Console area or building</a:t>
            </a:r>
            <a:endParaRPr kumimoji="1" lang="ja-JP" altLang="en-US" sz="1600" b="1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1DB994E-C775-436E-86CC-048011A23E05}"/>
              </a:ext>
            </a:extLst>
          </p:cNvPr>
          <p:cNvSpPr txBox="1"/>
          <p:nvPr/>
        </p:nvSpPr>
        <p:spPr>
          <a:xfrm>
            <a:off x="5229059" y="5949391"/>
            <a:ext cx="3914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Segoe UI" panose="020B0502040204020203" pitchFamily="34" charset="0"/>
                <a:cs typeface="Segoe UI" panose="020B0502040204020203" pitchFamily="34" charset="0"/>
              </a:rPr>
              <a:t>We just start to verify the design and their development.  </a:t>
            </a:r>
            <a:endParaRPr kumimoji="1" lang="ja-JP" alt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9B4BDA08-B140-4CE8-8548-A6A3182D51D6}"/>
              </a:ext>
            </a:extLst>
          </p:cNvPr>
          <p:cNvSpPr/>
          <p:nvPr/>
        </p:nvSpPr>
        <p:spPr>
          <a:xfrm>
            <a:off x="5059680" y="1838602"/>
            <a:ext cx="3877793" cy="4893123"/>
          </a:xfrm>
          <a:prstGeom prst="roundRect">
            <a:avLst>
              <a:gd name="adj" fmla="val 580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D146BC0D-B925-4923-8DAD-DD149B0FF85A}"/>
              </a:ext>
            </a:extLst>
          </p:cNvPr>
          <p:cNvSpPr/>
          <p:nvPr/>
        </p:nvSpPr>
        <p:spPr>
          <a:xfrm>
            <a:off x="8926286" y="6542314"/>
            <a:ext cx="217714" cy="31568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8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5B1024C3-D85D-4499-BF98-FEED93782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757" y="37969"/>
            <a:ext cx="530750" cy="74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2432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正方形/長方形 84">
            <a:extLst>
              <a:ext uri="{FF2B5EF4-FFF2-40B4-BE49-F238E27FC236}">
                <a16:creationId xmlns:a16="http://schemas.microsoft.com/office/drawing/2014/main" id="{CCFF9B35-E351-45B3-AD93-5F8EE1B47C60}"/>
              </a:ext>
            </a:extLst>
          </p:cNvPr>
          <p:cNvSpPr/>
          <p:nvPr/>
        </p:nvSpPr>
        <p:spPr>
          <a:xfrm>
            <a:off x="872921" y="14757"/>
            <a:ext cx="76532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3600" b="1" dirty="0"/>
              <a:t>Another application proposal of A-FNS </a:t>
            </a:r>
            <a:endParaRPr lang="ja-JP" altLang="en-US" sz="3600" b="1" dirty="0"/>
          </a:p>
        </p:txBody>
      </p:sp>
      <p:pic>
        <p:nvPicPr>
          <p:cNvPr id="86" name="Picture 2">
            <a:extLst>
              <a:ext uri="{FF2B5EF4-FFF2-40B4-BE49-F238E27FC236}">
                <a16:creationId xmlns:a16="http://schemas.microsoft.com/office/drawing/2014/main" id="{9751AE92-7B0E-40A7-830C-1812CC9D2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3900" cy="101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E218E675-B373-440B-9AF1-07DCC98DAF68}"/>
              </a:ext>
            </a:extLst>
          </p:cNvPr>
          <p:cNvSpPr/>
          <p:nvPr/>
        </p:nvSpPr>
        <p:spPr>
          <a:xfrm>
            <a:off x="894867" y="1025736"/>
            <a:ext cx="66574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2400" dirty="0"/>
              <a:t>Neutron beam station of A-FNS for material analysis</a:t>
            </a:r>
            <a:endParaRPr lang="ja-JP" altLang="en-US" sz="2400" dirty="0"/>
          </a:p>
        </p:txBody>
      </p:sp>
      <p:sp>
        <p:nvSpPr>
          <p:cNvPr id="93" name="正方形/長方形 92">
            <a:extLst>
              <a:ext uri="{FF2B5EF4-FFF2-40B4-BE49-F238E27FC236}">
                <a16:creationId xmlns:a16="http://schemas.microsoft.com/office/drawing/2014/main" id="{9490A016-5D05-4718-86F6-06EC8F6B4ED0}"/>
              </a:ext>
            </a:extLst>
          </p:cNvPr>
          <p:cNvSpPr/>
          <p:nvPr/>
        </p:nvSpPr>
        <p:spPr>
          <a:xfrm>
            <a:off x="872921" y="2108569"/>
            <a:ext cx="58587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2400" dirty="0"/>
              <a:t>RI production module installation (ex. Mo-99)</a:t>
            </a:r>
            <a:endParaRPr lang="ja-JP" altLang="en-US" sz="2400" dirty="0"/>
          </a:p>
        </p:txBody>
      </p:sp>
      <p:sp>
        <p:nvSpPr>
          <p:cNvPr id="94" name="正方形/長方形 93">
            <a:extLst>
              <a:ext uri="{FF2B5EF4-FFF2-40B4-BE49-F238E27FC236}">
                <a16:creationId xmlns:a16="http://schemas.microsoft.com/office/drawing/2014/main" id="{E759A11C-3E93-4BDC-BE8C-6A59291A7A5B}"/>
              </a:ext>
            </a:extLst>
          </p:cNvPr>
          <p:cNvSpPr/>
          <p:nvPr/>
        </p:nvSpPr>
        <p:spPr>
          <a:xfrm>
            <a:off x="872921" y="2485239"/>
            <a:ext cx="60458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2400" dirty="0"/>
              <a:t>Pneumatic line to use the intense neutron field</a:t>
            </a:r>
            <a:endParaRPr kumimoji="1" lang="ja-JP" altLang="en-US" sz="2400" dirty="0"/>
          </a:p>
        </p:txBody>
      </p:sp>
      <p:sp>
        <p:nvSpPr>
          <p:cNvPr id="95" name="正方形/長方形 94">
            <a:extLst>
              <a:ext uri="{FF2B5EF4-FFF2-40B4-BE49-F238E27FC236}">
                <a16:creationId xmlns:a16="http://schemas.microsoft.com/office/drawing/2014/main" id="{C903D023-9400-4379-BF65-EFAD1B3B39D9}"/>
              </a:ext>
            </a:extLst>
          </p:cNvPr>
          <p:cNvSpPr/>
          <p:nvPr/>
        </p:nvSpPr>
        <p:spPr>
          <a:xfrm>
            <a:off x="8926286" y="6542314"/>
            <a:ext cx="217714" cy="31568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9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98" name="図 97">
            <a:extLst>
              <a:ext uri="{FF2B5EF4-FFF2-40B4-BE49-F238E27FC236}">
                <a16:creationId xmlns:a16="http://schemas.microsoft.com/office/drawing/2014/main" id="{A26C2885-E29D-4448-9C3F-60CE891C6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836" y="3261022"/>
            <a:ext cx="5707758" cy="3084292"/>
          </a:xfrm>
          <a:prstGeom prst="rect">
            <a:avLst/>
          </a:prstGeom>
        </p:spPr>
      </p:pic>
      <p:pic>
        <p:nvPicPr>
          <p:cNvPr id="97" name="図 96">
            <a:extLst>
              <a:ext uri="{FF2B5EF4-FFF2-40B4-BE49-F238E27FC236}">
                <a16:creationId xmlns:a16="http://schemas.microsoft.com/office/drawing/2014/main" id="{11F4216E-8AD4-48D6-B211-E07BEF0145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624" y="3405664"/>
            <a:ext cx="3493973" cy="2667758"/>
          </a:xfrm>
          <a:prstGeom prst="rect">
            <a:avLst/>
          </a:prstGeom>
        </p:spPr>
      </p:pic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5E2458B4-F192-482C-9073-0ECFC38EF2AC}"/>
              </a:ext>
            </a:extLst>
          </p:cNvPr>
          <p:cNvSpPr txBox="1"/>
          <p:nvPr/>
        </p:nvSpPr>
        <p:spPr>
          <a:xfrm>
            <a:off x="872921" y="602388"/>
            <a:ext cx="8389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A-FNS should be also utilized like multi-purposes neutron source.</a:t>
            </a:r>
            <a:r>
              <a:rPr kumimoji="1" lang="en-US" altLang="ja-JP" dirty="0"/>
              <a:t>  </a:t>
            </a:r>
            <a:endParaRPr kumimoji="1" lang="ja-JP" altLang="en-US" dirty="0"/>
          </a:p>
        </p:txBody>
      </p:sp>
      <p:sp>
        <p:nvSpPr>
          <p:cNvPr id="100" name="正方形/長方形 99">
            <a:extLst>
              <a:ext uri="{FF2B5EF4-FFF2-40B4-BE49-F238E27FC236}">
                <a16:creationId xmlns:a16="http://schemas.microsoft.com/office/drawing/2014/main" id="{ECBB4F4F-8B15-4E6A-9863-01A9138B3B3A}"/>
              </a:ext>
            </a:extLst>
          </p:cNvPr>
          <p:cNvSpPr/>
          <p:nvPr/>
        </p:nvSpPr>
        <p:spPr>
          <a:xfrm>
            <a:off x="872921" y="1381607"/>
            <a:ext cx="79754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ja-JP" sz="2400" dirty="0"/>
              <a:t>(</a:t>
            </a:r>
            <a:r>
              <a:rPr kumimoji="1" lang="ja-JP" altLang="en-US" sz="2400" dirty="0"/>
              <a:t> </a:t>
            </a:r>
            <a:r>
              <a:rPr kumimoji="1" lang="en-US" altLang="ja-JP" sz="2400" dirty="0"/>
              <a:t>it will be available to not</a:t>
            </a:r>
            <a:r>
              <a:rPr kumimoji="1" lang="ja-JP" altLang="en-US" sz="2400" dirty="0"/>
              <a:t> </a:t>
            </a:r>
            <a:r>
              <a:rPr kumimoji="1" lang="en-US" altLang="ja-JP" sz="2400" dirty="0"/>
              <a:t>only</a:t>
            </a:r>
            <a:r>
              <a:rPr kumimoji="1" lang="ja-JP" altLang="en-US" sz="2400" dirty="0"/>
              <a:t> </a:t>
            </a:r>
            <a:r>
              <a:rPr kumimoji="1" lang="en-US" altLang="ja-JP" sz="2400" dirty="0"/>
              <a:t>for general</a:t>
            </a:r>
            <a:r>
              <a:rPr kumimoji="1" lang="ja-JP" altLang="en-US" sz="2400" dirty="0"/>
              <a:t> </a:t>
            </a:r>
            <a:r>
              <a:rPr kumimoji="1" lang="en-US" altLang="ja-JP" sz="2400" dirty="0"/>
              <a:t>material</a:t>
            </a:r>
            <a:r>
              <a:rPr kumimoji="1" lang="ja-JP" altLang="en-US" sz="2400" dirty="0"/>
              <a:t> </a:t>
            </a:r>
            <a:r>
              <a:rPr kumimoji="1" lang="en-US" altLang="ja-JP" sz="2400" dirty="0" err="1"/>
              <a:t>analysises</a:t>
            </a:r>
            <a:r>
              <a:rPr kumimoji="1" lang="en-US" altLang="ja-JP" sz="2400" dirty="0"/>
              <a:t> also fusion material micro-analysis)</a:t>
            </a: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0A083BEA-AFD0-4FBC-9C40-767A990F1A53}"/>
              </a:ext>
            </a:extLst>
          </p:cNvPr>
          <p:cNvSpPr txBox="1"/>
          <p:nvPr/>
        </p:nvSpPr>
        <p:spPr>
          <a:xfrm>
            <a:off x="1052443" y="6454267"/>
            <a:ext cx="7132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/>
              <a:t>We just start to the investigations for the </a:t>
            </a:r>
            <a:r>
              <a:rPr kumimoji="1" lang="en-US" altLang="ja-JP" sz="2000" b="1" dirty="0" err="1"/>
              <a:t>muti</a:t>
            </a:r>
            <a:r>
              <a:rPr kumimoji="1" lang="en-US" altLang="ja-JP" sz="2000" b="1" dirty="0"/>
              <a:t>-purpose on A-FNS </a:t>
            </a:r>
            <a:endParaRPr kumimoji="1" lang="ja-JP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09461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AA36DF8-4ED2-4BF6-A200-722A566A5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02468"/>
            <a:ext cx="8207006" cy="5229966"/>
          </a:xfrm>
        </p:spPr>
        <p:txBody>
          <a:bodyPr>
            <a:normAutofit/>
          </a:bodyPr>
          <a:lstStyle/>
          <a:p>
            <a:r>
              <a:rPr lang="en-US" altLang="ja-JP" sz="2000" dirty="0">
                <a:latin typeface="Segoe UI" panose="020B0502040204020203" pitchFamily="34" charset="0"/>
                <a:cs typeface="Segoe UI" panose="020B0502040204020203" pitchFamily="34" charset="0"/>
              </a:rPr>
              <a:t>For fusion DEMO reactor design, we have started the design activity of an advanced fusion neutron source (A-FNS) facility.</a:t>
            </a:r>
          </a:p>
          <a:p>
            <a:r>
              <a:rPr lang="en-US" altLang="ja-JP" sz="2000" dirty="0"/>
              <a:t>From the viewpoint of the effective use of IFMIF/EVEDA intellectual properties, as a candidate, first of all, </a:t>
            </a:r>
            <a:r>
              <a:rPr lang="en-US" altLang="ja-JP" sz="2000" dirty="0">
                <a:latin typeface="Segoe UI" panose="020B0502040204020203" pitchFamily="34" charset="0"/>
                <a:cs typeface="Segoe UI" panose="020B0502040204020203" pitchFamily="34" charset="0"/>
              </a:rPr>
              <a:t>we propose the extension type . </a:t>
            </a:r>
          </a:p>
          <a:p>
            <a:r>
              <a:rPr lang="en-US" altLang="ja-JP" sz="2000" dirty="0">
                <a:latin typeface="Segoe UI" panose="020B0502040204020203" pitchFamily="34" charset="0"/>
                <a:cs typeface="Segoe UI" panose="020B0502040204020203" pitchFamily="34" charset="0"/>
              </a:rPr>
              <a:t>A-FNS will be like a half size of IFMIF. The volume of irradiation will be narrow than half of IFMIF case. </a:t>
            </a:r>
          </a:p>
          <a:p>
            <a:r>
              <a:rPr lang="en-US" altLang="ja-JP" sz="2000" dirty="0">
                <a:latin typeface="Segoe UI" panose="020B0502040204020203" pitchFamily="34" charset="0"/>
                <a:cs typeface="Segoe UI" panose="020B0502040204020203" pitchFamily="34" charset="0"/>
              </a:rPr>
              <a:t>A-FNS should be operated around 2030 for the data acquisition and the availability have to be 33% at least.</a:t>
            </a:r>
          </a:p>
          <a:p>
            <a:r>
              <a:rPr lang="en-US" altLang="ja-JP" sz="2000" dirty="0">
                <a:latin typeface="Segoe UI" panose="020B0502040204020203" pitchFamily="34" charset="0"/>
                <a:cs typeface="Segoe UI" panose="020B0502040204020203" pitchFamily="34" charset="0"/>
              </a:rPr>
              <a:t>In case of the test facility, the hot area of remote handing will be most important issue. Especially, the exchange of Li-target assembly will be most serious action.</a:t>
            </a:r>
          </a:p>
          <a:p>
            <a:r>
              <a:rPr lang="en-US" altLang="ja-JP" sz="2000" dirty="0">
                <a:latin typeface="Segoe UI" panose="020B0502040204020203" pitchFamily="34" charset="0"/>
                <a:cs typeface="Segoe UI" panose="020B0502040204020203" pitchFamily="34" charset="0"/>
              </a:rPr>
              <a:t>For the construction of A-FNS, we will need to organize a consortium, not only QST, also institutes, universities and corporations. 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B9AAD05-C976-40C0-859A-21E41DFA4F03}"/>
              </a:ext>
            </a:extLst>
          </p:cNvPr>
          <p:cNvSpPr/>
          <p:nvPr/>
        </p:nvSpPr>
        <p:spPr>
          <a:xfrm>
            <a:off x="0" y="1"/>
            <a:ext cx="9144000" cy="418744"/>
          </a:xfrm>
          <a:prstGeom prst="rect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4E8D10F-6399-4569-A89E-07DFBE7CC35D}"/>
              </a:ext>
            </a:extLst>
          </p:cNvPr>
          <p:cNvSpPr txBox="1"/>
          <p:nvPr/>
        </p:nvSpPr>
        <p:spPr>
          <a:xfrm>
            <a:off x="628650" y="-113793"/>
            <a:ext cx="22678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Summary</a:t>
            </a:r>
            <a:endParaRPr kumimoji="1" lang="ja-JP" altLang="en-US" sz="36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80EA27E-224C-47DA-8417-92005593E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350" y="37968"/>
            <a:ext cx="577157" cy="807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7008CEB-A3CA-41D6-A9E0-38D3565CCE55}"/>
              </a:ext>
            </a:extLst>
          </p:cNvPr>
          <p:cNvSpPr/>
          <p:nvPr/>
        </p:nvSpPr>
        <p:spPr>
          <a:xfrm>
            <a:off x="8686800" y="6542314"/>
            <a:ext cx="457200" cy="31568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10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112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17EBEC-4FC2-4804-87D3-B400C5EE3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5039"/>
            <a:ext cx="7886700" cy="814194"/>
          </a:xfrm>
        </p:spPr>
        <p:txBody>
          <a:bodyPr>
            <a:noAutofit/>
          </a:bodyPr>
          <a:lstStyle/>
          <a:p>
            <a:r>
              <a:rPr kumimoji="1" lang="en-US" altLang="ja-JP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Related presentations in ICFRM-18 </a:t>
            </a:r>
            <a:endParaRPr kumimoji="1" lang="ja-JP" altLang="en-US" sz="3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A4F625C-46D7-4CD8-8E48-9663AA073647}"/>
              </a:ext>
            </a:extLst>
          </p:cNvPr>
          <p:cNvSpPr/>
          <p:nvPr/>
        </p:nvSpPr>
        <p:spPr>
          <a:xfrm>
            <a:off x="854698" y="1485607"/>
            <a:ext cx="78230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</a:pPr>
            <a:r>
              <a:rPr lang="en-US" altLang="ja-JP" sz="2000" dirty="0">
                <a:latin typeface="Arial Unicode MS" panose="020B0604020202020204" pitchFamily="50" charset="-128"/>
              </a:rPr>
              <a:t>1</a:t>
            </a:r>
            <a:r>
              <a:rPr lang="ja-JP" altLang="ja-JP" sz="2000" dirty="0">
                <a:latin typeface="Arial Unicode MS" panose="020B0604020202020204" pitchFamily="50" charset="-128"/>
              </a:rPr>
              <a:t>1.6 17:00-19:00 6PT56 S.Kwon (QST, Japan) Investigation on A-FNS Neutron Spectrum Monitor System </a:t>
            </a:r>
            <a:endParaRPr lang="en-US" altLang="ja-JP" sz="2000" dirty="0">
              <a:latin typeface="Arial Unicode MS" panose="020B0604020202020204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B93341A-EC19-4247-B4E1-95EAA3B2AC24}"/>
              </a:ext>
            </a:extLst>
          </p:cNvPr>
          <p:cNvSpPr/>
          <p:nvPr/>
        </p:nvSpPr>
        <p:spPr>
          <a:xfrm>
            <a:off x="854698" y="2589868"/>
            <a:ext cx="78230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</a:pPr>
            <a:r>
              <a:rPr lang="ja-JP" altLang="ja-JP" sz="2000" dirty="0">
                <a:latin typeface="Arial Unicode MS" panose="020B0604020202020204" pitchFamily="50" charset="-128"/>
              </a:rPr>
              <a:t>11.7 16:40-18:40 7PT55 M. Nakamura (QST, Japan) Impact of the Beam Injection Momentum on the Free Surface of the Liquid Lithium Target of Advanced Fusion Neutron Source</a:t>
            </a:r>
            <a:endParaRPr lang="en-US" altLang="ja-JP" sz="2000" dirty="0">
              <a:latin typeface="Arial Unicode MS" panose="020B060402020202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28C0C30-D9A1-4366-AE59-12B3F60EC662}"/>
              </a:ext>
            </a:extLst>
          </p:cNvPr>
          <p:cNvSpPr/>
          <p:nvPr/>
        </p:nvSpPr>
        <p:spPr>
          <a:xfrm>
            <a:off x="854698" y="5259319"/>
            <a:ext cx="76946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sz="2000" dirty="0">
                <a:latin typeface="Arial Unicode MS" panose="020B0604020202020204" pitchFamily="50" charset="-128"/>
              </a:rPr>
              <a:t>11.9 </a:t>
            </a:r>
            <a:r>
              <a:rPr lang="ja-JP" altLang="ja-JP" sz="2000" dirty="0">
                <a:latin typeface="Arial Unicode MS" panose="020B0604020202020204" pitchFamily="50" charset="-128"/>
              </a:rPr>
              <a:t>16:00-18:00 9PT55 H. Kondo (QST, Japan) Experimental Study on Application of Large-Scale Cold Trap and Impurity Monitoring to Liquid Lithium for Intense Fusion Neutron Source</a:t>
            </a:r>
            <a:endParaRPr lang="ja-JP" altLang="en-US" sz="2000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A51DABB-A1CF-4E0B-964D-40D5B78C4560}"/>
              </a:ext>
            </a:extLst>
          </p:cNvPr>
          <p:cNvSpPr/>
          <p:nvPr/>
        </p:nvSpPr>
        <p:spPr>
          <a:xfrm>
            <a:off x="854698" y="4078482"/>
            <a:ext cx="76946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</a:pPr>
            <a:r>
              <a:rPr lang="en-US" altLang="ja-JP" sz="2000" dirty="0">
                <a:latin typeface="Arial Unicode MS" panose="020B0604020202020204" pitchFamily="50" charset="-128"/>
              </a:rPr>
              <a:t>11.8 </a:t>
            </a:r>
            <a:r>
              <a:rPr lang="ja-JP" altLang="ja-JP" sz="2000" dirty="0">
                <a:latin typeface="Arial Unicode MS" panose="020B0604020202020204" pitchFamily="50" charset="-128"/>
              </a:rPr>
              <a:t>16:40 - 18:40</a:t>
            </a:r>
            <a:r>
              <a:rPr lang="ja-JP" altLang="ja-JP" dirty="0"/>
              <a:t> </a:t>
            </a:r>
            <a:r>
              <a:rPr lang="ja-JP" altLang="ja-JP" dirty="0">
                <a:latin typeface="Arial Unicode MS" panose="020B0604020202020204" pitchFamily="50" charset="-128"/>
              </a:rPr>
              <a:t>8PT56</a:t>
            </a:r>
            <a:r>
              <a:rPr lang="en-US" altLang="ja-JP" sz="800" dirty="0"/>
              <a:t> </a:t>
            </a:r>
            <a:r>
              <a:rPr lang="ja-JP" altLang="ja-JP" sz="2000" dirty="0">
                <a:latin typeface="Arial Unicode MS" panose="020B0604020202020204" pitchFamily="50" charset="-128"/>
              </a:rPr>
              <a:t>Investigation of Mo-99 Radioisotope Production by d-Li Neutron Source  M</a:t>
            </a:r>
            <a:r>
              <a:rPr lang="en-US" altLang="ja-JP" sz="2000" dirty="0">
                <a:latin typeface="Arial Unicode MS" panose="020B0604020202020204" pitchFamily="50" charset="-128"/>
              </a:rPr>
              <a:t>.</a:t>
            </a:r>
            <a:r>
              <a:rPr lang="ja-JP" altLang="ja-JP" sz="2000" dirty="0">
                <a:latin typeface="Arial Unicode MS" panose="020B0604020202020204" pitchFamily="50" charset="-128"/>
              </a:rPr>
              <a:t> Ohta</a:t>
            </a:r>
            <a:endParaRPr lang="ja-JP" altLang="ja-JP" sz="4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519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0BD326-7206-46B6-9EFD-9681C7E60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1E91D2-204C-4C96-B07E-A4A7DFF50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4829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412E7A-D5F2-4C07-A464-D16144F9C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27" y="193592"/>
            <a:ext cx="7886700" cy="561306"/>
          </a:xfrm>
        </p:spPr>
        <p:txBody>
          <a:bodyPr>
            <a:noAutofit/>
          </a:bodyPr>
          <a:lstStyle/>
          <a:p>
            <a:r>
              <a:rPr kumimoji="1"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Conceptual view of A-FNS</a:t>
            </a:r>
            <a:endParaRPr kumimoji="1" lang="ja-JP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テキスト ボックス 155">
            <a:extLst>
              <a:ext uri="{FF2B5EF4-FFF2-40B4-BE49-F238E27FC236}">
                <a16:creationId xmlns:a16="http://schemas.microsoft.com/office/drawing/2014/main" id="{273AC5E2-0C24-4EB6-96E7-F12B1D6E8844}"/>
              </a:ext>
            </a:extLst>
          </p:cNvPr>
          <p:cNvSpPr txBox="1"/>
          <p:nvPr/>
        </p:nvSpPr>
        <p:spPr>
          <a:xfrm>
            <a:off x="4370949" y="6178618"/>
            <a:ext cx="3885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/>
              <a:t>Horizontal cross sectional view</a:t>
            </a:r>
            <a:endParaRPr kumimoji="1" lang="ja-JP" altLang="en-US" sz="2000" b="1" dirty="0"/>
          </a:p>
        </p:txBody>
      </p:sp>
      <p:pic>
        <p:nvPicPr>
          <p:cNvPr id="96" name="図 95">
            <a:extLst>
              <a:ext uri="{FF2B5EF4-FFF2-40B4-BE49-F238E27FC236}">
                <a16:creationId xmlns:a16="http://schemas.microsoft.com/office/drawing/2014/main" id="{07CB8829-6965-4C22-9082-A4F1721A1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632" y="1775764"/>
            <a:ext cx="2307365" cy="412144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FCDABAFF-695B-41B0-8476-306C03F771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096" y="1775764"/>
            <a:ext cx="4161802" cy="935022"/>
          </a:xfrm>
          <a:prstGeom prst="rect">
            <a:avLst/>
          </a:prstGeom>
        </p:spPr>
      </p:pic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4835742A-75AF-4365-B416-C043D9B58F58}"/>
              </a:ext>
            </a:extLst>
          </p:cNvPr>
          <p:cNvCxnSpPr>
            <a:cxnSpLocks/>
          </p:cNvCxnSpPr>
          <p:nvPr/>
        </p:nvCxnSpPr>
        <p:spPr>
          <a:xfrm>
            <a:off x="2842975" y="1914475"/>
            <a:ext cx="769121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94C87EA-26E7-401D-BB25-BB2094B3507A}"/>
              </a:ext>
            </a:extLst>
          </p:cNvPr>
          <p:cNvSpPr txBox="1"/>
          <p:nvPr/>
        </p:nvSpPr>
        <p:spPr>
          <a:xfrm>
            <a:off x="370127" y="994812"/>
            <a:ext cx="1664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ECR ion injector</a:t>
            </a:r>
            <a:endParaRPr kumimoji="1" lang="ja-JP" altLang="en-US" dirty="0"/>
          </a:p>
        </p:txBody>
      </p: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1BCED806-0FA9-49F7-8499-C0C49C2579F8}"/>
              </a:ext>
            </a:extLst>
          </p:cNvPr>
          <p:cNvCxnSpPr>
            <a:cxnSpLocks/>
          </p:cNvCxnSpPr>
          <p:nvPr/>
        </p:nvCxnSpPr>
        <p:spPr>
          <a:xfrm>
            <a:off x="1099632" y="1364144"/>
            <a:ext cx="102551" cy="504109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コネクタ 82">
            <a:extLst>
              <a:ext uri="{FF2B5EF4-FFF2-40B4-BE49-F238E27FC236}">
                <a16:creationId xmlns:a16="http://schemas.microsoft.com/office/drawing/2014/main" id="{DFB0D485-BCAA-41FF-B9E1-71CCE9786BED}"/>
              </a:ext>
            </a:extLst>
          </p:cNvPr>
          <p:cNvCxnSpPr>
            <a:cxnSpLocks/>
          </p:cNvCxnSpPr>
          <p:nvPr/>
        </p:nvCxnSpPr>
        <p:spPr>
          <a:xfrm flipH="1">
            <a:off x="1626653" y="1587298"/>
            <a:ext cx="182281" cy="297636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225E873B-57EE-405C-A58D-8E5F1036940C}"/>
              </a:ext>
            </a:extLst>
          </p:cNvPr>
          <p:cNvSpPr txBox="1"/>
          <p:nvPr/>
        </p:nvSpPr>
        <p:spPr>
          <a:xfrm>
            <a:off x="1449115" y="1276351"/>
            <a:ext cx="568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RFQ</a:t>
            </a:r>
            <a:endParaRPr kumimoji="1" lang="ja-JP" altLang="en-US" dirty="0"/>
          </a:p>
        </p:txBody>
      </p:sp>
      <p:cxnSp>
        <p:nvCxnSpPr>
          <p:cNvPr id="87" name="直線コネクタ 86">
            <a:extLst>
              <a:ext uri="{FF2B5EF4-FFF2-40B4-BE49-F238E27FC236}">
                <a16:creationId xmlns:a16="http://schemas.microsoft.com/office/drawing/2014/main" id="{F1D5F148-45E7-4FE3-BFE7-39889E179985}"/>
              </a:ext>
            </a:extLst>
          </p:cNvPr>
          <p:cNvCxnSpPr>
            <a:cxnSpLocks/>
          </p:cNvCxnSpPr>
          <p:nvPr/>
        </p:nvCxnSpPr>
        <p:spPr>
          <a:xfrm flipH="1">
            <a:off x="2275421" y="1539939"/>
            <a:ext cx="167102" cy="285931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0F14F88A-765D-4E30-9179-A74B1A945E04}"/>
              </a:ext>
            </a:extLst>
          </p:cNvPr>
          <p:cNvSpPr txBox="1"/>
          <p:nvPr/>
        </p:nvSpPr>
        <p:spPr>
          <a:xfrm>
            <a:off x="2255667" y="1229060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SRF</a:t>
            </a:r>
            <a:endParaRPr kumimoji="1" lang="ja-JP" altLang="en-US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B23A5A9B-8DB1-46F5-A68E-98981C5FBAED}"/>
              </a:ext>
            </a:extLst>
          </p:cNvPr>
          <p:cNvSpPr txBox="1"/>
          <p:nvPr/>
        </p:nvSpPr>
        <p:spPr>
          <a:xfrm>
            <a:off x="2725435" y="1497194"/>
            <a:ext cx="725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MEBT</a:t>
            </a:r>
            <a:endParaRPr kumimoji="1" lang="ja-JP" altLang="en-US" dirty="0"/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D7DFE919-6EE8-416A-B2EB-568EABCB8A2F}"/>
              </a:ext>
            </a:extLst>
          </p:cNvPr>
          <p:cNvSpPr txBox="1"/>
          <p:nvPr/>
        </p:nvSpPr>
        <p:spPr>
          <a:xfrm>
            <a:off x="4011596" y="1217966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SRF</a:t>
            </a:r>
            <a:endParaRPr kumimoji="1" lang="ja-JP" altLang="en-US" dirty="0"/>
          </a:p>
        </p:txBody>
      </p: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D91A87FA-84EB-4BBC-AD0F-C703F31F8EA4}"/>
              </a:ext>
            </a:extLst>
          </p:cNvPr>
          <p:cNvSpPr txBox="1"/>
          <p:nvPr/>
        </p:nvSpPr>
        <p:spPr>
          <a:xfrm>
            <a:off x="1835170" y="2282923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5</a:t>
            </a:r>
            <a:endParaRPr kumimoji="1" lang="ja-JP" altLang="en-US" sz="1200" dirty="0"/>
          </a:p>
        </p:txBody>
      </p: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9DCBD2BA-E1F8-44A4-B163-9C38D911A919}"/>
              </a:ext>
            </a:extLst>
          </p:cNvPr>
          <p:cNvSpPr txBox="1"/>
          <p:nvPr/>
        </p:nvSpPr>
        <p:spPr>
          <a:xfrm>
            <a:off x="2963329" y="2127965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BD</a:t>
            </a:r>
            <a:endParaRPr kumimoji="1" lang="ja-JP" altLang="en-US" dirty="0"/>
          </a:p>
        </p:txBody>
      </p: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96F507DD-BB4D-447A-B331-80EF10E0B46C}"/>
              </a:ext>
            </a:extLst>
          </p:cNvPr>
          <p:cNvCxnSpPr>
            <a:cxnSpLocks/>
          </p:cNvCxnSpPr>
          <p:nvPr/>
        </p:nvCxnSpPr>
        <p:spPr>
          <a:xfrm>
            <a:off x="1966777" y="1753208"/>
            <a:ext cx="0" cy="507159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コネクタ 107">
            <a:extLst>
              <a:ext uri="{FF2B5EF4-FFF2-40B4-BE49-F238E27FC236}">
                <a16:creationId xmlns:a16="http://schemas.microsoft.com/office/drawing/2014/main" id="{9688B453-04E4-4A57-9962-3D733D5C3DE5}"/>
              </a:ext>
            </a:extLst>
          </p:cNvPr>
          <p:cNvCxnSpPr>
            <a:cxnSpLocks/>
          </p:cNvCxnSpPr>
          <p:nvPr/>
        </p:nvCxnSpPr>
        <p:spPr>
          <a:xfrm>
            <a:off x="2377806" y="1781553"/>
            <a:ext cx="0" cy="507159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B8C92438-B216-42C0-ABBE-7BED117F3633}"/>
              </a:ext>
            </a:extLst>
          </p:cNvPr>
          <p:cNvSpPr txBox="1"/>
          <p:nvPr/>
        </p:nvSpPr>
        <p:spPr>
          <a:xfrm>
            <a:off x="2244841" y="226871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9</a:t>
            </a:r>
            <a:endParaRPr kumimoji="1" lang="ja-JP" altLang="en-US" sz="1200" dirty="0"/>
          </a:p>
        </p:txBody>
      </p:sp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8323DE69-2034-4FDC-B6B8-785484605580}"/>
              </a:ext>
            </a:extLst>
          </p:cNvPr>
          <p:cNvSpPr txBox="1"/>
          <p:nvPr/>
        </p:nvSpPr>
        <p:spPr>
          <a:xfrm>
            <a:off x="4697490" y="2268714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40</a:t>
            </a:r>
            <a:endParaRPr kumimoji="1" lang="ja-JP" altLang="en-US" sz="1200" dirty="0"/>
          </a:p>
        </p:txBody>
      </p:sp>
      <p:sp>
        <p:nvSpPr>
          <p:cNvPr id="36" name="左中かっこ 35">
            <a:extLst>
              <a:ext uri="{FF2B5EF4-FFF2-40B4-BE49-F238E27FC236}">
                <a16:creationId xmlns:a16="http://schemas.microsoft.com/office/drawing/2014/main" id="{9A01453A-9718-4DF9-A531-DA007FDBD412}"/>
              </a:ext>
            </a:extLst>
          </p:cNvPr>
          <p:cNvSpPr/>
          <p:nvPr/>
        </p:nvSpPr>
        <p:spPr>
          <a:xfrm rot="5400000">
            <a:off x="4149797" y="1024572"/>
            <a:ext cx="163736" cy="1239142"/>
          </a:xfrm>
          <a:prstGeom prst="leftBrace">
            <a:avLst>
              <a:gd name="adj1" fmla="val 4136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7" name="直線コネクタ 116">
            <a:extLst>
              <a:ext uri="{FF2B5EF4-FFF2-40B4-BE49-F238E27FC236}">
                <a16:creationId xmlns:a16="http://schemas.microsoft.com/office/drawing/2014/main" id="{C0C8634B-476E-497A-B027-F8293B625113}"/>
              </a:ext>
            </a:extLst>
          </p:cNvPr>
          <p:cNvCxnSpPr>
            <a:cxnSpLocks/>
            <a:endCxn id="115" idx="0"/>
          </p:cNvCxnSpPr>
          <p:nvPr/>
        </p:nvCxnSpPr>
        <p:spPr>
          <a:xfrm>
            <a:off x="4868370" y="1866526"/>
            <a:ext cx="0" cy="402188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64D6D2B2-2049-4374-A85E-A8F794BB83AB}"/>
              </a:ext>
            </a:extLst>
          </p:cNvPr>
          <p:cNvSpPr txBox="1"/>
          <p:nvPr/>
        </p:nvSpPr>
        <p:spPr>
          <a:xfrm>
            <a:off x="901889" y="2197179"/>
            <a:ext cx="10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Deuteron</a:t>
            </a:r>
          </a:p>
          <a:p>
            <a:r>
              <a:rPr kumimoji="1" lang="en-US" altLang="ja-JP" sz="1200" dirty="0"/>
              <a:t>Energy (MeV)</a:t>
            </a:r>
            <a:endParaRPr kumimoji="1" lang="ja-JP" altLang="en-US" sz="1200" dirty="0"/>
          </a:p>
        </p:txBody>
      </p:sp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51506287-D52A-4403-9CF7-28F4BEA7EA39}"/>
              </a:ext>
            </a:extLst>
          </p:cNvPr>
          <p:cNvSpPr txBox="1"/>
          <p:nvPr/>
        </p:nvSpPr>
        <p:spPr>
          <a:xfrm>
            <a:off x="5785907" y="1515602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BD</a:t>
            </a:r>
            <a:endParaRPr kumimoji="1" lang="ja-JP" altLang="en-US" dirty="0"/>
          </a:p>
        </p:txBody>
      </p:sp>
      <p:sp>
        <p:nvSpPr>
          <p:cNvPr id="121" name="テキスト ボックス 120">
            <a:extLst>
              <a:ext uri="{FF2B5EF4-FFF2-40B4-BE49-F238E27FC236}">
                <a16:creationId xmlns:a16="http://schemas.microsoft.com/office/drawing/2014/main" id="{0ABA9F39-33F6-4283-AF93-CB5EF115287C}"/>
              </a:ext>
            </a:extLst>
          </p:cNvPr>
          <p:cNvSpPr txBox="1"/>
          <p:nvPr/>
        </p:nvSpPr>
        <p:spPr>
          <a:xfrm>
            <a:off x="3719988" y="2289511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14.5</a:t>
            </a:r>
            <a:endParaRPr kumimoji="1" lang="ja-JP" altLang="en-US" sz="1200" dirty="0"/>
          </a:p>
        </p:txBody>
      </p:sp>
      <p:cxnSp>
        <p:nvCxnSpPr>
          <p:cNvPr id="124" name="直線コネクタ 123">
            <a:extLst>
              <a:ext uri="{FF2B5EF4-FFF2-40B4-BE49-F238E27FC236}">
                <a16:creationId xmlns:a16="http://schemas.microsoft.com/office/drawing/2014/main" id="{5E31AFBA-1159-45F1-A1C9-1B94D8E169B9}"/>
              </a:ext>
            </a:extLst>
          </p:cNvPr>
          <p:cNvCxnSpPr>
            <a:cxnSpLocks/>
          </p:cNvCxnSpPr>
          <p:nvPr/>
        </p:nvCxnSpPr>
        <p:spPr>
          <a:xfrm>
            <a:off x="3938108" y="1781552"/>
            <a:ext cx="0" cy="507159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線コネクタ 127">
            <a:extLst>
              <a:ext uri="{FF2B5EF4-FFF2-40B4-BE49-F238E27FC236}">
                <a16:creationId xmlns:a16="http://schemas.microsoft.com/office/drawing/2014/main" id="{5015C177-B0B0-4E04-BEEB-1973EFCB6723}"/>
              </a:ext>
            </a:extLst>
          </p:cNvPr>
          <p:cNvCxnSpPr>
            <a:cxnSpLocks/>
          </p:cNvCxnSpPr>
          <p:nvPr/>
        </p:nvCxnSpPr>
        <p:spPr>
          <a:xfrm>
            <a:off x="4406702" y="1805872"/>
            <a:ext cx="0" cy="507159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テキスト ボックス 129">
            <a:extLst>
              <a:ext uri="{FF2B5EF4-FFF2-40B4-BE49-F238E27FC236}">
                <a16:creationId xmlns:a16="http://schemas.microsoft.com/office/drawing/2014/main" id="{CFA9C817-5EA2-4A07-BA03-E95C9F89BECD}"/>
              </a:ext>
            </a:extLst>
          </p:cNvPr>
          <p:cNvSpPr txBox="1"/>
          <p:nvPr/>
        </p:nvSpPr>
        <p:spPr>
          <a:xfrm>
            <a:off x="4243648" y="2282923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26</a:t>
            </a:r>
            <a:endParaRPr kumimoji="1" lang="ja-JP" altLang="en-US" sz="1200" dirty="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A099275E-5CBA-4BA0-9563-24DEC7F69871}"/>
              </a:ext>
            </a:extLst>
          </p:cNvPr>
          <p:cNvSpPr txBox="1"/>
          <p:nvPr/>
        </p:nvSpPr>
        <p:spPr>
          <a:xfrm>
            <a:off x="5406713" y="2282923"/>
            <a:ext cx="673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HEBT</a:t>
            </a:r>
            <a:endParaRPr kumimoji="1" lang="ja-JP" altLang="en-US" dirty="0"/>
          </a:p>
        </p:txBody>
      </p:sp>
      <p:sp>
        <p:nvSpPr>
          <p:cNvPr id="3" name="円弧 2">
            <a:extLst>
              <a:ext uri="{FF2B5EF4-FFF2-40B4-BE49-F238E27FC236}">
                <a16:creationId xmlns:a16="http://schemas.microsoft.com/office/drawing/2014/main" id="{A813A28D-06F8-439B-A227-9575B9F81552}"/>
              </a:ext>
            </a:extLst>
          </p:cNvPr>
          <p:cNvSpPr/>
          <p:nvPr/>
        </p:nvSpPr>
        <p:spPr>
          <a:xfrm>
            <a:off x="1330316" y="3768695"/>
            <a:ext cx="914400" cy="914400"/>
          </a:xfrm>
          <a:prstGeom prst="arc">
            <a:avLst>
              <a:gd name="adj1" fmla="val 19061710"/>
              <a:gd name="adj2" fmla="val 240766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1842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AA36DF8-4ED2-4BF6-A200-722A566A5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496" y="1160401"/>
            <a:ext cx="8167007" cy="4351338"/>
          </a:xfrm>
        </p:spPr>
        <p:txBody>
          <a:bodyPr>
            <a:normAutofit/>
          </a:bodyPr>
          <a:lstStyle/>
          <a:p>
            <a:r>
              <a:rPr lang="en-US" altLang="ja-JP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Background and objectives</a:t>
            </a:r>
            <a:endParaRPr kumimoji="1" lang="en-US" altLang="ja-JP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r>
              <a:rPr lang="en-US" altLang="ja-JP" sz="2000" dirty="0">
                <a:latin typeface="Segoe UI" panose="020B0502040204020203" pitchFamily="34" charset="0"/>
                <a:cs typeface="Segoe UI" panose="020B0502040204020203" pitchFamily="34" charset="0"/>
              </a:rPr>
              <a:t>Requirement from DEMO fusion reactor design</a:t>
            </a:r>
          </a:p>
          <a:p>
            <a:pPr lvl="1"/>
            <a:r>
              <a:rPr lang="en-US" altLang="ja-JP" sz="2000" dirty="0">
                <a:latin typeface="Segoe UI" panose="020B0502040204020203" pitchFamily="34" charset="0"/>
                <a:cs typeface="Segoe UI" panose="020B0502040204020203" pitchFamily="34" charset="0"/>
              </a:rPr>
              <a:t>Necessity of early neutron source</a:t>
            </a:r>
          </a:p>
          <a:p>
            <a:pPr lvl="1"/>
            <a:r>
              <a:rPr kumimoji="1" lang="en-US" altLang="ja-JP" sz="2000" dirty="0">
                <a:latin typeface="Segoe UI" panose="020B0502040204020203" pitchFamily="34" charset="0"/>
                <a:cs typeface="Segoe UI" panose="020B0502040204020203" pitchFamily="34" charset="0"/>
              </a:rPr>
              <a:t>Present status of IFMIF/EVEDA</a:t>
            </a:r>
          </a:p>
          <a:p>
            <a:r>
              <a:rPr lang="en-US" altLang="ja-JP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Advanced Fusion Neutron Source</a:t>
            </a:r>
            <a:endParaRPr lang="en-US" altLang="ja-JP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r>
              <a:rPr lang="en-US" altLang="ja-JP" sz="2000" dirty="0">
                <a:latin typeface="Segoe UI" panose="020B0502040204020203" pitchFamily="34" charset="0"/>
                <a:cs typeface="Segoe UI" panose="020B0502040204020203" pitchFamily="34" charset="0"/>
              </a:rPr>
              <a:t>A-FNS project based on IFMIF/EVEDA</a:t>
            </a:r>
          </a:p>
          <a:p>
            <a:pPr lvl="1"/>
            <a:r>
              <a:rPr lang="en-US" altLang="ja-JP" sz="2000" dirty="0">
                <a:latin typeface="Segoe UI" panose="020B0502040204020203" pitchFamily="34" charset="0"/>
                <a:cs typeface="Segoe UI" panose="020B0502040204020203" pitchFamily="34" charset="0"/>
              </a:rPr>
              <a:t>Site</a:t>
            </a:r>
          </a:p>
          <a:p>
            <a:pPr lvl="1"/>
            <a:r>
              <a:rPr lang="en-US" altLang="ja-JP" sz="2000" dirty="0">
                <a:latin typeface="Segoe UI" panose="020B0502040204020203" pitchFamily="34" charset="0"/>
                <a:cs typeface="Segoe UI" panose="020B0502040204020203" pitchFamily="34" charset="0"/>
              </a:rPr>
              <a:t>Basic parameters of A-FNS</a:t>
            </a:r>
          </a:p>
          <a:p>
            <a:pPr lvl="1"/>
            <a:r>
              <a:rPr lang="en-US" altLang="ja-JP" sz="2000" dirty="0">
                <a:latin typeface="Segoe UI" panose="020B0502040204020203" pitchFamily="34" charset="0"/>
                <a:cs typeface="Segoe UI" panose="020B0502040204020203" pitchFamily="34" charset="0"/>
              </a:rPr>
              <a:t>Schedule for A-FNS construction</a:t>
            </a:r>
          </a:p>
          <a:p>
            <a:pPr lvl="1"/>
            <a:r>
              <a:rPr lang="en-US" altLang="ja-JP" sz="2000" dirty="0">
                <a:latin typeface="Segoe UI" panose="020B0502040204020203" pitchFamily="34" charset="0"/>
                <a:cs typeface="Segoe UI" panose="020B0502040204020203" pitchFamily="34" charset="0"/>
              </a:rPr>
              <a:t>Issues for construction and operation</a:t>
            </a:r>
          </a:p>
          <a:p>
            <a:r>
              <a:rPr lang="en-US" altLang="ja-JP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Summary</a:t>
            </a:r>
            <a:endParaRPr lang="en-US" altLang="ja-JP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B9AAD05-C976-40C0-859A-21E41DFA4F03}"/>
              </a:ext>
            </a:extLst>
          </p:cNvPr>
          <p:cNvSpPr/>
          <p:nvPr/>
        </p:nvSpPr>
        <p:spPr>
          <a:xfrm>
            <a:off x="0" y="0"/>
            <a:ext cx="9144000" cy="883403"/>
          </a:xfrm>
          <a:prstGeom prst="rect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F0559CB-F873-4C5B-93C9-D5BD31DF5AC5}"/>
              </a:ext>
            </a:extLst>
          </p:cNvPr>
          <p:cNvSpPr/>
          <p:nvPr/>
        </p:nvSpPr>
        <p:spPr>
          <a:xfrm>
            <a:off x="0" y="6335487"/>
            <a:ext cx="9144000" cy="522514"/>
          </a:xfrm>
          <a:prstGeom prst="rect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4E8D10F-6399-4569-A89E-07DFBE7CC35D}"/>
              </a:ext>
            </a:extLst>
          </p:cNvPr>
          <p:cNvSpPr txBox="1"/>
          <p:nvPr/>
        </p:nvSpPr>
        <p:spPr>
          <a:xfrm>
            <a:off x="488496" y="237072"/>
            <a:ext cx="2593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CONTENTS</a:t>
            </a:r>
            <a:endParaRPr kumimoji="1" lang="ja-JP" altLang="en-US" sz="3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80EA27E-224C-47DA-8417-92005593E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350" y="37968"/>
            <a:ext cx="577157" cy="807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38DF3E1-0CD3-48F0-A97D-446919487D98}"/>
              </a:ext>
            </a:extLst>
          </p:cNvPr>
          <p:cNvSpPr/>
          <p:nvPr/>
        </p:nvSpPr>
        <p:spPr>
          <a:xfrm>
            <a:off x="8926286" y="6542314"/>
            <a:ext cx="217714" cy="31568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272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FE2DBB6E-F584-4FA4-BA49-F0FAC41B364D}"/>
              </a:ext>
            </a:extLst>
          </p:cNvPr>
          <p:cNvSpPr/>
          <p:nvPr/>
        </p:nvSpPr>
        <p:spPr>
          <a:xfrm>
            <a:off x="309991" y="2307464"/>
            <a:ext cx="8603852" cy="3967882"/>
          </a:xfrm>
          <a:prstGeom prst="rect">
            <a:avLst/>
          </a:prstGeom>
          <a:solidFill>
            <a:srgbClr val="30E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38DF3E1-0CD3-48F0-A97D-446919487D98}"/>
              </a:ext>
            </a:extLst>
          </p:cNvPr>
          <p:cNvSpPr/>
          <p:nvPr/>
        </p:nvSpPr>
        <p:spPr>
          <a:xfrm>
            <a:off x="8926286" y="6542314"/>
            <a:ext cx="217714" cy="31568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2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A2E60AC-A4B1-46F2-9112-FFB6CBDF1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991" y="3318403"/>
            <a:ext cx="1750706" cy="2418368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11C077B0-ECF8-4442-BDE8-8FE52817B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0254" y="3364061"/>
            <a:ext cx="1768143" cy="1469625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24D08838-FEAB-4AF7-8301-BADE4E155D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284"/>
          <a:stretch/>
        </p:blipFill>
        <p:spPr>
          <a:xfrm>
            <a:off x="2086670" y="4952128"/>
            <a:ext cx="1861728" cy="1207863"/>
          </a:xfrm>
          <a:prstGeom prst="rect">
            <a:avLst/>
          </a:prstGeom>
        </p:spPr>
      </p:pic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4518D03B-1A64-43D1-BBB8-6E4A592E9467}"/>
              </a:ext>
            </a:extLst>
          </p:cNvPr>
          <p:cNvGrpSpPr/>
          <p:nvPr/>
        </p:nvGrpSpPr>
        <p:grpSpPr>
          <a:xfrm>
            <a:off x="1987161" y="2681968"/>
            <a:ext cx="6482098" cy="226489"/>
            <a:chOff x="1197402" y="2080776"/>
            <a:chExt cx="6482098" cy="226489"/>
          </a:xfrm>
        </p:grpSpPr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8DAF9DAB-9A06-4C44-93A2-35F476D70D6F}"/>
                </a:ext>
              </a:extLst>
            </p:cNvPr>
            <p:cNvCxnSpPr/>
            <p:nvPr/>
          </p:nvCxnSpPr>
          <p:spPr>
            <a:xfrm>
              <a:off x="1197402" y="2187102"/>
              <a:ext cx="648209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67E50FFF-E482-45F3-A773-1E7B37C13018}"/>
                </a:ext>
              </a:extLst>
            </p:cNvPr>
            <p:cNvCxnSpPr>
              <a:cxnSpLocks/>
            </p:cNvCxnSpPr>
            <p:nvPr/>
          </p:nvCxnSpPr>
          <p:spPr>
            <a:xfrm>
              <a:off x="1541721" y="2094614"/>
              <a:ext cx="0" cy="21265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>
              <a:extLst>
                <a:ext uri="{FF2B5EF4-FFF2-40B4-BE49-F238E27FC236}">
                  <a16:creationId xmlns:a16="http://schemas.microsoft.com/office/drawing/2014/main" id="{4B84AC91-5C86-4D49-984C-6890503341DE}"/>
                </a:ext>
              </a:extLst>
            </p:cNvPr>
            <p:cNvCxnSpPr>
              <a:cxnSpLocks/>
            </p:cNvCxnSpPr>
            <p:nvPr/>
          </p:nvCxnSpPr>
          <p:spPr>
            <a:xfrm>
              <a:off x="2828259" y="2080776"/>
              <a:ext cx="0" cy="21265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>
              <a:extLst>
                <a:ext uri="{FF2B5EF4-FFF2-40B4-BE49-F238E27FC236}">
                  <a16:creationId xmlns:a16="http://schemas.microsoft.com/office/drawing/2014/main" id="{AF0EA0A3-7BF7-4B45-B430-E621BE8EAA9D}"/>
                </a:ext>
              </a:extLst>
            </p:cNvPr>
            <p:cNvCxnSpPr>
              <a:cxnSpLocks/>
            </p:cNvCxnSpPr>
            <p:nvPr/>
          </p:nvCxnSpPr>
          <p:spPr>
            <a:xfrm>
              <a:off x="4130706" y="2089326"/>
              <a:ext cx="0" cy="21265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>
              <a:extLst>
                <a:ext uri="{FF2B5EF4-FFF2-40B4-BE49-F238E27FC236}">
                  <a16:creationId xmlns:a16="http://schemas.microsoft.com/office/drawing/2014/main" id="{94D26971-3922-439B-9A93-16A302863603}"/>
                </a:ext>
              </a:extLst>
            </p:cNvPr>
            <p:cNvCxnSpPr>
              <a:cxnSpLocks/>
            </p:cNvCxnSpPr>
            <p:nvPr/>
          </p:nvCxnSpPr>
          <p:spPr>
            <a:xfrm>
              <a:off x="5433153" y="2089326"/>
              <a:ext cx="0" cy="21265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>
              <a:extLst>
                <a:ext uri="{FF2B5EF4-FFF2-40B4-BE49-F238E27FC236}">
                  <a16:creationId xmlns:a16="http://schemas.microsoft.com/office/drawing/2014/main" id="{2C1E6E0E-1C4B-462D-B57C-FCA432EC2E8F}"/>
                </a:ext>
              </a:extLst>
            </p:cNvPr>
            <p:cNvCxnSpPr>
              <a:cxnSpLocks/>
            </p:cNvCxnSpPr>
            <p:nvPr/>
          </p:nvCxnSpPr>
          <p:spPr>
            <a:xfrm>
              <a:off x="6730763" y="2089326"/>
              <a:ext cx="0" cy="21265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8DD09C7E-98AD-4CB9-A099-9829E60DF49E}"/>
              </a:ext>
            </a:extLst>
          </p:cNvPr>
          <p:cNvSpPr/>
          <p:nvPr/>
        </p:nvSpPr>
        <p:spPr>
          <a:xfrm>
            <a:off x="1987161" y="2430046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latin typeface="Arial" panose="020B0604020202020204" pitchFamily="34" charset="0"/>
              </a:rPr>
              <a:t>2015</a:t>
            </a:r>
            <a:endParaRPr lang="ja-JP" altLang="en-US" dirty="0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2B63659B-7423-4A08-8DF1-CF1459E7A102}"/>
              </a:ext>
            </a:extLst>
          </p:cNvPr>
          <p:cNvSpPr/>
          <p:nvPr/>
        </p:nvSpPr>
        <p:spPr>
          <a:xfrm>
            <a:off x="3269204" y="2430046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latin typeface="Arial" panose="020B0604020202020204" pitchFamily="34" charset="0"/>
              </a:rPr>
              <a:t>2020</a:t>
            </a:r>
            <a:endParaRPr lang="ja-JP" altLang="en-US" dirty="0"/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5E56658C-4ECB-4FE8-B289-996A37474074}"/>
              </a:ext>
            </a:extLst>
          </p:cNvPr>
          <p:cNvSpPr/>
          <p:nvPr/>
        </p:nvSpPr>
        <p:spPr>
          <a:xfrm>
            <a:off x="4600870" y="2434784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latin typeface="Arial" panose="020B0604020202020204" pitchFamily="34" charset="0"/>
              </a:rPr>
              <a:t>2025</a:t>
            </a:r>
            <a:endParaRPr lang="ja-JP" altLang="en-US" dirty="0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539E4A39-0562-4778-82DA-4DDCAE3E8572}"/>
              </a:ext>
            </a:extLst>
          </p:cNvPr>
          <p:cNvSpPr/>
          <p:nvPr/>
        </p:nvSpPr>
        <p:spPr>
          <a:xfrm>
            <a:off x="5874098" y="2429168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latin typeface="Arial" panose="020B0604020202020204" pitchFamily="34" charset="0"/>
              </a:rPr>
              <a:t>2030</a:t>
            </a:r>
            <a:endParaRPr lang="ja-JP" altLang="en-US" dirty="0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9F99C681-153F-423E-AB37-2671C1F1CF87}"/>
              </a:ext>
            </a:extLst>
          </p:cNvPr>
          <p:cNvSpPr/>
          <p:nvPr/>
        </p:nvSpPr>
        <p:spPr>
          <a:xfrm>
            <a:off x="7175318" y="2431294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latin typeface="Arial" panose="020B0604020202020204" pitchFamily="34" charset="0"/>
              </a:rPr>
              <a:t>2035</a:t>
            </a:r>
            <a:endParaRPr lang="ja-JP" altLang="en-US" dirty="0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0F70C4F8-06B9-4A5B-8F56-DAA5E8029CD0}"/>
              </a:ext>
            </a:extLst>
          </p:cNvPr>
          <p:cNvSpPr/>
          <p:nvPr/>
        </p:nvSpPr>
        <p:spPr>
          <a:xfrm>
            <a:off x="1987161" y="2998992"/>
            <a:ext cx="2933304" cy="33151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35000">
                <a:schemeClr val="accent2">
                  <a:lumMod val="30000"/>
                  <a:lumOff val="7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</a:rPr>
              <a:t>Conceptual Design 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37BDF5E2-D9DB-40A3-8CF3-F0805A56A7F3}"/>
              </a:ext>
            </a:extLst>
          </p:cNvPr>
          <p:cNvSpPr/>
          <p:nvPr/>
        </p:nvSpPr>
        <p:spPr>
          <a:xfrm>
            <a:off x="4920465" y="3012476"/>
            <a:ext cx="2933304" cy="31803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59000">
                <a:srgbClr val="00FF00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</a:rPr>
              <a:t>Engineering Design </a:t>
            </a: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3CBE5693-EFD9-4263-A9DD-EB63DE3427E2}"/>
              </a:ext>
            </a:extLst>
          </p:cNvPr>
          <p:cNvSpPr txBox="1"/>
          <p:nvPr/>
        </p:nvSpPr>
        <p:spPr>
          <a:xfrm>
            <a:off x="514580" y="291886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DEMO</a:t>
            </a:r>
            <a:endParaRPr kumimoji="1"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E466FB72-637B-497C-A9CA-82DF68CE33DA}"/>
              </a:ext>
            </a:extLst>
          </p:cNvPr>
          <p:cNvSpPr txBox="1"/>
          <p:nvPr/>
        </p:nvSpPr>
        <p:spPr>
          <a:xfrm>
            <a:off x="6503378" y="3645030"/>
            <a:ext cx="1266577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</a:rPr>
              <a:t>First data acquisition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B26715E9-D524-4842-8A47-B2BA791FB2A7}"/>
              </a:ext>
            </a:extLst>
          </p:cNvPr>
          <p:cNvSpPr txBox="1"/>
          <p:nvPr/>
        </p:nvSpPr>
        <p:spPr>
          <a:xfrm>
            <a:off x="3948397" y="3313514"/>
            <a:ext cx="4511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By 2035, main irradiation verification tests  are required about,</a:t>
            </a:r>
          </a:p>
        </p:txBody>
      </p:sp>
      <p:sp>
        <p:nvSpPr>
          <p:cNvPr id="99" name="正方形/長方形 98">
            <a:extLst>
              <a:ext uri="{FF2B5EF4-FFF2-40B4-BE49-F238E27FC236}">
                <a16:creationId xmlns:a16="http://schemas.microsoft.com/office/drawing/2014/main" id="{26C499D3-A08E-4E53-B191-B83A284CC4A6}"/>
              </a:ext>
            </a:extLst>
          </p:cNvPr>
          <p:cNvSpPr/>
          <p:nvPr/>
        </p:nvSpPr>
        <p:spPr>
          <a:xfrm>
            <a:off x="4310721" y="4282615"/>
            <a:ext cx="208101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</a:rPr>
              <a:t>・</a:t>
            </a:r>
            <a:r>
              <a:rPr kumimoji="1" lang="en-US" altLang="ja-JP" b="1" dirty="0">
                <a:solidFill>
                  <a:srgbClr val="FF0000"/>
                </a:solidFill>
              </a:rPr>
              <a:t>Blanket materials</a:t>
            </a:r>
          </a:p>
        </p:txBody>
      </p:sp>
      <p:sp>
        <p:nvSpPr>
          <p:cNvPr id="102" name="正方形/長方形 101">
            <a:extLst>
              <a:ext uri="{FF2B5EF4-FFF2-40B4-BE49-F238E27FC236}">
                <a16:creationId xmlns:a16="http://schemas.microsoft.com/office/drawing/2014/main" id="{B21D33E7-8F1B-4336-822D-395583AD9A72}"/>
              </a:ext>
            </a:extLst>
          </p:cNvPr>
          <p:cNvSpPr/>
          <p:nvPr/>
        </p:nvSpPr>
        <p:spPr>
          <a:xfrm>
            <a:off x="0" y="3969"/>
            <a:ext cx="9144000" cy="586903"/>
          </a:xfrm>
          <a:prstGeom prst="rect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3" name="Picture 2">
            <a:extLst>
              <a:ext uri="{FF2B5EF4-FFF2-40B4-BE49-F238E27FC236}">
                <a16:creationId xmlns:a16="http://schemas.microsoft.com/office/drawing/2014/main" id="{8DE2A163-DF97-4116-A47C-99714AEBD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757" y="37969"/>
            <a:ext cx="530750" cy="74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" name="正方形/長方形 116">
            <a:extLst>
              <a:ext uri="{FF2B5EF4-FFF2-40B4-BE49-F238E27FC236}">
                <a16:creationId xmlns:a16="http://schemas.microsoft.com/office/drawing/2014/main" id="{67A24569-40E4-49A6-A4DE-5DEA317D3D9B}"/>
              </a:ext>
            </a:extLst>
          </p:cNvPr>
          <p:cNvSpPr/>
          <p:nvPr/>
        </p:nvSpPr>
        <p:spPr>
          <a:xfrm>
            <a:off x="71752" y="-65876"/>
            <a:ext cx="83870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Background and objectives</a:t>
            </a:r>
            <a:endParaRPr kumimoji="1" lang="en-US" altLang="ja-JP" sz="3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8" name="正方形/長方形 117">
            <a:extLst>
              <a:ext uri="{FF2B5EF4-FFF2-40B4-BE49-F238E27FC236}">
                <a16:creationId xmlns:a16="http://schemas.microsoft.com/office/drawing/2014/main" id="{2A7A4998-32E1-41E7-86AC-51BFFD6EAB74}"/>
              </a:ext>
            </a:extLst>
          </p:cNvPr>
          <p:cNvSpPr/>
          <p:nvPr/>
        </p:nvSpPr>
        <p:spPr>
          <a:xfrm>
            <a:off x="132073" y="1179535"/>
            <a:ext cx="88474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latin typeface="Segoe UI" panose="020B0502040204020203" pitchFamily="34" charset="0"/>
                <a:cs typeface="Segoe UI" panose="020B0502040204020203" pitchFamily="34" charset="0"/>
              </a:rPr>
              <a:t>Candidate material validation test by fusion neutron source irradiation is an essential issue for DEMO design and it should be done by the end of engineering design phase.</a:t>
            </a:r>
            <a:endParaRPr lang="ja-JP" altLang="en-US" dirty="0"/>
          </a:p>
        </p:txBody>
      </p:sp>
      <p:sp>
        <p:nvSpPr>
          <p:cNvPr id="125" name="テキスト ボックス 124">
            <a:extLst>
              <a:ext uri="{FF2B5EF4-FFF2-40B4-BE49-F238E27FC236}">
                <a16:creationId xmlns:a16="http://schemas.microsoft.com/office/drawing/2014/main" id="{BF74D4F6-20D7-4FB1-A98E-7D58AD421C0C}"/>
              </a:ext>
            </a:extLst>
          </p:cNvPr>
          <p:cNvSpPr txBox="1"/>
          <p:nvPr/>
        </p:nvSpPr>
        <p:spPr>
          <a:xfrm>
            <a:off x="4086707" y="5406094"/>
            <a:ext cx="4745359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We have to explore a possibility of early intense fusion neutron source construction. </a:t>
            </a:r>
            <a:endParaRPr kumimoji="1" lang="ja-JP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正方形/長方形 125">
            <a:extLst>
              <a:ext uri="{FF2B5EF4-FFF2-40B4-BE49-F238E27FC236}">
                <a16:creationId xmlns:a16="http://schemas.microsoft.com/office/drawing/2014/main" id="{DBC6FD29-1A23-4DC5-BD06-705186FEF015}"/>
              </a:ext>
            </a:extLst>
          </p:cNvPr>
          <p:cNvSpPr/>
          <p:nvPr/>
        </p:nvSpPr>
        <p:spPr>
          <a:xfrm>
            <a:off x="4326218" y="4000800"/>
            <a:ext cx="161935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・</a:t>
            </a:r>
            <a:r>
              <a:rPr kumimoji="1" lang="en-US" altLang="ja-JP" b="1" dirty="0">
                <a:solidFill>
                  <a:srgbClr val="FF0000"/>
                </a:solidFill>
              </a:rPr>
              <a:t>RAFM as FW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0C75DE1-7944-4F52-8E3F-E2B4A2E5B092}"/>
              </a:ext>
            </a:extLst>
          </p:cNvPr>
          <p:cNvSpPr txBox="1"/>
          <p:nvPr/>
        </p:nvSpPr>
        <p:spPr>
          <a:xfrm>
            <a:off x="2619684" y="4896901"/>
            <a:ext cx="8892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err="1"/>
              <a:t>Divertor</a:t>
            </a:r>
            <a:endParaRPr kumimoji="1" lang="ja-JP" altLang="en-US" sz="1600" b="1" dirty="0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476A4BE8-1B61-4530-AA4F-B3BBCD4B9F26}"/>
              </a:ext>
            </a:extLst>
          </p:cNvPr>
          <p:cNvSpPr txBox="1"/>
          <p:nvPr/>
        </p:nvSpPr>
        <p:spPr>
          <a:xfrm>
            <a:off x="2145277" y="4286906"/>
            <a:ext cx="947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/>
              <a:t>First wall</a:t>
            </a:r>
            <a:endParaRPr kumimoji="1" lang="ja-JP" altLang="en-US" sz="1600" b="1" dirty="0"/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66D23BCA-574A-42D0-AE7F-7C3FA8315BE9}"/>
              </a:ext>
            </a:extLst>
          </p:cNvPr>
          <p:cNvSpPr/>
          <p:nvPr/>
        </p:nvSpPr>
        <p:spPr>
          <a:xfrm>
            <a:off x="4310721" y="4883983"/>
            <a:ext cx="241335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</a:rPr>
              <a:t>・</a:t>
            </a:r>
            <a:r>
              <a:rPr kumimoji="1" lang="en-US" altLang="ja-JP" b="1" dirty="0">
                <a:solidFill>
                  <a:srgbClr val="FF0000"/>
                </a:solidFill>
              </a:rPr>
              <a:t>Diagnostic materials.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9C735D3-11F7-4E34-965E-7A0F15821824}"/>
              </a:ext>
            </a:extLst>
          </p:cNvPr>
          <p:cNvSpPr txBox="1"/>
          <p:nvPr/>
        </p:nvSpPr>
        <p:spPr>
          <a:xfrm>
            <a:off x="691177" y="1976768"/>
            <a:ext cx="7910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3333FF"/>
                </a:solidFill>
              </a:rPr>
              <a:t>Relation of DEMO design (JA) schedule and required irradiation data for materials</a:t>
            </a:r>
            <a:endParaRPr kumimoji="1" lang="ja-JP" altLang="en-US" b="1" dirty="0">
              <a:solidFill>
                <a:srgbClr val="3333FF"/>
              </a:solidFill>
            </a:endParaRP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F48F6D8B-4BFF-4E09-A389-6CD4E4C0CD00}"/>
              </a:ext>
            </a:extLst>
          </p:cNvPr>
          <p:cNvCxnSpPr/>
          <p:nvPr/>
        </p:nvCxnSpPr>
        <p:spPr>
          <a:xfrm flipH="1">
            <a:off x="1489681" y="4078489"/>
            <a:ext cx="776171" cy="382389"/>
          </a:xfrm>
          <a:prstGeom prst="line">
            <a:avLst/>
          </a:prstGeom>
          <a:ln w="28575">
            <a:solidFill>
              <a:srgbClr val="FFFF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>
            <a:extLst>
              <a:ext uri="{FF2B5EF4-FFF2-40B4-BE49-F238E27FC236}">
                <a16:creationId xmlns:a16="http://schemas.microsoft.com/office/drawing/2014/main" id="{80BE2084-C605-41B1-ADE4-17E11F90FD34}"/>
              </a:ext>
            </a:extLst>
          </p:cNvPr>
          <p:cNvCxnSpPr>
            <a:cxnSpLocks/>
          </p:cNvCxnSpPr>
          <p:nvPr/>
        </p:nvCxnSpPr>
        <p:spPr>
          <a:xfrm flipH="1" flipV="1">
            <a:off x="1185345" y="4907710"/>
            <a:ext cx="901325" cy="301150"/>
          </a:xfrm>
          <a:prstGeom prst="line">
            <a:avLst/>
          </a:prstGeom>
          <a:ln w="28575">
            <a:solidFill>
              <a:srgbClr val="FFFF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D9B648C0-3422-43F6-B5E8-564407F644C1}"/>
              </a:ext>
            </a:extLst>
          </p:cNvPr>
          <p:cNvSpPr/>
          <p:nvPr/>
        </p:nvSpPr>
        <p:spPr>
          <a:xfrm>
            <a:off x="4310721" y="4561661"/>
            <a:ext cx="214866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</a:rPr>
              <a:t>・</a:t>
            </a:r>
            <a:r>
              <a:rPr kumimoji="1" lang="en-US" altLang="ja-JP" b="1" dirty="0" err="1">
                <a:solidFill>
                  <a:srgbClr val="FF0000"/>
                </a:solidFill>
              </a:rPr>
              <a:t>Divertor</a:t>
            </a:r>
            <a:r>
              <a:rPr kumimoji="1" lang="en-US" altLang="ja-JP" b="1" dirty="0">
                <a:solidFill>
                  <a:srgbClr val="FF0000"/>
                </a:solidFill>
              </a:rPr>
              <a:t> materials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4FE6DE9F-53C4-49DA-82C9-2F9BEDD4BF7D}"/>
              </a:ext>
            </a:extLst>
          </p:cNvPr>
          <p:cNvSpPr/>
          <p:nvPr/>
        </p:nvSpPr>
        <p:spPr>
          <a:xfrm>
            <a:off x="2484446" y="3628700"/>
            <a:ext cx="906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b="1" dirty="0"/>
              <a:t>Blanket</a:t>
            </a:r>
            <a:endParaRPr kumimoji="1" lang="ja-JP" altLang="en-US" b="1" dirty="0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C1D40EBC-3626-4A29-B751-FF2F643A24CD}"/>
              </a:ext>
            </a:extLst>
          </p:cNvPr>
          <p:cNvSpPr/>
          <p:nvPr/>
        </p:nvSpPr>
        <p:spPr>
          <a:xfrm>
            <a:off x="-319907" y="616675"/>
            <a:ext cx="87787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ja-JP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Requirement from DEMO fusion reactor design</a:t>
            </a:r>
          </a:p>
        </p:txBody>
      </p:sp>
    </p:spTree>
    <p:extLst>
      <p:ext uri="{BB962C8B-B14F-4D97-AF65-F5344CB8AC3E}">
        <p14:creationId xmlns:p14="http://schemas.microsoft.com/office/powerpoint/2010/main" val="2903711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D80EA27E-224C-47DA-8417-92005593E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757" y="37969"/>
            <a:ext cx="530750" cy="74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38DF3E1-0CD3-48F0-A97D-446919487D98}"/>
              </a:ext>
            </a:extLst>
          </p:cNvPr>
          <p:cNvSpPr/>
          <p:nvPr/>
        </p:nvSpPr>
        <p:spPr>
          <a:xfrm>
            <a:off x="8926286" y="6542314"/>
            <a:ext cx="217714" cy="31568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3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737BC16-FCAF-4A0A-B22B-E9D731704CC4}"/>
              </a:ext>
            </a:extLst>
          </p:cNvPr>
          <p:cNvSpPr txBox="1"/>
          <p:nvPr/>
        </p:nvSpPr>
        <p:spPr>
          <a:xfrm>
            <a:off x="458272" y="4762469"/>
            <a:ext cx="4088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Segoe UI" panose="020B0502040204020203" pitchFamily="34" charset="0"/>
                <a:cs typeface="Segoe UI" panose="020B0502040204020203" pitchFamily="34" charset="0"/>
              </a:rPr>
              <a:t>Contour map of helium production rate and displacement per atom (</a:t>
            </a:r>
            <a:r>
              <a:rPr kumimoji="1" lang="en-US" altLang="ja-JP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dpa</a:t>
            </a:r>
            <a:r>
              <a:rPr kumimoji="1" lang="en-US" altLang="ja-JP" sz="1200" dirty="0">
                <a:latin typeface="Segoe UI" panose="020B0502040204020203" pitchFamily="34" charset="0"/>
                <a:cs typeface="Segoe UI" panose="020B0502040204020203" pitchFamily="34" charset="0"/>
              </a:rPr>
              <a:t>) for fusion reactor and neutron source.</a:t>
            </a:r>
            <a:endParaRPr kumimoji="1" lang="ja-JP" alt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CEECA2FF-A52E-46FA-B5B6-8098D38AA3D7}"/>
              </a:ext>
            </a:extLst>
          </p:cNvPr>
          <p:cNvGrpSpPr/>
          <p:nvPr/>
        </p:nvGrpSpPr>
        <p:grpSpPr>
          <a:xfrm>
            <a:off x="139579" y="893780"/>
            <a:ext cx="4332717" cy="3920102"/>
            <a:chOff x="40455" y="1469570"/>
            <a:chExt cx="5006287" cy="4405293"/>
          </a:xfrm>
        </p:grpSpPr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28507C7B-D435-4966-9509-28AE8DF9FF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455" y="1469570"/>
              <a:ext cx="5006287" cy="4405293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5" name="楕円 4">
              <a:extLst>
                <a:ext uri="{FF2B5EF4-FFF2-40B4-BE49-F238E27FC236}">
                  <a16:creationId xmlns:a16="http://schemas.microsoft.com/office/drawing/2014/main" id="{BFDA3A56-619C-4FD8-97DB-8D9C5D7B7E5C}"/>
                </a:ext>
              </a:extLst>
            </p:cNvPr>
            <p:cNvSpPr/>
            <p:nvPr/>
          </p:nvSpPr>
          <p:spPr>
            <a:xfrm rot="18877090">
              <a:off x="2901694" y="2858715"/>
              <a:ext cx="1163417" cy="71707"/>
            </a:xfrm>
            <a:prstGeom prst="ellipse">
              <a:avLst/>
            </a:prstGeom>
            <a:solidFill>
              <a:srgbClr val="FFFF00">
                <a:alpha val="50196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B041255D-CCF8-4E74-A689-56237EF97AD9}"/>
                </a:ext>
              </a:extLst>
            </p:cNvPr>
            <p:cNvSpPr txBox="1"/>
            <p:nvPr/>
          </p:nvSpPr>
          <p:spPr>
            <a:xfrm>
              <a:off x="3336513" y="3333663"/>
              <a:ext cx="1393843" cy="338554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b="1" dirty="0">
                  <a:solidFill>
                    <a:srgbClr val="FF0000"/>
                  </a:solidFill>
                </a:rPr>
                <a:t>DEMO reactor</a:t>
              </a:r>
              <a:endParaRPr kumimoji="1" lang="ja-JP" altLang="en-US" sz="1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6C34F5E-C9B0-4299-A84C-663E793901DE}"/>
              </a:ext>
            </a:extLst>
          </p:cNvPr>
          <p:cNvSpPr txBox="1"/>
          <p:nvPr/>
        </p:nvSpPr>
        <p:spPr>
          <a:xfrm>
            <a:off x="4502114" y="988086"/>
            <a:ext cx="4350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The DEMO reactor will finally exposed the structure materials up to around 80 </a:t>
            </a:r>
            <a:r>
              <a:rPr kumimoji="1" lang="en-US" altLang="ja-JP" dirty="0" err="1"/>
              <a:t>dpa</a:t>
            </a:r>
            <a:r>
              <a:rPr kumimoji="1" lang="en-US" altLang="ja-JP" dirty="0"/>
              <a:t>. </a:t>
            </a:r>
            <a:endParaRPr kumimoji="1" lang="ja-JP" altLang="en-US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6442BE0-C754-473C-89BE-82FE755E6FAB}"/>
              </a:ext>
            </a:extLst>
          </p:cNvPr>
          <p:cNvSpPr txBox="1"/>
          <p:nvPr/>
        </p:nvSpPr>
        <p:spPr>
          <a:xfrm>
            <a:off x="4502114" y="1641085"/>
            <a:ext cx="43864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As an initial data for the DEMO design, we think to need the irradiation up to 10 </a:t>
            </a:r>
            <a:r>
              <a:rPr kumimoji="1" lang="en-US" altLang="ja-JP" dirty="0" err="1"/>
              <a:t>dpa</a:t>
            </a:r>
            <a:r>
              <a:rPr kumimoji="1" lang="en-US" altLang="ja-JP" dirty="0"/>
              <a:t>/year at least. </a:t>
            </a:r>
            <a:endParaRPr kumimoji="1" lang="ja-JP" altLang="en-US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E4BECCB7-851A-4E95-A6FA-C63853FE4669}"/>
              </a:ext>
            </a:extLst>
          </p:cNvPr>
          <p:cNvSpPr txBox="1"/>
          <p:nvPr/>
        </p:nvSpPr>
        <p:spPr>
          <a:xfrm>
            <a:off x="4502114" y="2624073"/>
            <a:ext cx="4277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DT neutron source including ITER is quite not sufficient from the objectives. </a:t>
            </a:r>
            <a:endParaRPr kumimoji="1" lang="ja-JP" altLang="en-US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1DAA0E59-63F5-40F2-B02B-988A635629D4}"/>
              </a:ext>
            </a:extLst>
          </p:cNvPr>
          <p:cNvSpPr txBox="1"/>
          <p:nvPr/>
        </p:nvSpPr>
        <p:spPr>
          <a:xfrm>
            <a:off x="4502114" y="3308396"/>
            <a:ext cx="45330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Fission reactor and spallation neutron sources will not be appropriate for the verification in the viewpoint of the ratio of He and </a:t>
            </a:r>
            <a:r>
              <a:rPr kumimoji="1" lang="en-US" altLang="ja-JP" dirty="0" err="1"/>
              <a:t>dpa</a:t>
            </a:r>
            <a:r>
              <a:rPr kumimoji="1" lang="en-US" altLang="ja-JP" dirty="0"/>
              <a:t>.</a:t>
            </a:r>
            <a:r>
              <a:rPr kumimoji="1" lang="en-US" altLang="ja-JP" sz="1600" dirty="0"/>
              <a:t> </a:t>
            </a:r>
            <a:endParaRPr kumimoji="1" lang="ja-JP" altLang="en-US" sz="16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766C4E8-9341-4143-99FD-144EDEA8F6C5}"/>
              </a:ext>
            </a:extLst>
          </p:cNvPr>
          <p:cNvSpPr txBox="1"/>
          <p:nvPr/>
        </p:nvSpPr>
        <p:spPr>
          <a:xfrm>
            <a:off x="602554" y="5593222"/>
            <a:ext cx="8224578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/>
              <a:t>We propose the complete achievement of irradiation examination with an advanced fusion neutron source facility ,A-FNS which is like a half intensity of IFMIF by 2035.</a:t>
            </a:r>
            <a:endParaRPr kumimoji="1" lang="ja-JP" altLang="en-US" sz="2000" b="1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5A368CD9-DD74-4AE7-B53E-5DE94AD6B8B3}"/>
              </a:ext>
            </a:extLst>
          </p:cNvPr>
          <p:cNvSpPr txBox="1"/>
          <p:nvPr/>
        </p:nvSpPr>
        <p:spPr>
          <a:xfrm>
            <a:off x="4645298" y="4400760"/>
            <a:ext cx="44367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Therefore,</a:t>
            </a:r>
            <a:r>
              <a:rPr kumimoji="1" lang="ja-JP" altLang="en-US" dirty="0"/>
              <a:t> </a:t>
            </a:r>
            <a:r>
              <a:rPr kumimoji="1" lang="en-US" altLang="ja-JP" b="1" dirty="0"/>
              <a:t>an fusion neutron source like a IFMIF should be operated around 2030 for the material irradiation.</a:t>
            </a:r>
            <a:endParaRPr kumimoji="1" lang="ja-JP" altLang="en-US" b="1" dirty="0"/>
          </a:p>
          <a:p>
            <a:endParaRPr kumimoji="1" lang="ja-JP" altLang="en-US" sz="1600" dirty="0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2B86ED46-F615-4500-906D-513F1C2EE5C1}"/>
              </a:ext>
            </a:extLst>
          </p:cNvPr>
          <p:cNvSpPr/>
          <p:nvPr/>
        </p:nvSpPr>
        <p:spPr>
          <a:xfrm>
            <a:off x="139579" y="205490"/>
            <a:ext cx="62742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ja-JP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Necessity of early neutron source</a:t>
            </a:r>
          </a:p>
        </p:txBody>
      </p:sp>
    </p:spTree>
    <p:extLst>
      <p:ext uri="{BB962C8B-B14F-4D97-AF65-F5344CB8AC3E}">
        <p14:creationId xmlns:p14="http://schemas.microsoft.com/office/powerpoint/2010/main" val="674961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">
            <a:extLst>
              <a:ext uri="{FF2B5EF4-FFF2-40B4-BE49-F238E27FC236}">
                <a16:creationId xmlns:a16="http://schemas.microsoft.com/office/drawing/2014/main" id="{416CFD5B-F7A4-4838-80D4-F06F05941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178" y="3149403"/>
            <a:ext cx="1154705" cy="2117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246D6A31-F254-407A-BAB6-A4B4BC08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035" y="22989"/>
            <a:ext cx="7886700" cy="607061"/>
          </a:xfrm>
        </p:spPr>
        <p:txBody>
          <a:bodyPr>
            <a:normAutofit/>
          </a:bodyPr>
          <a:lstStyle/>
          <a:p>
            <a:r>
              <a:rPr kumimoji="1" lang="en-US" altLang="ja-JP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Present status of IFMIF/EVEDA</a:t>
            </a:r>
            <a:endParaRPr kumimoji="1" lang="ja-JP" altLang="en-US" sz="2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A4B8F1D-F0E3-4D77-9F63-0F6B4B990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5</a:t>
            </a:fld>
            <a:endParaRPr lang="ja-JP" alt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294EF8E-33FB-4BD7-990F-F2C5D2D4C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62" y="722830"/>
            <a:ext cx="7150572" cy="2192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1234969F-059C-4E69-8E6A-50F1EFC7F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0" y="3488766"/>
            <a:ext cx="3318185" cy="1699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DA74FD0C-C0A3-40E2-9644-C5F12BCF19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11" b="10085"/>
          <a:stretch/>
        </p:blipFill>
        <p:spPr bwMode="auto">
          <a:xfrm>
            <a:off x="3887179" y="3535149"/>
            <a:ext cx="1437921" cy="162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L:\IFMIF-LF2-K\140507_H26年度ELTL実証試験#1（データ）\データ解析\RUN1\真空Liターゲット画像撮影\V15.1P1.3E-3 (scale).tif">
            <a:extLst>
              <a:ext uri="{FF2B5EF4-FFF2-40B4-BE49-F238E27FC236}">
                <a16:creationId xmlns:a16="http://schemas.microsoft.com/office/drawing/2014/main" id="{69A91D8F-7DE7-46E0-BA99-66B2A1897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367" y="3543153"/>
            <a:ext cx="836458" cy="16107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FC711FF3-0021-4059-89D0-92AE8C9BE652}"/>
              </a:ext>
            </a:extLst>
          </p:cNvPr>
          <p:cNvSpPr/>
          <p:nvPr/>
        </p:nvSpPr>
        <p:spPr>
          <a:xfrm>
            <a:off x="737962" y="914646"/>
            <a:ext cx="6659557" cy="2330924"/>
          </a:xfrm>
          <a:prstGeom prst="roundRect">
            <a:avLst>
              <a:gd name="adj" fmla="val 10319"/>
            </a:avLst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吹き出し: 四角形 14">
            <a:extLst>
              <a:ext uri="{FF2B5EF4-FFF2-40B4-BE49-F238E27FC236}">
                <a16:creationId xmlns:a16="http://schemas.microsoft.com/office/drawing/2014/main" id="{A2520AFC-FDC5-4492-9400-2E3D71D62C20}"/>
              </a:ext>
            </a:extLst>
          </p:cNvPr>
          <p:cNvSpPr/>
          <p:nvPr/>
        </p:nvSpPr>
        <p:spPr>
          <a:xfrm>
            <a:off x="933071" y="983442"/>
            <a:ext cx="3008874" cy="2001361"/>
          </a:xfrm>
          <a:prstGeom prst="wedgeRectCallout">
            <a:avLst>
              <a:gd name="adj1" fmla="val -36028"/>
              <a:gd name="adj2" fmla="val 7742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吹き出し: 四角形 16">
            <a:extLst>
              <a:ext uri="{FF2B5EF4-FFF2-40B4-BE49-F238E27FC236}">
                <a16:creationId xmlns:a16="http://schemas.microsoft.com/office/drawing/2014/main" id="{9930504F-96E4-4ED8-AACD-05488C4F0132}"/>
              </a:ext>
            </a:extLst>
          </p:cNvPr>
          <p:cNvSpPr/>
          <p:nvPr/>
        </p:nvSpPr>
        <p:spPr>
          <a:xfrm>
            <a:off x="5422367" y="3535149"/>
            <a:ext cx="836458" cy="1634782"/>
          </a:xfrm>
          <a:prstGeom prst="wedgeRectCallout">
            <a:avLst>
              <a:gd name="adj1" fmla="val -120269"/>
              <a:gd name="adj2" fmla="val -3014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吹き出し: 四角形 17">
            <a:extLst>
              <a:ext uri="{FF2B5EF4-FFF2-40B4-BE49-F238E27FC236}">
                <a16:creationId xmlns:a16="http://schemas.microsoft.com/office/drawing/2014/main" id="{2CE26E81-8DCC-4F9B-A74B-6922CA0E24BE}"/>
              </a:ext>
            </a:extLst>
          </p:cNvPr>
          <p:cNvSpPr/>
          <p:nvPr/>
        </p:nvSpPr>
        <p:spPr>
          <a:xfrm>
            <a:off x="6093684" y="983442"/>
            <a:ext cx="165141" cy="2001361"/>
          </a:xfrm>
          <a:prstGeom prst="wedgeRectCallout">
            <a:avLst>
              <a:gd name="adj1" fmla="val 710054"/>
              <a:gd name="adj2" fmla="val 8919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57CA4CF-7BD1-4F5B-ABE3-22C9DACFA0AD}"/>
              </a:ext>
            </a:extLst>
          </p:cNvPr>
          <p:cNvSpPr txBox="1"/>
          <p:nvPr/>
        </p:nvSpPr>
        <p:spPr>
          <a:xfrm>
            <a:off x="2242458" y="3035722"/>
            <a:ext cx="295273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b="1" dirty="0">
                <a:solidFill>
                  <a:srgbClr val="3333FF"/>
                </a:solidFill>
                <a:latin typeface="+mn-ea"/>
              </a:rPr>
              <a:t>IFMIF Intermediate Engineering Design Report</a:t>
            </a:r>
            <a:r>
              <a:rPr kumimoji="1" lang="ja-JP" altLang="en-US" sz="1400" b="1" dirty="0">
                <a:solidFill>
                  <a:srgbClr val="3333FF"/>
                </a:solidFill>
                <a:latin typeface="+mn-ea"/>
              </a:rPr>
              <a:t>（</a:t>
            </a:r>
            <a:r>
              <a:rPr kumimoji="1" lang="en-US" altLang="ja-JP" sz="1400" b="1" dirty="0">
                <a:solidFill>
                  <a:srgbClr val="3333FF"/>
                </a:solidFill>
                <a:latin typeface="+mn-ea"/>
              </a:rPr>
              <a:t>2014</a:t>
            </a:r>
            <a:r>
              <a:rPr kumimoji="1" lang="ja-JP" altLang="en-US" sz="1400" b="1" dirty="0">
                <a:solidFill>
                  <a:srgbClr val="3333FF"/>
                </a:solidFill>
                <a:latin typeface="+mn-ea"/>
              </a:rPr>
              <a:t>）</a:t>
            </a:r>
          </a:p>
        </p:txBody>
      </p:sp>
      <p:sp>
        <p:nvSpPr>
          <p:cNvPr id="16" name="吹き出し: 四角形 15">
            <a:extLst>
              <a:ext uri="{FF2B5EF4-FFF2-40B4-BE49-F238E27FC236}">
                <a16:creationId xmlns:a16="http://schemas.microsoft.com/office/drawing/2014/main" id="{4EE582AD-350E-41B4-AC81-45CF696F3DAA}"/>
              </a:ext>
            </a:extLst>
          </p:cNvPr>
          <p:cNvSpPr/>
          <p:nvPr/>
        </p:nvSpPr>
        <p:spPr>
          <a:xfrm>
            <a:off x="5819859" y="983442"/>
            <a:ext cx="267057" cy="2001361"/>
          </a:xfrm>
          <a:prstGeom prst="wedgeRectCallout">
            <a:avLst>
              <a:gd name="adj1" fmla="val -316998"/>
              <a:gd name="adj2" fmla="val 7620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C7D8B77-6C51-4D73-97B3-46EC82FE5BD2}"/>
              </a:ext>
            </a:extLst>
          </p:cNvPr>
          <p:cNvSpPr txBox="1"/>
          <p:nvPr/>
        </p:nvSpPr>
        <p:spPr>
          <a:xfrm>
            <a:off x="0" y="5176914"/>
            <a:ext cx="35267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/>
              <a:t>Linear IFMIF Prototype Accelerator (ongoing)</a:t>
            </a:r>
            <a:endParaRPr kumimoji="1" lang="ja-JP" altLang="en-US" sz="1400" b="1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9903EE3B-0AF4-46D4-B913-AE6E0FB6B57D}"/>
              </a:ext>
            </a:extLst>
          </p:cNvPr>
          <p:cNvSpPr txBox="1"/>
          <p:nvPr/>
        </p:nvSpPr>
        <p:spPr>
          <a:xfrm>
            <a:off x="3834346" y="5176914"/>
            <a:ext cx="25481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/>
              <a:t>EVEDA Lithium Test Loop (2014)</a:t>
            </a:r>
            <a:endParaRPr kumimoji="1" lang="ja-JP" altLang="en-US" sz="1400" b="1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1FAB8F9D-A397-4457-A835-91558A87D701}"/>
              </a:ext>
            </a:extLst>
          </p:cNvPr>
          <p:cNvSpPr txBox="1"/>
          <p:nvPr/>
        </p:nvSpPr>
        <p:spPr>
          <a:xfrm>
            <a:off x="6514288" y="5176914"/>
            <a:ext cx="2342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/>
              <a:t>High Flux Test Module (2015)</a:t>
            </a:r>
            <a:endParaRPr kumimoji="1" lang="ja-JP" altLang="en-US" sz="1400" b="1" dirty="0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3A99F112-2A79-46CC-8A04-E06CC7B64305}"/>
              </a:ext>
            </a:extLst>
          </p:cNvPr>
          <p:cNvSpPr/>
          <p:nvPr/>
        </p:nvSpPr>
        <p:spPr>
          <a:xfrm>
            <a:off x="2468994" y="3557970"/>
            <a:ext cx="8864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b="1" dirty="0" err="1"/>
              <a:t>Rokkasyo</a:t>
            </a:r>
            <a:endParaRPr lang="ja-JP" altLang="en-US" sz="1400" dirty="0"/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D12D31FE-8171-478D-88A6-C9421455E869}"/>
              </a:ext>
            </a:extLst>
          </p:cNvPr>
          <p:cNvSpPr/>
          <p:nvPr/>
        </p:nvSpPr>
        <p:spPr>
          <a:xfrm>
            <a:off x="3900459" y="4845052"/>
            <a:ext cx="587853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sz="1400" b="1" dirty="0" err="1"/>
              <a:t>Oarai</a:t>
            </a:r>
            <a:endParaRPr lang="ja-JP" altLang="en-US" sz="1400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A445C5EB-69DB-4821-BDC8-F41C210C521E}"/>
              </a:ext>
            </a:extLst>
          </p:cNvPr>
          <p:cNvSpPr txBox="1"/>
          <p:nvPr/>
        </p:nvSpPr>
        <p:spPr>
          <a:xfrm>
            <a:off x="104274" y="5538939"/>
            <a:ext cx="3318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/>
              <a:t>To achieve 9 MeV(CW) operation</a:t>
            </a:r>
            <a:endParaRPr kumimoji="1" lang="ja-JP" altLang="en-US" b="1" dirty="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9597F600-B011-4119-89C2-D4826178F340}"/>
              </a:ext>
            </a:extLst>
          </p:cNvPr>
          <p:cNvSpPr txBox="1"/>
          <p:nvPr/>
        </p:nvSpPr>
        <p:spPr>
          <a:xfrm>
            <a:off x="3526516" y="5506246"/>
            <a:ext cx="2856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/>
              <a:t>Long-term stability of high speed liquid flow validated! </a:t>
            </a:r>
            <a:endParaRPr kumimoji="1" lang="ja-JP" altLang="en-US" b="1" dirty="0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BFF014E6-02C0-4978-ABE8-51846F5490C8}"/>
              </a:ext>
            </a:extLst>
          </p:cNvPr>
          <p:cNvSpPr/>
          <p:nvPr/>
        </p:nvSpPr>
        <p:spPr>
          <a:xfrm>
            <a:off x="6485145" y="5506246"/>
            <a:ext cx="25781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1" dirty="0"/>
              <a:t>Prototype manufactured, </a:t>
            </a:r>
          </a:p>
          <a:p>
            <a:r>
              <a:rPr lang="en-US" altLang="ja-JP" b="1" dirty="0"/>
              <a:t>remote handling tested!</a:t>
            </a:r>
            <a:endParaRPr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AE263B1-EC7A-40B1-8B1D-816DD1ADC768}"/>
              </a:ext>
            </a:extLst>
          </p:cNvPr>
          <p:cNvSpPr txBox="1"/>
          <p:nvPr/>
        </p:nvSpPr>
        <p:spPr>
          <a:xfrm>
            <a:off x="0" y="6269613"/>
            <a:ext cx="9123716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b="1" dirty="0"/>
              <a:t>We propose an A-FNS construction using by the IFMIF/EVEDA intellectual properties.</a:t>
            </a:r>
            <a:endParaRPr kumimoji="1" lang="ja-JP" altLang="en-US" sz="2000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919EA64-E0B9-419D-9530-472EFFFB5E48}"/>
              </a:ext>
            </a:extLst>
          </p:cNvPr>
          <p:cNvSpPr txBox="1"/>
          <p:nvPr/>
        </p:nvSpPr>
        <p:spPr>
          <a:xfrm>
            <a:off x="259013" y="547301"/>
            <a:ext cx="8605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From 2007, IFMIF/EVEDA has started to validate the construction of IFMIF on BA phase.</a:t>
            </a:r>
            <a:endParaRPr kumimoji="1" lang="ja-JP" altLang="en-US" b="1" dirty="0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26B3805E-F5A2-459B-9DC9-CD6CB746F348}"/>
              </a:ext>
            </a:extLst>
          </p:cNvPr>
          <p:cNvSpPr/>
          <p:nvPr/>
        </p:nvSpPr>
        <p:spPr>
          <a:xfrm>
            <a:off x="8926286" y="6542314"/>
            <a:ext cx="217714" cy="31568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4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23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EFCE3BFA-69DB-462B-BC21-BEB401ED59CD}"/>
              </a:ext>
            </a:extLst>
          </p:cNvPr>
          <p:cNvSpPr/>
          <p:nvPr/>
        </p:nvSpPr>
        <p:spPr>
          <a:xfrm>
            <a:off x="396125" y="540611"/>
            <a:ext cx="83963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Advanced Fusion Neutron Source based on IFMIF/EVEDA</a:t>
            </a:r>
            <a:endParaRPr lang="ja-JP" altLang="en-US" sz="2400" b="1" dirty="0"/>
          </a:p>
        </p:txBody>
      </p:sp>
      <p:grpSp>
        <p:nvGrpSpPr>
          <p:cNvPr id="106" name="グループ化 105">
            <a:extLst>
              <a:ext uri="{FF2B5EF4-FFF2-40B4-BE49-F238E27FC236}">
                <a16:creationId xmlns:a16="http://schemas.microsoft.com/office/drawing/2014/main" id="{9E8AC323-E3FB-4D05-862C-41A085149D6C}"/>
              </a:ext>
            </a:extLst>
          </p:cNvPr>
          <p:cNvGrpSpPr/>
          <p:nvPr/>
        </p:nvGrpSpPr>
        <p:grpSpPr>
          <a:xfrm>
            <a:off x="130146" y="1716667"/>
            <a:ext cx="8502438" cy="4116143"/>
            <a:chOff x="402713" y="2135381"/>
            <a:chExt cx="8502438" cy="4116143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D648A915-6E06-4721-B64C-FE5714A72E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916" t="38249" r="60089" b="18712"/>
            <a:stretch/>
          </p:blipFill>
          <p:spPr>
            <a:xfrm>
              <a:off x="402713" y="2135381"/>
              <a:ext cx="7583461" cy="2784626"/>
            </a:xfrm>
            <a:prstGeom prst="rect">
              <a:avLst/>
            </a:prstGeom>
          </p:spPr>
        </p:pic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FB0DFA59-3DA6-48E7-96EA-CF2B07B6615A}"/>
                </a:ext>
              </a:extLst>
            </p:cNvPr>
            <p:cNvSpPr txBox="1"/>
            <p:nvPr/>
          </p:nvSpPr>
          <p:spPr>
            <a:xfrm>
              <a:off x="1591522" y="2879852"/>
              <a:ext cx="16710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Injector and RFQ+SRF</a:t>
              </a:r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13309A89-19E9-464B-85F6-790BDD62572C}"/>
                </a:ext>
              </a:extLst>
            </p:cNvPr>
            <p:cNvSpPr txBox="1"/>
            <p:nvPr/>
          </p:nvSpPr>
          <p:spPr>
            <a:xfrm>
              <a:off x="3678734" y="2879851"/>
              <a:ext cx="18209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SRF and Beam transport</a:t>
              </a:r>
              <a:endParaRPr kumimoji="1" lang="ja-JP" altLang="en-US" sz="12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85928177-5192-424F-9F2F-29BA5C251B25}"/>
                </a:ext>
              </a:extLst>
            </p:cNvPr>
            <p:cNvSpPr txBox="1"/>
            <p:nvPr/>
          </p:nvSpPr>
          <p:spPr>
            <a:xfrm>
              <a:off x="6040832" y="2393003"/>
              <a:ext cx="11431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Test facility</a:t>
              </a:r>
              <a:endParaRPr kumimoji="1" lang="ja-JP" altLang="en-US" sz="14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D0237919-D4FD-491F-B8EC-9F2C0BBFDD8E}"/>
                </a:ext>
              </a:extLst>
            </p:cNvPr>
            <p:cNvSpPr txBox="1"/>
            <p:nvPr/>
          </p:nvSpPr>
          <p:spPr>
            <a:xfrm>
              <a:off x="7175236" y="2383111"/>
              <a:ext cx="14426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Related facility</a:t>
              </a:r>
              <a:endParaRPr kumimoji="1" lang="ja-JP" altLang="en-US" sz="14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7B92FF7E-8F00-4A6D-9226-B644D3C4062D}"/>
                </a:ext>
              </a:extLst>
            </p:cNvPr>
            <p:cNvCxnSpPr>
              <a:cxnSpLocks/>
            </p:cNvCxnSpPr>
            <p:nvPr/>
          </p:nvCxnSpPr>
          <p:spPr>
            <a:xfrm>
              <a:off x="3534866" y="3384135"/>
              <a:ext cx="0" cy="2867389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>
              <a:extLst>
                <a:ext uri="{FF2B5EF4-FFF2-40B4-BE49-F238E27FC236}">
                  <a16:creationId xmlns:a16="http://schemas.microsoft.com/office/drawing/2014/main" id="{C01EC3C9-6C10-48F7-8D85-4358C420D259}"/>
                </a:ext>
              </a:extLst>
            </p:cNvPr>
            <p:cNvCxnSpPr>
              <a:cxnSpLocks/>
            </p:cNvCxnSpPr>
            <p:nvPr/>
          </p:nvCxnSpPr>
          <p:spPr>
            <a:xfrm>
              <a:off x="6181573" y="4142196"/>
              <a:ext cx="1" cy="982987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コネクタ 51">
              <a:extLst>
                <a:ext uri="{FF2B5EF4-FFF2-40B4-BE49-F238E27FC236}">
                  <a16:creationId xmlns:a16="http://schemas.microsoft.com/office/drawing/2014/main" id="{03D5C957-C818-40EF-9E57-A2D0984F9560}"/>
                </a:ext>
              </a:extLst>
            </p:cNvPr>
            <p:cNvCxnSpPr>
              <a:cxnSpLocks/>
            </p:cNvCxnSpPr>
            <p:nvPr/>
          </p:nvCxnSpPr>
          <p:spPr>
            <a:xfrm>
              <a:off x="6972336" y="3991686"/>
              <a:ext cx="0" cy="1159048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889BBACB-5401-400F-9ED5-6BCF1825C58C}"/>
                </a:ext>
              </a:extLst>
            </p:cNvPr>
            <p:cNvSpPr txBox="1"/>
            <p:nvPr/>
          </p:nvSpPr>
          <p:spPr>
            <a:xfrm>
              <a:off x="2212640" y="4632406"/>
              <a:ext cx="3770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>
                  <a:latin typeface="Segoe UI" panose="020B0502040204020203" pitchFamily="34" charset="0"/>
                  <a:cs typeface="Segoe UI" panose="020B0502040204020203" pitchFamily="34" charset="0"/>
                </a:rPr>
                <a:t>58</a:t>
              </a:r>
              <a:endParaRPr kumimoji="1" lang="ja-JP" altLang="en-US" sz="14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48" name="直線矢印コネクタ 47">
              <a:extLst>
                <a:ext uri="{FF2B5EF4-FFF2-40B4-BE49-F238E27FC236}">
                  <a16:creationId xmlns:a16="http://schemas.microsoft.com/office/drawing/2014/main" id="{123DDAFE-E772-4876-829A-B2E5E33F3E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52149" y="4896750"/>
              <a:ext cx="2629425" cy="1234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id="{989E5864-77A1-47EF-A343-2FBB87C10C51}"/>
                </a:ext>
              </a:extLst>
            </p:cNvPr>
            <p:cNvSpPr txBox="1"/>
            <p:nvPr/>
          </p:nvSpPr>
          <p:spPr>
            <a:xfrm>
              <a:off x="4572063" y="4616216"/>
              <a:ext cx="3770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>
                  <a:latin typeface="Segoe UI" panose="020B0502040204020203" pitchFamily="34" charset="0"/>
                  <a:cs typeface="Segoe UI" panose="020B0502040204020203" pitchFamily="34" charset="0"/>
                </a:rPr>
                <a:t>60</a:t>
              </a:r>
              <a:endParaRPr kumimoji="1" lang="ja-JP" altLang="en-US" sz="14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56" name="直線矢印コネクタ 55">
              <a:extLst>
                <a:ext uri="{FF2B5EF4-FFF2-40B4-BE49-F238E27FC236}">
                  <a16:creationId xmlns:a16="http://schemas.microsoft.com/office/drawing/2014/main" id="{1F0301CF-D551-4056-AE37-D640BAB50298}"/>
                </a:ext>
              </a:extLst>
            </p:cNvPr>
            <p:cNvCxnSpPr>
              <a:cxnSpLocks/>
            </p:cNvCxnSpPr>
            <p:nvPr/>
          </p:nvCxnSpPr>
          <p:spPr>
            <a:xfrm>
              <a:off x="6181574" y="4896750"/>
              <a:ext cx="776200" cy="1234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テキスト ボックス 57">
              <a:extLst>
                <a:ext uri="{FF2B5EF4-FFF2-40B4-BE49-F238E27FC236}">
                  <a16:creationId xmlns:a16="http://schemas.microsoft.com/office/drawing/2014/main" id="{6083E6A6-97C5-4E01-BE9A-D0B01B2E1D04}"/>
                </a:ext>
              </a:extLst>
            </p:cNvPr>
            <p:cNvSpPr txBox="1"/>
            <p:nvPr/>
          </p:nvSpPr>
          <p:spPr>
            <a:xfrm>
              <a:off x="6372094" y="4633690"/>
              <a:ext cx="3770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>
                  <a:latin typeface="Segoe UI" panose="020B0502040204020203" pitchFamily="34" charset="0"/>
                  <a:cs typeface="Segoe UI" panose="020B0502040204020203" pitchFamily="34" charset="0"/>
                </a:rPr>
                <a:t>18</a:t>
              </a:r>
              <a:endParaRPr kumimoji="1" lang="ja-JP" altLang="en-US" sz="14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60" name="直線矢印コネクタ 59">
              <a:extLst>
                <a:ext uri="{FF2B5EF4-FFF2-40B4-BE49-F238E27FC236}">
                  <a16:creationId xmlns:a16="http://schemas.microsoft.com/office/drawing/2014/main" id="{2B5603C8-30B7-4DC3-A980-6B4BA51841DC}"/>
                </a:ext>
              </a:extLst>
            </p:cNvPr>
            <p:cNvCxnSpPr>
              <a:cxnSpLocks/>
            </p:cNvCxnSpPr>
            <p:nvPr/>
          </p:nvCxnSpPr>
          <p:spPr>
            <a:xfrm>
              <a:off x="6978099" y="4902915"/>
              <a:ext cx="826669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テキスト ボックス 62">
              <a:extLst>
                <a:ext uri="{FF2B5EF4-FFF2-40B4-BE49-F238E27FC236}">
                  <a16:creationId xmlns:a16="http://schemas.microsoft.com/office/drawing/2014/main" id="{AF2B3B18-9DA1-43D1-AD4B-48AF72F0F745}"/>
                </a:ext>
              </a:extLst>
            </p:cNvPr>
            <p:cNvSpPr txBox="1"/>
            <p:nvPr/>
          </p:nvSpPr>
          <p:spPr>
            <a:xfrm>
              <a:off x="7205995" y="4646460"/>
              <a:ext cx="3770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>
                  <a:latin typeface="Segoe UI" panose="020B0502040204020203" pitchFamily="34" charset="0"/>
                  <a:cs typeface="Segoe UI" panose="020B0502040204020203" pitchFamily="34" charset="0"/>
                </a:rPr>
                <a:t>18</a:t>
              </a:r>
              <a:endParaRPr kumimoji="1" lang="ja-JP" altLang="en-US" sz="14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39" name="直線コネクタ 38">
              <a:extLst>
                <a:ext uri="{FF2B5EF4-FFF2-40B4-BE49-F238E27FC236}">
                  <a16:creationId xmlns:a16="http://schemas.microsoft.com/office/drawing/2014/main" id="{117DDBCD-7FBB-42CC-BEF5-753EF74E5BF0}"/>
                </a:ext>
              </a:extLst>
            </p:cNvPr>
            <p:cNvCxnSpPr>
              <a:cxnSpLocks/>
            </p:cNvCxnSpPr>
            <p:nvPr/>
          </p:nvCxnSpPr>
          <p:spPr>
            <a:xfrm>
              <a:off x="7286067" y="4467270"/>
              <a:ext cx="1001122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コネクタ 77">
              <a:extLst>
                <a:ext uri="{FF2B5EF4-FFF2-40B4-BE49-F238E27FC236}">
                  <a16:creationId xmlns:a16="http://schemas.microsoft.com/office/drawing/2014/main" id="{B8C5A406-DBCF-4985-B7A3-7E2867F77845}"/>
                </a:ext>
              </a:extLst>
            </p:cNvPr>
            <p:cNvCxnSpPr>
              <a:cxnSpLocks/>
            </p:cNvCxnSpPr>
            <p:nvPr/>
          </p:nvCxnSpPr>
          <p:spPr>
            <a:xfrm>
              <a:off x="998830" y="3645308"/>
              <a:ext cx="0" cy="2606216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線矢印コネクタ 79">
              <a:extLst>
                <a:ext uri="{FF2B5EF4-FFF2-40B4-BE49-F238E27FC236}">
                  <a16:creationId xmlns:a16="http://schemas.microsoft.com/office/drawing/2014/main" id="{AF4B3C24-742A-4604-B682-FB674AAE0C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64329" y="4110839"/>
              <a:ext cx="0" cy="326164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コネクタ 81">
              <a:extLst>
                <a:ext uri="{FF2B5EF4-FFF2-40B4-BE49-F238E27FC236}">
                  <a16:creationId xmlns:a16="http://schemas.microsoft.com/office/drawing/2014/main" id="{6AF5AB4D-F100-433A-A399-EA261257D965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62" y="3384135"/>
              <a:ext cx="1098627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テキスト ボックス 82">
              <a:extLst>
                <a:ext uri="{FF2B5EF4-FFF2-40B4-BE49-F238E27FC236}">
                  <a16:creationId xmlns:a16="http://schemas.microsoft.com/office/drawing/2014/main" id="{AA95FDC0-2C4E-4F91-A83A-2A3B977D8B1E}"/>
                </a:ext>
              </a:extLst>
            </p:cNvPr>
            <p:cNvSpPr txBox="1"/>
            <p:nvPr/>
          </p:nvSpPr>
          <p:spPr>
            <a:xfrm rot="16200000">
              <a:off x="7941344" y="3541175"/>
              <a:ext cx="3770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>
                  <a:latin typeface="Segoe UI" panose="020B0502040204020203" pitchFamily="34" charset="0"/>
                  <a:cs typeface="Segoe UI" panose="020B0502040204020203" pitchFamily="34" charset="0"/>
                </a:rPr>
                <a:t>15</a:t>
              </a:r>
              <a:endParaRPr kumimoji="1" lang="ja-JP" altLang="en-US" sz="14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84" name="直線コネクタ 83">
              <a:extLst>
                <a:ext uri="{FF2B5EF4-FFF2-40B4-BE49-F238E27FC236}">
                  <a16:creationId xmlns:a16="http://schemas.microsoft.com/office/drawing/2014/main" id="{33B92385-830E-40F8-B989-E48957CBA86A}"/>
                </a:ext>
              </a:extLst>
            </p:cNvPr>
            <p:cNvCxnSpPr>
              <a:cxnSpLocks/>
            </p:cNvCxnSpPr>
            <p:nvPr/>
          </p:nvCxnSpPr>
          <p:spPr>
            <a:xfrm>
              <a:off x="7174328" y="2902628"/>
              <a:ext cx="1112861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線矢印コネクタ 84">
              <a:extLst>
                <a:ext uri="{FF2B5EF4-FFF2-40B4-BE49-F238E27FC236}">
                  <a16:creationId xmlns:a16="http://schemas.microsoft.com/office/drawing/2014/main" id="{9F884E96-FD87-40F2-9D42-744905A693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65895" y="2884836"/>
              <a:ext cx="0" cy="48150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テキスト ボックス 85">
              <a:extLst>
                <a:ext uri="{FF2B5EF4-FFF2-40B4-BE49-F238E27FC236}">
                  <a16:creationId xmlns:a16="http://schemas.microsoft.com/office/drawing/2014/main" id="{4159F634-39AA-4BB9-8DA8-3AB1575960E6}"/>
                </a:ext>
              </a:extLst>
            </p:cNvPr>
            <p:cNvSpPr txBox="1"/>
            <p:nvPr/>
          </p:nvSpPr>
          <p:spPr>
            <a:xfrm rot="16200000">
              <a:off x="7931112" y="2995991"/>
              <a:ext cx="3770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>
                  <a:latin typeface="Segoe UI" panose="020B0502040204020203" pitchFamily="34" charset="0"/>
                  <a:cs typeface="Segoe UI" panose="020B0502040204020203" pitchFamily="34" charset="0"/>
                </a:rPr>
                <a:t>11</a:t>
              </a:r>
              <a:endParaRPr kumimoji="1" lang="ja-JP" altLang="en-US" sz="14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7" name="テキスト ボックス 86">
              <a:extLst>
                <a:ext uri="{FF2B5EF4-FFF2-40B4-BE49-F238E27FC236}">
                  <a16:creationId xmlns:a16="http://schemas.microsoft.com/office/drawing/2014/main" id="{307A8258-2C75-46E9-8104-2BB89D790010}"/>
                </a:ext>
              </a:extLst>
            </p:cNvPr>
            <p:cNvSpPr txBox="1"/>
            <p:nvPr/>
          </p:nvSpPr>
          <p:spPr>
            <a:xfrm>
              <a:off x="7838641" y="4612230"/>
              <a:ext cx="10665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>
                  <a:latin typeface="Segoe UI" panose="020B0502040204020203" pitchFamily="34" charset="0"/>
                  <a:cs typeface="Segoe UI" panose="020B0502040204020203" pitchFamily="34" charset="0"/>
                </a:rPr>
                <a:t>Unit: meter</a:t>
              </a:r>
              <a:endParaRPr kumimoji="1" lang="ja-JP" altLang="en-US" sz="14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88" name="直線矢印コネクタ 87">
              <a:extLst>
                <a:ext uri="{FF2B5EF4-FFF2-40B4-BE49-F238E27FC236}">
                  <a16:creationId xmlns:a16="http://schemas.microsoft.com/office/drawing/2014/main" id="{30AC6D30-3E8A-467F-8F74-1662126EC51C}"/>
                </a:ext>
              </a:extLst>
            </p:cNvPr>
            <p:cNvCxnSpPr>
              <a:cxnSpLocks/>
            </p:cNvCxnSpPr>
            <p:nvPr/>
          </p:nvCxnSpPr>
          <p:spPr>
            <a:xfrm>
              <a:off x="998830" y="4896750"/>
              <a:ext cx="2536036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テキスト ボックス 94">
              <a:extLst>
                <a:ext uri="{FF2B5EF4-FFF2-40B4-BE49-F238E27FC236}">
                  <a16:creationId xmlns:a16="http://schemas.microsoft.com/office/drawing/2014/main" id="{0548AFDE-B911-4B4B-B3E5-636CE4F9C108}"/>
                </a:ext>
              </a:extLst>
            </p:cNvPr>
            <p:cNvSpPr txBox="1"/>
            <p:nvPr/>
          </p:nvSpPr>
          <p:spPr>
            <a:xfrm>
              <a:off x="8207399" y="3917691"/>
              <a:ext cx="53893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100" dirty="0"/>
                <a:t>Grand</a:t>
              </a:r>
              <a:endParaRPr kumimoji="1" lang="ja-JP" altLang="en-US" sz="1100" dirty="0"/>
            </a:p>
          </p:txBody>
        </p:sp>
        <p:cxnSp>
          <p:nvCxnSpPr>
            <p:cNvPr id="98" name="直線コネクタ 97">
              <a:extLst>
                <a:ext uri="{FF2B5EF4-FFF2-40B4-BE49-F238E27FC236}">
                  <a16:creationId xmlns:a16="http://schemas.microsoft.com/office/drawing/2014/main" id="{EA4CF92C-F7F6-4C02-811A-4E72B49E4CE6}"/>
                </a:ext>
              </a:extLst>
            </p:cNvPr>
            <p:cNvCxnSpPr>
              <a:cxnSpLocks/>
            </p:cNvCxnSpPr>
            <p:nvPr/>
          </p:nvCxnSpPr>
          <p:spPr>
            <a:xfrm>
              <a:off x="7816680" y="3954922"/>
              <a:ext cx="0" cy="1195812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テキスト ボックス 99">
              <a:extLst>
                <a:ext uri="{FF2B5EF4-FFF2-40B4-BE49-F238E27FC236}">
                  <a16:creationId xmlns:a16="http://schemas.microsoft.com/office/drawing/2014/main" id="{60F98466-E7E8-4961-A915-F563E85005AC}"/>
                </a:ext>
              </a:extLst>
            </p:cNvPr>
            <p:cNvSpPr txBox="1"/>
            <p:nvPr/>
          </p:nvSpPr>
          <p:spPr>
            <a:xfrm>
              <a:off x="2966648" y="2399090"/>
              <a:ext cx="17725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Accelerator facility</a:t>
              </a:r>
              <a:endParaRPr kumimoji="1" lang="ja-JP" altLang="en-US" sz="14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1" name="左中かっこ 100">
              <a:extLst>
                <a:ext uri="{FF2B5EF4-FFF2-40B4-BE49-F238E27FC236}">
                  <a16:creationId xmlns:a16="http://schemas.microsoft.com/office/drawing/2014/main" id="{23584BC4-EAC5-41CE-AA1B-88B7F54FC48F}"/>
                </a:ext>
              </a:extLst>
            </p:cNvPr>
            <p:cNvSpPr/>
            <p:nvPr/>
          </p:nvSpPr>
          <p:spPr>
            <a:xfrm rot="5400000">
              <a:off x="3736874" y="505848"/>
              <a:ext cx="269618" cy="4619779"/>
            </a:xfrm>
            <a:prstGeom prst="leftBrace">
              <a:avLst>
                <a:gd name="adj1" fmla="val 90742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左中かっこ 101">
              <a:extLst>
                <a:ext uri="{FF2B5EF4-FFF2-40B4-BE49-F238E27FC236}">
                  <a16:creationId xmlns:a16="http://schemas.microsoft.com/office/drawing/2014/main" id="{EFBB4B4B-6DB1-4685-BEA1-A88709DEE2DF}"/>
                </a:ext>
              </a:extLst>
            </p:cNvPr>
            <p:cNvSpPr/>
            <p:nvPr/>
          </p:nvSpPr>
          <p:spPr>
            <a:xfrm rot="5400000">
              <a:off x="6436310" y="2421355"/>
              <a:ext cx="263707" cy="773181"/>
            </a:xfrm>
            <a:prstGeom prst="leftBrace">
              <a:avLst>
                <a:gd name="adj1" fmla="val 46368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左中かっこ 102">
              <a:extLst>
                <a:ext uri="{FF2B5EF4-FFF2-40B4-BE49-F238E27FC236}">
                  <a16:creationId xmlns:a16="http://schemas.microsoft.com/office/drawing/2014/main" id="{744F1EE2-D5C2-45CE-8C3C-E95B2CF2C782}"/>
                </a:ext>
              </a:extLst>
            </p:cNvPr>
            <p:cNvSpPr/>
            <p:nvPr/>
          </p:nvSpPr>
          <p:spPr>
            <a:xfrm rot="5400000">
              <a:off x="7296350" y="2376731"/>
              <a:ext cx="220970" cy="819690"/>
            </a:xfrm>
            <a:prstGeom prst="leftBrace">
              <a:avLst>
                <a:gd name="adj1" fmla="val 46368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05" name="直線コネクタ 104">
              <a:extLst>
                <a:ext uri="{FF2B5EF4-FFF2-40B4-BE49-F238E27FC236}">
                  <a16:creationId xmlns:a16="http://schemas.microsoft.com/office/drawing/2014/main" id="{F9E74B5B-61AF-4C98-866D-B80B65785CD0}"/>
                </a:ext>
              </a:extLst>
            </p:cNvPr>
            <p:cNvCxnSpPr>
              <a:cxnSpLocks/>
            </p:cNvCxnSpPr>
            <p:nvPr/>
          </p:nvCxnSpPr>
          <p:spPr>
            <a:xfrm>
              <a:off x="7304207" y="4110840"/>
              <a:ext cx="1442122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BC6D04BE-BF8E-4292-9A3A-5BB8E656F190}"/>
              </a:ext>
            </a:extLst>
          </p:cNvPr>
          <p:cNvSpPr txBox="1"/>
          <p:nvPr/>
        </p:nvSpPr>
        <p:spPr>
          <a:xfrm>
            <a:off x="396125" y="970468"/>
            <a:ext cx="8537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From the viewpoint of the effective use, we will start to an conceptual design activity of an using by the IFMIF/EVEDA.</a:t>
            </a:r>
            <a:endParaRPr kumimoji="1" lang="ja-JP" altLang="en-US" sz="2000" dirty="0"/>
          </a:p>
        </p:txBody>
      </p:sp>
      <p:sp>
        <p:nvSpPr>
          <p:cNvPr id="108" name="テキスト ボックス 107">
            <a:extLst>
              <a:ext uri="{FF2B5EF4-FFF2-40B4-BE49-F238E27FC236}">
                <a16:creationId xmlns:a16="http://schemas.microsoft.com/office/drawing/2014/main" id="{2A17DACF-1101-49DD-A9E4-7AF9D663ED13}"/>
              </a:ext>
            </a:extLst>
          </p:cNvPr>
          <p:cNvSpPr txBox="1"/>
          <p:nvPr/>
        </p:nvSpPr>
        <p:spPr>
          <a:xfrm>
            <a:off x="1965348" y="6230852"/>
            <a:ext cx="50772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Cross sectional views of an A-FNS construction</a:t>
            </a:r>
            <a:endParaRPr kumimoji="1" lang="ja-JP" altLang="en-US" sz="2000" dirty="0"/>
          </a:p>
        </p:txBody>
      </p:sp>
      <p:sp>
        <p:nvSpPr>
          <p:cNvPr id="110" name="星: 5 pt 109">
            <a:extLst>
              <a:ext uri="{FF2B5EF4-FFF2-40B4-BE49-F238E27FC236}">
                <a16:creationId xmlns:a16="http://schemas.microsoft.com/office/drawing/2014/main" id="{44F17632-52C6-4471-9E07-DDEDA9CC51BD}"/>
              </a:ext>
            </a:extLst>
          </p:cNvPr>
          <p:cNvSpPr/>
          <p:nvPr/>
        </p:nvSpPr>
        <p:spPr>
          <a:xfrm>
            <a:off x="6480042" y="3464864"/>
            <a:ext cx="124111" cy="108108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B72BD81B-9BF9-40A3-A21B-A6611795621D}"/>
              </a:ext>
            </a:extLst>
          </p:cNvPr>
          <p:cNvSpPr txBox="1"/>
          <p:nvPr/>
        </p:nvSpPr>
        <p:spPr>
          <a:xfrm>
            <a:off x="5952107" y="3244228"/>
            <a:ext cx="11444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Neutron point</a:t>
            </a:r>
            <a:endParaRPr kumimoji="1" lang="ja-JP" altLang="en-US" sz="1200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6F98FCB2-9684-44B1-BFB5-6C266C782680}"/>
              </a:ext>
            </a:extLst>
          </p:cNvPr>
          <p:cNvSpPr txBox="1"/>
          <p:nvPr/>
        </p:nvSpPr>
        <p:spPr>
          <a:xfrm>
            <a:off x="1597655" y="3829809"/>
            <a:ext cx="11866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IFMIF/EVEDA</a:t>
            </a:r>
            <a:endParaRPr kumimoji="1" lang="ja-JP" altLang="en-US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A555F8A6-6783-4E42-B471-44D89BE464F2}"/>
              </a:ext>
            </a:extLst>
          </p:cNvPr>
          <p:cNvSpPr txBox="1"/>
          <p:nvPr/>
        </p:nvSpPr>
        <p:spPr>
          <a:xfrm>
            <a:off x="7229529" y="4820783"/>
            <a:ext cx="2055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latin typeface="Segoe UI" panose="020B0502040204020203" pitchFamily="34" charset="0"/>
                <a:cs typeface="Segoe UI" panose="020B0502040204020203" pitchFamily="34" charset="0"/>
              </a:rPr>
              <a:t>Post Irradiation Experiment </a:t>
            </a:r>
            <a:endParaRPr kumimoji="1" lang="ja-JP" alt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3" name="テキスト ボックス 122">
            <a:extLst>
              <a:ext uri="{FF2B5EF4-FFF2-40B4-BE49-F238E27FC236}">
                <a16:creationId xmlns:a16="http://schemas.microsoft.com/office/drawing/2014/main" id="{2606991F-8C08-4204-AE42-B9771CC8133F}"/>
              </a:ext>
            </a:extLst>
          </p:cNvPr>
          <p:cNvSpPr txBox="1"/>
          <p:nvPr/>
        </p:nvSpPr>
        <p:spPr>
          <a:xfrm>
            <a:off x="7229529" y="5225069"/>
            <a:ext cx="18344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latin typeface="Segoe UI" panose="020B0502040204020203" pitchFamily="34" charset="0"/>
                <a:cs typeface="Segoe UI" panose="020B0502040204020203" pitchFamily="34" charset="0"/>
              </a:rPr>
              <a:t>Radio Active Processing</a:t>
            </a:r>
            <a:endParaRPr kumimoji="1" lang="ja-JP" alt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9BA014E0-ECC4-4434-B24F-67EF5D20BF64}"/>
              </a:ext>
            </a:extLst>
          </p:cNvPr>
          <p:cNvSpPr txBox="1"/>
          <p:nvPr/>
        </p:nvSpPr>
        <p:spPr>
          <a:xfrm>
            <a:off x="7238527" y="5628145"/>
            <a:ext cx="17136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latin typeface="Segoe UI" panose="020B0502040204020203" pitchFamily="34" charset="0"/>
                <a:cs typeface="Segoe UI" panose="020B0502040204020203" pitchFamily="34" charset="0"/>
              </a:rPr>
              <a:t>Target handing system</a:t>
            </a:r>
            <a:endParaRPr kumimoji="1" lang="ja-JP" alt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5" name="テキスト ボックス 124">
            <a:extLst>
              <a:ext uri="{FF2B5EF4-FFF2-40B4-BE49-F238E27FC236}">
                <a16:creationId xmlns:a16="http://schemas.microsoft.com/office/drawing/2014/main" id="{704521B1-6813-4A1B-92F5-8E4643B11841}"/>
              </a:ext>
            </a:extLst>
          </p:cNvPr>
          <p:cNvSpPr txBox="1"/>
          <p:nvPr/>
        </p:nvSpPr>
        <p:spPr>
          <a:xfrm>
            <a:off x="2281704" y="7189054"/>
            <a:ext cx="4529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Horizontal cross sectional view of A-FNS accelerator </a:t>
            </a:r>
            <a:endParaRPr kumimoji="1" lang="ja-JP" altLang="en-US" sz="1600" dirty="0"/>
          </a:p>
        </p:txBody>
      </p:sp>
      <p:sp>
        <p:nvSpPr>
          <p:cNvPr id="128" name="正方形/長方形 127">
            <a:extLst>
              <a:ext uri="{FF2B5EF4-FFF2-40B4-BE49-F238E27FC236}">
                <a16:creationId xmlns:a16="http://schemas.microsoft.com/office/drawing/2014/main" id="{F00F873E-1548-4CA0-8676-512B1E034A7F}"/>
              </a:ext>
            </a:extLst>
          </p:cNvPr>
          <p:cNvSpPr/>
          <p:nvPr/>
        </p:nvSpPr>
        <p:spPr>
          <a:xfrm>
            <a:off x="0" y="-11077"/>
            <a:ext cx="9144000" cy="586903"/>
          </a:xfrm>
          <a:prstGeom prst="rect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正方形/長方形 125">
            <a:extLst>
              <a:ext uri="{FF2B5EF4-FFF2-40B4-BE49-F238E27FC236}">
                <a16:creationId xmlns:a16="http://schemas.microsoft.com/office/drawing/2014/main" id="{5FB6021A-3281-4710-8CA2-C42651C89493}"/>
              </a:ext>
            </a:extLst>
          </p:cNvPr>
          <p:cNvSpPr/>
          <p:nvPr/>
        </p:nvSpPr>
        <p:spPr>
          <a:xfrm>
            <a:off x="457420" y="14293"/>
            <a:ext cx="58141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Advanced Fusion Neutron Source</a:t>
            </a:r>
            <a:endParaRPr lang="en-US" altLang="ja-JP" sz="2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946790BF-7DEE-489C-9718-E2DB4ABA0AAC}"/>
              </a:ext>
            </a:extLst>
          </p:cNvPr>
          <p:cNvSpPr txBox="1"/>
          <p:nvPr/>
        </p:nvSpPr>
        <p:spPr>
          <a:xfrm rot="16200000">
            <a:off x="7721200" y="3709135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Segoe UI" panose="020B0502040204020203" pitchFamily="34" charset="0"/>
                <a:cs typeface="Segoe UI" panose="020B0502040204020203" pitchFamily="34" charset="0"/>
              </a:rPr>
              <a:t>9</a:t>
            </a:r>
            <a:endParaRPr kumimoji="1" lang="ja-JP" alt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79" name="直線矢印コネクタ 78">
            <a:extLst>
              <a:ext uri="{FF2B5EF4-FFF2-40B4-BE49-F238E27FC236}">
                <a16:creationId xmlns:a16="http://schemas.microsoft.com/office/drawing/2014/main" id="{3E47B11F-FE7C-4587-B182-B973A918BAC4}"/>
              </a:ext>
            </a:extLst>
          </p:cNvPr>
          <p:cNvCxnSpPr>
            <a:cxnSpLocks/>
          </p:cNvCxnSpPr>
          <p:nvPr/>
        </p:nvCxnSpPr>
        <p:spPr>
          <a:xfrm flipV="1">
            <a:off x="7998328" y="2947630"/>
            <a:ext cx="0" cy="74449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図 43">
            <a:extLst>
              <a:ext uri="{FF2B5EF4-FFF2-40B4-BE49-F238E27FC236}">
                <a16:creationId xmlns:a16="http://schemas.microsoft.com/office/drawing/2014/main" id="{9F73148C-CE1D-423F-89BA-B12C8471C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508" y="4519084"/>
            <a:ext cx="6305862" cy="1386060"/>
          </a:xfrm>
          <a:prstGeom prst="rect">
            <a:avLst/>
          </a:prstGeom>
        </p:spPr>
      </p:pic>
      <p:cxnSp>
        <p:nvCxnSpPr>
          <p:cNvPr id="145" name="直線コネクタ 144">
            <a:extLst>
              <a:ext uri="{FF2B5EF4-FFF2-40B4-BE49-F238E27FC236}">
                <a16:creationId xmlns:a16="http://schemas.microsoft.com/office/drawing/2014/main" id="{56BF00CE-00A4-4BB5-8900-5FBC9ED9FF0D}"/>
              </a:ext>
            </a:extLst>
          </p:cNvPr>
          <p:cNvCxnSpPr>
            <a:cxnSpLocks/>
          </p:cNvCxnSpPr>
          <p:nvPr/>
        </p:nvCxnSpPr>
        <p:spPr>
          <a:xfrm>
            <a:off x="6531303" y="3573313"/>
            <a:ext cx="0" cy="2066911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1537221C-7D45-47E5-9623-60E8D0DF7EBF}"/>
              </a:ext>
            </a:extLst>
          </p:cNvPr>
          <p:cNvSpPr/>
          <p:nvPr/>
        </p:nvSpPr>
        <p:spPr>
          <a:xfrm>
            <a:off x="8926286" y="6542314"/>
            <a:ext cx="217714" cy="31568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5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CC378E9-DB89-43CE-86CB-2F54C5BE9728}"/>
              </a:ext>
            </a:extLst>
          </p:cNvPr>
          <p:cNvSpPr txBox="1"/>
          <p:nvPr/>
        </p:nvSpPr>
        <p:spPr>
          <a:xfrm>
            <a:off x="489612" y="1962374"/>
            <a:ext cx="2073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L 160 x W 80 x H 25 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1743002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BEF38EC-EF3F-4A0E-809B-0E270A8C0EB4}"/>
              </a:ext>
            </a:extLst>
          </p:cNvPr>
          <p:cNvSpPr txBox="1"/>
          <p:nvPr/>
        </p:nvSpPr>
        <p:spPr>
          <a:xfrm>
            <a:off x="767893" y="364692"/>
            <a:ext cx="53160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Basic parameters of A-FNS</a:t>
            </a:r>
            <a:endParaRPr kumimoji="1" lang="ja-JP" altLang="en-US" sz="3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69576AD-F586-4C14-B737-6BFD04671704}"/>
              </a:ext>
            </a:extLst>
          </p:cNvPr>
          <p:cNvSpPr txBox="1"/>
          <p:nvPr/>
        </p:nvSpPr>
        <p:spPr>
          <a:xfrm>
            <a:off x="6561277" y="1403282"/>
            <a:ext cx="7954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Segoe UI" panose="020B0502040204020203" pitchFamily="34" charset="0"/>
                <a:cs typeface="Segoe UI" panose="020B0502040204020203" pitchFamily="34" charset="0"/>
              </a:rPr>
              <a:t>40 MeV</a:t>
            </a:r>
            <a:endParaRPr kumimoji="1" lang="ja-JP" alt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2FBA294-414B-4192-8A33-D7E7E16B0108}"/>
              </a:ext>
            </a:extLst>
          </p:cNvPr>
          <p:cNvSpPr txBox="1"/>
          <p:nvPr/>
        </p:nvSpPr>
        <p:spPr>
          <a:xfrm>
            <a:off x="4237187" y="2600186"/>
            <a:ext cx="7963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Target</a:t>
            </a:r>
            <a:endParaRPr kumimoji="1" lang="ja-JP" altLang="en-US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CE88535-1C80-4272-8AF1-777DDD1B6DEE}"/>
              </a:ext>
            </a:extLst>
          </p:cNvPr>
          <p:cNvSpPr txBox="1"/>
          <p:nvPr/>
        </p:nvSpPr>
        <p:spPr>
          <a:xfrm>
            <a:off x="6578265" y="2112300"/>
            <a:ext cx="7758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Segoe UI" panose="020B0502040204020203" pitchFamily="34" charset="0"/>
                <a:cs typeface="Segoe UI" panose="020B0502040204020203" pitchFamily="34" charset="0"/>
              </a:rPr>
              <a:t>Normal</a:t>
            </a:r>
            <a:endParaRPr kumimoji="1" lang="ja-JP" alt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5355E0F-A6AF-4305-A41C-98860769EA61}"/>
              </a:ext>
            </a:extLst>
          </p:cNvPr>
          <p:cNvSpPr txBox="1"/>
          <p:nvPr/>
        </p:nvSpPr>
        <p:spPr>
          <a:xfrm>
            <a:off x="6561276" y="1888077"/>
            <a:ext cx="12682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Segoe UI" panose="020B0502040204020203" pitchFamily="34" charset="0"/>
                <a:cs typeface="Segoe UI" panose="020B0502040204020203" pitchFamily="34" charset="0"/>
              </a:rPr>
              <a:t>200 x 50 mm</a:t>
            </a:r>
            <a:r>
              <a:rPr kumimoji="1" lang="en-US" altLang="ja-JP" sz="1400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kumimoji="1" lang="ja-JP" altLang="en-US" sz="1400" baseline="30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1C2AB10-5785-4814-8EC6-F83830FCFEB3}"/>
              </a:ext>
            </a:extLst>
          </p:cNvPr>
          <p:cNvSpPr txBox="1"/>
          <p:nvPr/>
        </p:nvSpPr>
        <p:spPr>
          <a:xfrm>
            <a:off x="6599506" y="3161397"/>
            <a:ext cx="17179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Segoe UI" panose="020B0502040204020203" pitchFamily="34" charset="0"/>
                <a:cs typeface="Segoe UI" panose="020B0502040204020203" pitchFamily="34" charset="0"/>
              </a:rPr>
              <a:t>10-15 m/s at target</a:t>
            </a:r>
            <a:endParaRPr kumimoji="1" lang="ja-JP" alt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5FFD46DE-F0CE-47D1-AC9E-4BAA1291B15D}"/>
              </a:ext>
            </a:extLst>
          </p:cNvPr>
          <p:cNvSpPr/>
          <p:nvPr/>
        </p:nvSpPr>
        <p:spPr>
          <a:xfrm>
            <a:off x="7168630" y="2620284"/>
            <a:ext cx="15993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1400" dirty="0">
                <a:latin typeface="Segoe UI" panose="020B0502040204020203" pitchFamily="34" charset="0"/>
                <a:cs typeface="Segoe UI" panose="020B0502040204020203" pitchFamily="34" charset="0"/>
              </a:rPr>
              <a:t> Liquid target (jet)</a:t>
            </a:r>
            <a:endParaRPr kumimoji="1" lang="ja-JP" alt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D04514A-09BC-4287-A4AD-BC40B39DA88B}"/>
              </a:ext>
            </a:extLst>
          </p:cNvPr>
          <p:cNvSpPr txBox="1"/>
          <p:nvPr/>
        </p:nvSpPr>
        <p:spPr>
          <a:xfrm>
            <a:off x="6605987" y="3396166"/>
            <a:ext cx="734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Segoe UI" panose="020B0502040204020203" pitchFamily="34" charset="0"/>
                <a:cs typeface="Segoe UI" panose="020B0502040204020203" pitchFamily="34" charset="0"/>
              </a:rPr>
              <a:t>25 mm</a:t>
            </a:r>
            <a:endParaRPr kumimoji="1" lang="ja-JP" alt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00761B5-43CF-435E-83E0-618E19CF8E74}"/>
              </a:ext>
            </a:extLst>
          </p:cNvPr>
          <p:cNvSpPr txBox="1"/>
          <p:nvPr/>
        </p:nvSpPr>
        <p:spPr>
          <a:xfrm>
            <a:off x="4232269" y="1176382"/>
            <a:ext cx="724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Beam</a:t>
            </a:r>
            <a:endParaRPr kumimoji="1" lang="ja-JP" altLang="en-US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A0DABC7-76A9-44DC-A0BA-47FDC7A47FA3}"/>
              </a:ext>
            </a:extLst>
          </p:cNvPr>
          <p:cNvSpPr txBox="1"/>
          <p:nvPr/>
        </p:nvSpPr>
        <p:spPr>
          <a:xfrm>
            <a:off x="6599476" y="2898205"/>
            <a:ext cx="11624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Segoe UI" panose="020B0502040204020203" pitchFamily="34" charset="0"/>
                <a:cs typeface="Segoe UI" panose="020B0502040204020203" pitchFamily="34" charset="0"/>
              </a:rPr>
              <a:t>200 - 270 </a:t>
            </a:r>
            <a:r>
              <a:rPr kumimoji="1" lang="ja-JP" alt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℃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CD3CF614-0F87-47E8-A656-AF7086BBE126}"/>
              </a:ext>
            </a:extLst>
          </p:cNvPr>
          <p:cNvSpPr/>
          <p:nvPr/>
        </p:nvSpPr>
        <p:spPr>
          <a:xfrm>
            <a:off x="6596166" y="3659081"/>
            <a:ext cx="21718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1400" dirty="0">
                <a:latin typeface="Segoe UI" panose="020B0502040204020203" pitchFamily="34" charset="0"/>
                <a:cs typeface="Segoe UI" panose="020B0502040204020203" pitchFamily="34" charset="0"/>
              </a:rPr>
              <a:t>Free surface (no window)</a:t>
            </a:r>
            <a:endParaRPr kumimoji="1" lang="ja-JP" alt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1" name="Picture 7" descr="target-d02_e">
            <a:extLst>
              <a:ext uri="{FF2B5EF4-FFF2-40B4-BE49-F238E27FC236}">
                <a16:creationId xmlns:a16="http://schemas.microsoft.com/office/drawing/2014/main" id="{2C68654D-AF26-4FC3-BB95-963349DA3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2748" y="1151491"/>
            <a:ext cx="2658804" cy="2059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A0E8D00-A445-4497-99BE-46C361ADA157}"/>
              </a:ext>
            </a:extLst>
          </p:cNvPr>
          <p:cNvSpPr txBox="1"/>
          <p:nvPr/>
        </p:nvSpPr>
        <p:spPr>
          <a:xfrm>
            <a:off x="4240550" y="3929436"/>
            <a:ext cx="9901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Neutron</a:t>
            </a:r>
            <a:endParaRPr kumimoji="1" lang="ja-JP" altLang="en-US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32F85100-1D5A-4529-AF8C-7D284FE2A425}"/>
              </a:ext>
            </a:extLst>
          </p:cNvPr>
          <p:cNvSpPr/>
          <p:nvPr/>
        </p:nvSpPr>
        <p:spPr>
          <a:xfrm>
            <a:off x="4246994" y="1185331"/>
            <a:ext cx="993962" cy="43653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35A04B6E-F947-496F-90A4-166F4BA6E746}"/>
              </a:ext>
            </a:extLst>
          </p:cNvPr>
          <p:cNvSpPr/>
          <p:nvPr/>
        </p:nvSpPr>
        <p:spPr>
          <a:xfrm>
            <a:off x="4240550" y="2642463"/>
            <a:ext cx="4684250" cy="12970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92D4349D-38E0-4FF2-AFB7-810B4A88FA76}"/>
              </a:ext>
            </a:extLst>
          </p:cNvPr>
          <p:cNvSpPr/>
          <p:nvPr/>
        </p:nvSpPr>
        <p:spPr>
          <a:xfrm>
            <a:off x="4248292" y="1185332"/>
            <a:ext cx="4679250" cy="14575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B4B1FFEB-F1B3-498E-9264-81D7C5EF79F2}"/>
              </a:ext>
            </a:extLst>
          </p:cNvPr>
          <p:cNvSpPr txBox="1"/>
          <p:nvPr/>
        </p:nvSpPr>
        <p:spPr>
          <a:xfrm>
            <a:off x="6599476" y="3961357"/>
            <a:ext cx="1721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Segoe UI" panose="020B0502040204020203" pitchFamily="34" charset="0"/>
                <a:cs typeface="Segoe UI" panose="020B0502040204020203" pitchFamily="34" charset="0"/>
              </a:rPr>
              <a:t>6.8 x 10</a:t>
            </a:r>
            <a:r>
              <a:rPr kumimoji="1" lang="en-US" altLang="ja-JP" sz="1400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16 </a:t>
            </a:r>
            <a:r>
              <a:rPr kumimoji="1" lang="en-US" altLang="ja-JP" sz="1400" dirty="0">
                <a:latin typeface="Segoe UI" panose="020B0502040204020203" pitchFamily="34" charset="0"/>
                <a:cs typeface="Segoe UI" panose="020B0502040204020203" pitchFamily="34" charset="0"/>
              </a:rPr>
              <a:t>neutron/s</a:t>
            </a:r>
            <a:endParaRPr kumimoji="1" lang="ja-JP" altLang="en-US" sz="1400" baseline="30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2C330414-58F9-4136-9FC9-9400892385C3}"/>
              </a:ext>
            </a:extLst>
          </p:cNvPr>
          <p:cNvSpPr/>
          <p:nvPr/>
        </p:nvSpPr>
        <p:spPr>
          <a:xfrm>
            <a:off x="6565600" y="1161240"/>
            <a:ext cx="9278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1400" dirty="0">
                <a:latin typeface="Segoe UI" panose="020B0502040204020203" pitchFamily="34" charset="0"/>
                <a:cs typeface="Segoe UI" panose="020B0502040204020203" pitchFamily="34" charset="0"/>
              </a:rPr>
              <a:t>Deuteron</a:t>
            </a:r>
            <a:endParaRPr lang="ja-JP" altLang="en-US" sz="1400" dirty="0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3B9D1E24-A26C-4014-9D8C-DE97A9A81188}"/>
              </a:ext>
            </a:extLst>
          </p:cNvPr>
          <p:cNvSpPr/>
          <p:nvPr/>
        </p:nvSpPr>
        <p:spPr>
          <a:xfrm>
            <a:off x="5241412" y="1185333"/>
            <a:ext cx="1322890" cy="43653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5A3F1624-376D-4127-98C1-586A24E3EA7F}"/>
              </a:ext>
            </a:extLst>
          </p:cNvPr>
          <p:cNvSpPr/>
          <p:nvPr/>
        </p:nvSpPr>
        <p:spPr>
          <a:xfrm>
            <a:off x="5241443" y="1189103"/>
            <a:ext cx="7643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1400" dirty="0">
                <a:latin typeface="Segoe UI" panose="020B0502040204020203" pitchFamily="34" charset="0"/>
                <a:cs typeface="Segoe UI" panose="020B0502040204020203" pitchFamily="34" charset="0"/>
              </a:rPr>
              <a:t>Particle</a:t>
            </a:r>
            <a:endParaRPr lang="ja-JP" altLang="en-US" sz="1400" dirty="0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EF57677B-819A-41A8-BD16-7DF9A04017A2}"/>
              </a:ext>
            </a:extLst>
          </p:cNvPr>
          <p:cNvSpPr/>
          <p:nvPr/>
        </p:nvSpPr>
        <p:spPr>
          <a:xfrm>
            <a:off x="5235929" y="1883369"/>
            <a:ext cx="10182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1400" dirty="0">
                <a:latin typeface="Segoe UI" panose="020B0502040204020203" pitchFamily="34" charset="0"/>
                <a:cs typeface="Segoe UI" panose="020B0502040204020203" pitchFamily="34" charset="0"/>
              </a:rPr>
              <a:t>Foot print </a:t>
            </a:r>
            <a:endParaRPr lang="ja-JP" altLang="en-US" sz="1400" dirty="0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1F0BF101-AA75-4190-8694-6A2B986D4C94}"/>
              </a:ext>
            </a:extLst>
          </p:cNvPr>
          <p:cNvSpPr/>
          <p:nvPr/>
        </p:nvSpPr>
        <p:spPr>
          <a:xfrm>
            <a:off x="6590058" y="2628182"/>
            <a:ext cx="7312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1400" dirty="0">
                <a:latin typeface="Segoe UI" panose="020B0502040204020203" pitchFamily="34" charset="0"/>
                <a:cs typeface="Segoe UI" panose="020B0502040204020203" pitchFamily="34" charset="0"/>
              </a:rPr>
              <a:t>lithium</a:t>
            </a:r>
            <a:endParaRPr lang="ja-JP" altLang="en-US" sz="1400" dirty="0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2D040E2C-3478-443E-96BD-F68CF714AEBC}"/>
              </a:ext>
            </a:extLst>
          </p:cNvPr>
          <p:cNvSpPr/>
          <p:nvPr/>
        </p:nvSpPr>
        <p:spPr>
          <a:xfrm>
            <a:off x="5245176" y="1417618"/>
            <a:ext cx="7241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1400" dirty="0">
                <a:latin typeface="Segoe UI" panose="020B0502040204020203" pitchFamily="34" charset="0"/>
                <a:cs typeface="Segoe UI" panose="020B0502040204020203" pitchFamily="34" charset="0"/>
              </a:rPr>
              <a:t>Energy</a:t>
            </a:r>
            <a:endParaRPr lang="ja-JP" altLang="en-US" sz="1400" dirty="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E0069A46-518C-4267-86A9-438D2E308DCB}"/>
              </a:ext>
            </a:extLst>
          </p:cNvPr>
          <p:cNvSpPr/>
          <p:nvPr/>
        </p:nvSpPr>
        <p:spPr>
          <a:xfrm>
            <a:off x="5269679" y="2625403"/>
            <a:ext cx="8324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1400" dirty="0">
                <a:latin typeface="Segoe UI" panose="020B0502040204020203" pitchFamily="34" charset="0"/>
                <a:cs typeface="Segoe UI" panose="020B0502040204020203" pitchFamily="34" charset="0"/>
              </a:rPr>
              <a:t>Material</a:t>
            </a:r>
            <a:endParaRPr lang="ja-JP" altLang="en-US" sz="1400" dirty="0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AA21C129-FB6D-4EFB-A2E6-F309CE9CF293}"/>
              </a:ext>
            </a:extLst>
          </p:cNvPr>
          <p:cNvSpPr/>
          <p:nvPr/>
        </p:nvSpPr>
        <p:spPr>
          <a:xfrm>
            <a:off x="5280474" y="2896956"/>
            <a:ext cx="6535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1400" dirty="0">
                <a:latin typeface="Segoe UI" panose="020B0502040204020203" pitchFamily="34" charset="0"/>
                <a:cs typeface="Segoe UI" panose="020B0502040204020203" pitchFamily="34" charset="0"/>
              </a:rPr>
              <a:t>Temp.</a:t>
            </a:r>
            <a:endParaRPr lang="ja-JP" altLang="en-US" sz="1400" dirty="0"/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9B2D217D-3872-4E23-82C0-A53FFB37D632}"/>
              </a:ext>
            </a:extLst>
          </p:cNvPr>
          <p:cNvSpPr/>
          <p:nvPr/>
        </p:nvSpPr>
        <p:spPr>
          <a:xfrm>
            <a:off x="5303125" y="3143023"/>
            <a:ext cx="8033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1400" dirty="0">
                <a:latin typeface="Segoe UI" panose="020B0502040204020203" pitchFamily="34" charset="0"/>
                <a:cs typeface="Segoe UI" panose="020B0502040204020203" pitchFamily="34" charset="0"/>
              </a:rPr>
              <a:t>Velocity</a:t>
            </a:r>
            <a:endParaRPr lang="ja-JP" altLang="en-US" sz="1400" dirty="0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DBEE9771-3144-4211-B4DF-FB66223740B0}"/>
              </a:ext>
            </a:extLst>
          </p:cNvPr>
          <p:cNvSpPr/>
          <p:nvPr/>
        </p:nvSpPr>
        <p:spPr>
          <a:xfrm>
            <a:off x="5279556" y="3409846"/>
            <a:ext cx="9460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1400" dirty="0">
                <a:latin typeface="Segoe UI" panose="020B0502040204020203" pitchFamily="34" charset="0"/>
                <a:cs typeface="Segoe UI" panose="020B0502040204020203" pitchFamily="34" charset="0"/>
              </a:rPr>
              <a:t>Thickness</a:t>
            </a:r>
            <a:endParaRPr lang="ja-JP" altLang="en-US" sz="1400" dirty="0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64C290A2-8B31-4FAF-B167-DBD841695B8E}"/>
              </a:ext>
            </a:extLst>
          </p:cNvPr>
          <p:cNvSpPr/>
          <p:nvPr/>
        </p:nvSpPr>
        <p:spPr>
          <a:xfrm>
            <a:off x="5285172" y="3968649"/>
            <a:ext cx="8607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1400" dirty="0"/>
              <a:t>Intensity </a:t>
            </a:r>
            <a:endParaRPr lang="ja-JP" altLang="en-US" sz="1400" dirty="0"/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572C0321-0D10-4B88-BB44-526461089C40}"/>
              </a:ext>
            </a:extLst>
          </p:cNvPr>
          <p:cNvSpPr/>
          <p:nvPr/>
        </p:nvSpPr>
        <p:spPr>
          <a:xfrm>
            <a:off x="5231412" y="2122379"/>
            <a:ext cx="13083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1400" dirty="0">
                <a:latin typeface="Segoe UI" panose="020B0502040204020203" pitchFamily="34" charset="0"/>
                <a:cs typeface="Segoe UI" panose="020B0502040204020203" pitchFamily="34" charset="0"/>
              </a:rPr>
              <a:t>Incident angle</a:t>
            </a:r>
            <a:endParaRPr lang="ja-JP" altLang="en-US" sz="1400" dirty="0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B1D48D9C-AB86-4E3F-9F5D-7225B5E1CE89}"/>
              </a:ext>
            </a:extLst>
          </p:cNvPr>
          <p:cNvSpPr/>
          <p:nvPr/>
        </p:nvSpPr>
        <p:spPr>
          <a:xfrm>
            <a:off x="5230414" y="1656628"/>
            <a:ext cx="7754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1400" dirty="0">
                <a:latin typeface="Segoe UI" panose="020B0502040204020203" pitchFamily="34" charset="0"/>
                <a:cs typeface="Segoe UI" panose="020B0502040204020203" pitchFamily="34" charset="0"/>
              </a:rPr>
              <a:t>Current</a:t>
            </a:r>
            <a:endParaRPr lang="ja-JP" altLang="en-US" sz="1400" dirty="0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9A237C48-178F-4130-9C71-4A73EECDAD88}"/>
              </a:ext>
            </a:extLst>
          </p:cNvPr>
          <p:cNvSpPr txBox="1"/>
          <p:nvPr/>
        </p:nvSpPr>
        <p:spPr>
          <a:xfrm>
            <a:off x="6561276" y="1650406"/>
            <a:ext cx="1229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Segoe UI" panose="020B0502040204020203" pitchFamily="34" charset="0"/>
                <a:cs typeface="Segoe UI" panose="020B0502040204020203" pitchFamily="34" charset="0"/>
              </a:rPr>
              <a:t>125 mA (CW)</a:t>
            </a:r>
            <a:endParaRPr kumimoji="1" lang="ja-JP" alt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80274C34-493D-438B-9F81-5596E180B88F}"/>
              </a:ext>
            </a:extLst>
          </p:cNvPr>
          <p:cNvSpPr/>
          <p:nvPr/>
        </p:nvSpPr>
        <p:spPr>
          <a:xfrm>
            <a:off x="5307229" y="3654372"/>
            <a:ext cx="8386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1400" dirty="0">
                <a:latin typeface="Segoe UI" panose="020B0502040204020203" pitchFamily="34" charset="0"/>
                <a:cs typeface="Segoe UI" panose="020B0502040204020203" pitchFamily="34" charset="0"/>
              </a:rPr>
              <a:t>Window</a:t>
            </a:r>
            <a:endParaRPr lang="ja-JP" altLang="en-US" sz="1400" dirty="0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4CC09D48-4093-4BF9-BA34-2EC6091801D4}"/>
              </a:ext>
            </a:extLst>
          </p:cNvPr>
          <p:cNvSpPr txBox="1"/>
          <p:nvPr/>
        </p:nvSpPr>
        <p:spPr>
          <a:xfrm>
            <a:off x="6593342" y="4422779"/>
            <a:ext cx="1519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Segoe UI" panose="020B0502040204020203" pitchFamily="34" charset="0"/>
                <a:cs typeface="Segoe UI" panose="020B0502040204020203" pitchFamily="34" charset="0"/>
              </a:rPr>
              <a:t>6.0x 10</a:t>
            </a:r>
            <a:r>
              <a:rPr kumimoji="1" lang="en-US" altLang="ja-JP" sz="1400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14 </a:t>
            </a:r>
            <a:r>
              <a:rPr kumimoji="1" lang="en-US" altLang="ja-JP" sz="1400" dirty="0">
                <a:latin typeface="Segoe UI" panose="020B0502040204020203" pitchFamily="34" charset="0"/>
                <a:cs typeface="Segoe UI" panose="020B0502040204020203" pitchFamily="34" charset="0"/>
              </a:rPr>
              <a:t>n/cm</a:t>
            </a:r>
            <a:r>
              <a:rPr kumimoji="1" lang="en-US" altLang="ja-JP" sz="1400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kumimoji="1" lang="en-US" altLang="ja-JP" sz="1400" dirty="0">
                <a:latin typeface="Segoe UI" panose="020B0502040204020203" pitchFamily="34" charset="0"/>
                <a:cs typeface="Segoe UI" panose="020B0502040204020203" pitchFamily="34" charset="0"/>
              </a:rPr>
              <a:t>/s</a:t>
            </a:r>
            <a:endParaRPr kumimoji="1" lang="ja-JP" altLang="en-US" sz="1400" baseline="30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D39A86B3-E19B-4A86-AEA0-3BFA4DDA2A64}"/>
              </a:ext>
            </a:extLst>
          </p:cNvPr>
          <p:cNvSpPr/>
          <p:nvPr/>
        </p:nvSpPr>
        <p:spPr>
          <a:xfrm>
            <a:off x="5285355" y="4447124"/>
            <a:ext cx="11106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1400" dirty="0"/>
              <a:t>Average flux</a:t>
            </a:r>
            <a:endParaRPr lang="ja-JP" altLang="en-US" sz="1400" dirty="0"/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469209B3-C588-4E39-BF92-6DF04B0C7826}"/>
              </a:ext>
            </a:extLst>
          </p:cNvPr>
          <p:cNvSpPr/>
          <p:nvPr/>
        </p:nvSpPr>
        <p:spPr>
          <a:xfrm>
            <a:off x="5276989" y="4686601"/>
            <a:ext cx="10665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ja-JP" sz="1400" dirty="0"/>
              <a:t>Helium P. R</a:t>
            </a:r>
            <a:endParaRPr lang="ja-JP" altLang="en-US" sz="1400" dirty="0"/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D4E70BB8-72AC-4FB6-A818-CD3E36A46E61}"/>
              </a:ext>
            </a:extLst>
          </p:cNvPr>
          <p:cNvSpPr/>
          <p:nvPr/>
        </p:nvSpPr>
        <p:spPr>
          <a:xfrm>
            <a:off x="6593341" y="4691132"/>
            <a:ext cx="16979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>
                <a:latin typeface="Segoe UI" panose="020B0502040204020203" pitchFamily="34" charset="0"/>
                <a:ea typeface="Arial Unicode MS" panose="020B0604020202020204" pitchFamily="50" charset="-128"/>
                <a:cs typeface="Segoe UI" panose="020B0502040204020203" pitchFamily="34" charset="0"/>
              </a:rPr>
              <a:t>3.12×10</a:t>
            </a:r>
            <a:r>
              <a:rPr lang="en-US" altLang="ja-JP" sz="1400" baseline="30000" dirty="0">
                <a:latin typeface="Segoe UI" panose="020B0502040204020203" pitchFamily="34" charset="0"/>
                <a:ea typeface="Arial Unicode MS" panose="020B0604020202020204" pitchFamily="50" charset="-128"/>
                <a:cs typeface="Segoe UI" panose="020B0502040204020203" pitchFamily="34" charset="0"/>
              </a:rPr>
              <a:t>2</a:t>
            </a:r>
            <a:r>
              <a:rPr lang="en-US" altLang="ja-JP" sz="1400" dirty="0">
                <a:latin typeface="Segoe UI" panose="020B0502040204020203" pitchFamily="34" charset="0"/>
                <a:ea typeface="Arial Unicode MS" panose="020B0604020202020204" pitchFamily="50" charset="-128"/>
                <a:cs typeface="Segoe UI" panose="020B0502040204020203" pitchFamily="34" charset="0"/>
              </a:rPr>
              <a:t> </a:t>
            </a:r>
            <a:r>
              <a:rPr lang="en-US" altLang="ja-JP" sz="1400" dirty="0" err="1">
                <a:latin typeface="Segoe UI" panose="020B0502040204020203" pitchFamily="34" charset="0"/>
                <a:ea typeface="Arial Unicode MS" panose="020B0604020202020204" pitchFamily="50" charset="-128"/>
                <a:cs typeface="Segoe UI" panose="020B0502040204020203" pitchFamily="34" charset="0"/>
              </a:rPr>
              <a:t>appm</a:t>
            </a:r>
            <a:r>
              <a:rPr lang="en-US" altLang="ja-JP" sz="1400" dirty="0">
                <a:latin typeface="Segoe UI" panose="020B0502040204020203" pitchFamily="34" charset="0"/>
                <a:ea typeface="Arial Unicode MS" panose="020B0604020202020204" pitchFamily="50" charset="-128"/>
                <a:cs typeface="Segoe UI" panose="020B0502040204020203" pitchFamily="34" charset="0"/>
              </a:rPr>
              <a:t>/</a:t>
            </a:r>
            <a:r>
              <a:rPr lang="en-US" altLang="ja-JP" sz="1400" dirty="0" err="1">
                <a:latin typeface="Segoe UI" panose="020B0502040204020203" pitchFamily="34" charset="0"/>
                <a:ea typeface="Arial Unicode MS" panose="020B0604020202020204" pitchFamily="50" charset="-128"/>
                <a:cs typeface="Segoe UI" panose="020B0502040204020203" pitchFamily="34" charset="0"/>
              </a:rPr>
              <a:t>fpy</a:t>
            </a:r>
            <a:endParaRPr lang="ja-JP" alt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493F10C4-EB1C-493F-9F11-84AE901AB8C2}"/>
              </a:ext>
            </a:extLst>
          </p:cNvPr>
          <p:cNvSpPr/>
          <p:nvPr/>
        </p:nvSpPr>
        <p:spPr>
          <a:xfrm>
            <a:off x="5279627" y="4208336"/>
            <a:ext cx="12277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1400" dirty="0"/>
              <a:t>(at back plate)</a:t>
            </a:r>
            <a:endParaRPr lang="ja-JP" altLang="en-US" sz="1400" dirty="0"/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4D1042EE-4095-4393-86B9-9EA4F1DBC3CB}"/>
              </a:ext>
            </a:extLst>
          </p:cNvPr>
          <p:cNvSpPr/>
          <p:nvPr/>
        </p:nvSpPr>
        <p:spPr>
          <a:xfrm>
            <a:off x="6599817" y="4966529"/>
            <a:ext cx="11809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>
                <a:latin typeface="Segoe UI" panose="020B0502040204020203" pitchFamily="34" charset="0"/>
                <a:ea typeface="Arial Unicode MS" panose="020B0604020202020204" pitchFamily="50" charset="-128"/>
                <a:cs typeface="Segoe UI" panose="020B0502040204020203" pitchFamily="34" charset="0"/>
              </a:rPr>
              <a:t>24.7 </a:t>
            </a:r>
            <a:r>
              <a:rPr lang="en-US" altLang="ja-JP" sz="1400" dirty="0" err="1">
                <a:latin typeface="Segoe UI" panose="020B0502040204020203" pitchFamily="34" charset="0"/>
                <a:ea typeface="Arial Unicode MS" panose="020B0604020202020204" pitchFamily="50" charset="-128"/>
                <a:cs typeface="Segoe UI" panose="020B0502040204020203" pitchFamily="34" charset="0"/>
              </a:rPr>
              <a:t>dpa</a:t>
            </a:r>
            <a:r>
              <a:rPr lang="en-US" altLang="ja-JP" sz="1400" dirty="0">
                <a:latin typeface="Segoe UI" panose="020B0502040204020203" pitchFamily="34" charset="0"/>
                <a:ea typeface="Arial Unicode MS" panose="020B0604020202020204" pitchFamily="50" charset="-128"/>
                <a:cs typeface="Segoe UI" panose="020B0502040204020203" pitchFamily="34" charset="0"/>
              </a:rPr>
              <a:t>/</a:t>
            </a:r>
            <a:r>
              <a:rPr lang="en-US" altLang="ja-JP" sz="1400" dirty="0" err="1">
                <a:latin typeface="Segoe UI" panose="020B0502040204020203" pitchFamily="34" charset="0"/>
                <a:ea typeface="Arial Unicode MS" panose="020B0604020202020204" pitchFamily="50" charset="-128"/>
                <a:cs typeface="Segoe UI" panose="020B0502040204020203" pitchFamily="34" charset="0"/>
              </a:rPr>
              <a:t>fpy</a:t>
            </a:r>
            <a:endParaRPr lang="ja-JP" alt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E2A22D2F-626E-4A22-AFCA-22A1A161F58B}"/>
              </a:ext>
            </a:extLst>
          </p:cNvPr>
          <p:cNvSpPr/>
          <p:nvPr/>
        </p:nvSpPr>
        <p:spPr>
          <a:xfrm>
            <a:off x="5276471" y="4977728"/>
            <a:ext cx="11740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ja-JP" sz="1400" dirty="0"/>
              <a:t>Displacement</a:t>
            </a:r>
            <a:endParaRPr lang="ja-JP" altLang="en-US" sz="1400" dirty="0"/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1CE924C4-13FB-4489-9547-34CC055B37AD}"/>
              </a:ext>
            </a:extLst>
          </p:cNvPr>
          <p:cNvSpPr/>
          <p:nvPr/>
        </p:nvSpPr>
        <p:spPr>
          <a:xfrm>
            <a:off x="5284307" y="5242890"/>
            <a:ext cx="11740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ja-JP" sz="1400" dirty="0" err="1"/>
              <a:t>HePR</a:t>
            </a:r>
            <a:r>
              <a:rPr kumimoji="1" lang="en-US" altLang="ja-JP" sz="1400" dirty="0"/>
              <a:t>/</a:t>
            </a:r>
            <a:r>
              <a:rPr kumimoji="1" lang="en-US" altLang="ja-JP" sz="1400" dirty="0" err="1"/>
              <a:t>dpa</a:t>
            </a:r>
            <a:endParaRPr lang="ja-JP" altLang="en-US" sz="1400" dirty="0"/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41B130B8-9669-4460-A5FC-7AA69EBD7057}"/>
              </a:ext>
            </a:extLst>
          </p:cNvPr>
          <p:cNvSpPr/>
          <p:nvPr/>
        </p:nvSpPr>
        <p:spPr>
          <a:xfrm>
            <a:off x="6590243" y="5232466"/>
            <a:ext cx="5116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>
                <a:latin typeface="Segoe UI" panose="020B0502040204020203" pitchFamily="34" charset="0"/>
                <a:ea typeface="Arial Unicode MS" panose="020B0604020202020204" pitchFamily="50" charset="-128"/>
                <a:cs typeface="Segoe UI" panose="020B0502040204020203" pitchFamily="34" charset="0"/>
              </a:rPr>
              <a:t>12.6</a:t>
            </a:r>
            <a:endParaRPr lang="ja-JP" alt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4D3D18EA-F301-4AD7-A43F-2EA01AEE0D09}"/>
              </a:ext>
            </a:extLst>
          </p:cNvPr>
          <p:cNvSpPr/>
          <p:nvPr/>
        </p:nvSpPr>
        <p:spPr>
          <a:xfrm>
            <a:off x="7101922" y="5552505"/>
            <a:ext cx="19106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err="1">
                <a:latin typeface="Segoe UI" panose="020B0502040204020203" pitchFamily="34" charset="0"/>
                <a:ea typeface="Arial Unicode MS" panose="020B0604020202020204" pitchFamily="50" charset="-128"/>
                <a:cs typeface="Segoe UI" panose="020B0502040204020203" pitchFamily="34" charset="0"/>
              </a:rPr>
              <a:t>fpy</a:t>
            </a:r>
            <a:r>
              <a:rPr lang="en-US" altLang="ja-JP" sz="1600" dirty="0">
                <a:latin typeface="Segoe UI" panose="020B0502040204020203" pitchFamily="34" charset="0"/>
                <a:ea typeface="Arial Unicode MS" panose="020B0604020202020204" pitchFamily="50" charset="-128"/>
                <a:cs typeface="Segoe UI" panose="020B0502040204020203" pitchFamily="34" charset="0"/>
              </a:rPr>
              <a:t>: full power year</a:t>
            </a:r>
            <a:endParaRPr lang="ja-JP" alt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780711CB-D6AC-4236-99C5-EB0C91EA4F5F}"/>
              </a:ext>
            </a:extLst>
          </p:cNvPr>
          <p:cNvSpPr txBox="1"/>
          <p:nvPr/>
        </p:nvSpPr>
        <p:spPr>
          <a:xfrm>
            <a:off x="481751" y="3234085"/>
            <a:ext cx="34909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Schematic view of test cell (Ref. IFMIF design)</a:t>
            </a:r>
            <a:endParaRPr kumimoji="1" lang="ja-JP" altLang="en-US" sz="1400" dirty="0"/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5FCDCCEC-9BFD-4A2A-8127-130C7222AEC2}"/>
              </a:ext>
            </a:extLst>
          </p:cNvPr>
          <p:cNvSpPr/>
          <p:nvPr/>
        </p:nvSpPr>
        <p:spPr>
          <a:xfrm>
            <a:off x="5235601" y="2371950"/>
            <a:ext cx="10817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1400" dirty="0">
                <a:latin typeface="Segoe UI" panose="020B0502040204020203" pitchFamily="34" charset="0"/>
                <a:cs typeface="Segoe UI" panose="020B0502040204020203" pitchFamily="34" charset="0"/>
              </a:rPr>
              <a:t>Availability </a:t>
            </a:r>
            <a:endParaRPr lang="ja-JP" altLang="en-US" sz="1400" dirty="0"/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98F19DC8-79FA-49EF-8C4E-693C8E9EDCEB}"/>
              </a:ext>
            </a:extLst>
          </p:cNvPr>
          <p:cNvSpPr txBox="1"/>
          <p:nvPr/>
        </p:nvSpPr>
        <p:spPr>
          <a:xfrm>
            <a:off x="6576498" y="2366814"/>
            <a:ext cx="1143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Segoe UI" panose="020B0502040204020203" pitchFamily="34" charset="0"/>
                <a:cs typeface="Segoe UI" panose="020B0502040204020203" pitchFamily="34" charset="0"/>
              </a:rPr>
              <a:t>33% at least</a:t>
            </a:r>
            <a:endParaRPr kumimoji="1" lang="ja-JP" alt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5" name="図 64">
            <a:extLst>
              <a:ext uri="{FF2B5EF4-FFF2-40B4-BE49-F238E27FC236}">
                <a16:creationId xmlns:a16="http://schemas.microsoft.com/office/drawing/2014/main" id="{376FA497-7E35-4328-A002-5EABE3F94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333" y="3546507"/>
            <a:ext cx="1044777" cy="2414816"/>
          </a:xfrm>
          <a:prstGeom prst="rect">
            <a:avLst/>
          </a:prstGeom>
        </p:spPr>
      </p:pic>
      <p:pic>
        <p:nvPicPr>
          <p:cNvPr id="73" name="図 72">
            <a:extLst>
              <a:ext uri="{FF2B5EF4-FFF2-40B4-BE49-F238E27FC236}">
                <a16:creationId xmlns:a16="http://schemas.microsoft.com/office/drawing/2014/main" id="{DD63453E-0E99-4E63-8500-1801437D8E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713" y="4990785"/>
            <a:ext cx="342923" cy="970538"/>
          </a:xfrm>
          <a:prstGeom prst="rect">
            <a:avLst/>
          </a:prstGeom>
        </p:spPr>
      </p:pic>
      <p:cxnSp>
        <p:nvCxnSpPr>
          <p:cNvPr id="74" name="直線コネクタ 73">
            <a:extLst>
              <a:ext uri="{FF2B5EF4-FFF2-40B4-BE49-F238E27FC236}">
                <a16:creationId xmlns:a16="http://schemas.microsoft.com/office/drawing/2014/main" id="{2457862A-7353-4466-B390-1C624A80730C}"/>
              </a:ext>
            </a:extLst>
          </p:cNvPr>
          <p:cNvCxnSpPr>
            <a:cxnSpLocks/>
          </p:cNvCxnSpPr>
          <p:nvPr/>
        </p:nvCxnSpPr>
        <p:spPr>
          <a:xfrm flipV="1">
            <a:off x="1279558" y="4412566"/>
            <a:ext cx="969084" cy="84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>
            <a:extLst>
              <a:ext uri="{FF2B5EF4-FFF2-40B4-BE49-F238E27FC236}">
                <a16:creationId xmlns:a16="http://schemas.microsoft.com/office/drawing/2014/main" id="{AC8A01A1-7D57-4F2E-885F-CB5D8CA42040}"/>
              </a:ext>
            </a:extLst>
          </p:cNvPr>
          <p:cNvCxnSpPr>
            <a:cxnSpLocks/>
          </p:cNvCxnSpPr>
          <p:nvPr/>
        </p:nvCxnSpPr>
        <p:spPr>
          <a:xfrm>
            <a:off x="1279558" y="5194258"/>
            <a:ext cx="96908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矢印コネクタ 75">
            <a:extLst>
              <a:ext uri="{FF2B5EF4-FFF2-40B4-BE49-F238E27FC236}">
                <a16:creationId xmlns:a16="http://schemas.microsoft.com/office/drawing/2014/main" id="{834E3C91-504C-462C-B5F0-2C7A8A6A77D5}"/>
              </a:ext>
            </a:extLst>
          </p:cNvPr>
          <p:cNvCxnSpPr/>
          <p:nvPr/>
        </p:nvCxnSpPr>
        <p:spPr>
          <a:xfrm>
            <a:off x="1156461" y="4329661"/>
            <a:ext cx="0" cy="144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68070451-43E7-41A0-858E-0E8D4C74C333}"/>
              </a:ext>
            </a:extLst>
          </p:cNvPr>
          <p:cNvSpPr txBox="1"/>
          <p:nvPr/>
        </p:nvSpPr>
        <p:spPr>
          <a:xfrm rot="16200000">
            <a:off x="1790065" y="4620833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80</a:t>
            </a:r>
            <a:r>
              <a:rPr kumimoji="1" lang="en-US" altLang="ja-JP" sz="1400" dirty="0"/>
              <a:t> mm</a:t>
            </a:r>
            <a:endParaRPr kumimoji="1" lang="ja-JP" altLang="en-US" sz="1400" dirty="0"/>
          </a:p>
        </p:txBody>
      </p:sp>
      <p:sp>
        <p:nvSpPr>
          <p:cNvPr id="81" name="矢印: 右 80">
            <a:extLst>
              <a:ext uri="{FF2B5EF4-FFF2-40B4-BE49-F238E27FC236}">
                <a16:creationId xmlns:a16="http://schemas.microsoft.com/office/drawing/2014/main" id="{62483E93-9DED-416E-BB32-A09630F6EC87}"/>
              </a:ext>
            </a:extLst>
          </p:cNvPr>
          <p:cNvSpPr/>
          <p:nvPr/>
        </p:nvSpPr>
        <p:spPr>
          <a:xfrm>
            <a:off x="767893" y="4473677"/>
            <a:ext cx="511665" cy="511388"/>
          </a:xfrm>
          <a:prstGeom prst="rightArrow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C4FC3E5F-DE09-45B3-A170-7CB60BFA4F72}"/>
              </a:ext>
            </a:extLst>
          </p:cNvPr>
          <p:cNvSpPr txBox="1"/>
          <p:nvPr/>
        </p:nvSpPr>
        <p:spPr>
          <a:xfrm>
            <a:off x="140031" y="4530145"/>
            <a:ext cx="968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Neutron</a:t>
            </a:r>
            <a:endParaRPr kumimoji="1" lang="ja-JP" altLang="en-US" dirty="0"/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8F5C0BF9-3A39-4AA6-9CA0-72F2D0E12E64}"/>
              </a:ext>
            </a:extLst>
          </p:cNvPr>
          <p:cNvSpPr txBox="1"/>
          <p:nvPr/>
        </p:nvSpPr>
        <p:spPr>
          <a:xfrm>
            <a:off x="1995729" y="3591394"/>
            <a:ext cx="20869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400" dirty="0"/>
              <a:t>Net volume for Irradiation</a:t>
            </a:r>
          </a:p>
        </p:txBody>
      </p:sp>
      <p:sp>
        <p:nvSpPr>
          <p:cNvPr id="84" name="正方形/長方形 83">
            <a:extLst>
              <a:ext uri="{FF2B5EF4-FFF2-40B4-BE49-F238E27FC236}">
                <a16:creationId xmlns:a16="http://schemas.microsoft.com/office/drawing/2014/main" id="{1A2E4089-F948-4A72-8E31-DCC0A119650E}"/>
              </a:ext>
            </a:extLst>
          </p:cNvPr>
          <p:cNvSpPr/>
          <p:nvPr/>
        </p:nvSpPr>
        <p:spPr>
          <a:xfrm>
            <a:off x="2419844" y="4024810"/>
            <a:ext cx="16276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/>
              <a:t> 3cc at 25dpa/</a:t>
            </a:r>
            <a:r>
              <a:rPr lang="en-US" altLang="ja-JP" sz="1600" dirty="0" err="1"/>
              <a:t>fpy</a:t>
            </a:r>
            <a:endParaRPr lang="ja-JP" altLang="en-US" sz="1600" dirty="0"/>
          </a:p>
        </p:txBody>
      </p:sp>
      <p:sp>
        <p:nvSpPr>
          <p:cNvPr id="85" name="正方形/長方形 84">
            <a:extLst>
              <a:ext uri="{FF2B5EF4-FFF2-40B4-BE49-F238E27FC236}">
                <a16:creationId xmlns:a16="http://schemas.microsoft.com/office/drawing/2014/main" id="{FA5D84B0-747F-4620-B580-52BFC1F512FD}"/>
              </a:ext>
            </a:extLst>
          </p:cNvPr>
          <p:cNvSpPr/>
          <p:nvPr/>
        </p:nvSpPr>
        <p:spPr>
          <a:xfrm>
            <a:off x="2367747" y="4339697"/>
            <a:ext cx="17318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/>
              <a:t>15cc at 20 </a:t>
            </a:r>
            <a:r>
              <a:rPr lang="en-US" altLang="ja-JP" sz="1600" dirty="0" err="1"/>
              <a:t>dpa</a:t>
            </a:r>
            <a:r>
              <a:rPr lang="en-US" altLang="ja-JP" sz="1600" dirty="0"/>
              <a:t>/</a:t>
            </a:r>
            <a:r>
              <a:rPr lang="en-US" altLang="ja-JP" sz="1600" dirty="0" err="1"/>
              <a:t>fpy</a:t>
            </a:r>
            <a:endParaRPr lang="ja-JP" altLang="en-US" sz="1600" dirty="0"/>
          </a:p>
        </p:txBody>
      </p:sp>
      <p:sp>
        <p:nvSpPr>
          <p:cNvPr id="86" name="正方形/長方形 85">
            <a:extLst>
              <a:ext uri="{FF2B5EF4-FFF2-40B4-BE49-F238E27FC236}">
                <a16:creationId xmlns:a16="http://schemas.microsoft.com/office/drawing/2014/main" id="{B37CC7AA-CEB6-4068-99E7-277246D40B55}"/>
              </a:ext>
            </a:extLst>
          </p:cNvPr>
          <p:cNvSpPr/>
          <p:nvPr/>
        </p:nvSpPr>
        <p:spPr>
          <a:xfrm>
            <a:off x="2359591" y="4615726"/>
            <a:ext cx="17318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/>
              <a:t>30cc at 15 </a:t>
            </a:r>
            <a:r>
              <a:rPr lang="en-US" altLang="ja-JP" sz="1600" dirty="0" err="1"/>
              <a:t>dpa</a:t>
            </a:r>
            <a:r>
              <a:rPr lang="en-US" altLang="ja-JP" sz="1600" dirty="0"/>
              <a:t>/</a:t>
            </a:r>
            <a:r>
              <a:rPr lang="en-US" altLang="ja-JP" sz="1600" dirty="0" err="1"/>
              <a:t>fpy</a:t>
            </a:r>
            <a:endParaRPr lang="ja-JP" altLang="en-US" sz="1600" dirty="0"/>
          </a:p>
        </p:txBody>
      </p:sp>
      <p:sp>
        <p:nvSpPr>
          <p:cNvPr id="87" name="正方形/長方形 86">
            <a:extLst>
              <a:ext uri="{FF2B5EF4-FFF2-40B4-BE49-F238E27FC236}">
                <a16:creationId xmlns:a16="http://schemas.microsoft.com/office/drawing/2014/main" id="{CAD0330B-B22E-4337-9D36-718853BAB41C}"/>
              </a:ext>
            </a:extLst>
          </p:cNvPr>
          <p:cNvSpPr/>
          <p:nvPr/>
        </p:nvSpPr>
        <p:spPr>
          <a:xfrm>
            <a:off x="2358293" y="4893912"/>
            <a:ext cx="17318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/>
              <a:t>60cc at 10 </a:t>
            </a:r>
            <a:r>
              <a:rPr lang="en-US" altLang="ja-JP" sz="1600" dirty="0" err="1"/>
              <a:t>dpa</a:t>
            </a:r>
            <a:r>
              <a:rPr lang="en-US" altLang="ja-JP" sz="1600" dirty="0"/>
              <a:t>/</a:t>
            </a:r>
            <a:r>
              <a:rPr lang="en-US" altLang="ja-JP" sz="1600" dirty="0" err="1"/>
              <a:t>fpy</a:t>
            </a:r>
            <a:endParaRPr lang="ja-JP" altLang="en-US" sz="1600" dirty="0"/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02965A2B-B06D-4674-A756-A4D8738F86A5}"/>
              </a:ext>
            </a:extLst>
          </p:cNvPr>
          <p:cNvSpPr txBox="1"/>
          <p:nvPr/>
        </p:nvSpPr>
        <p:spPr>
          <a:xfrm>
            <a:off x="481751" y="6087021"/>
            <a:ext cx="43928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Relation of irradiation volume and </a:t>
            </a:r>
            <a:r>
              <a:rPr kumimoji="1" lang="en-US" altLang="ja-JP" sz="1600" dirty="0" err="1"/>
              <a:t>dpa</a:t>
            </a:r>
            <a:r>
              <a:rPr kumimoji="1" lang="en-US" altLang="ja-JP" sz="1600" dirty="0"/>
              <a:t>/</a:t>
            </a:r>
            <a:r>
              <a:rPr kumimoji="1" lang="en-US" altLang="ja-JP" sz="1600" dirty="0" err="1"/>
              <a:t>fpy</a:t>
            </a:r>
            <a:r>
              <a:rPr kumimoji="1" lang="en-US" altLang="ja-JP" sz="1600" dirty="0"/>
              <a:t> (A-FNS)</a:t>
            </a: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5B2BD36E-D6C1-4C00-8A3D-D1C560521C1B}"/>
              </a:ext>
            </a:extLst>
          </p:cNvPr>
          <p:cNvSpPr/>
          <p:nvPr/>
        </p:nvSpPr>
        <p:spPr>
          <a:xfrm>
            <a:off x="4248901" y="3951274"/>
            <a:ext cx="4675899" cy="16057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AA684F7-421C-4E65-B832-87C3630CCA8B}"/>
              </a:ext>
            </a:extLst>
          </p:cNvPr>
          <p:cNvSpPr txBox="1"/>
          <p:nvPr/>
        </p:nvSpPr>
        <p:spPr>
          <a:xfrm>
            <a:off x="2016088" y="5599484"/>
            <a:ext cx="2253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High Flux Test Module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26846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6440418E-75E1-47B0-869B-EC2B1A779B86}"/>
              </a:ext>
            </a:extLst>
          </p:cNvPr>
          <p:cNvSpPr/>
          <p:nvPr/>
        </p:nvSpPr>
        <p:spPr>
          <a:xfrm>
            <a:off x="1858670" y="6073742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  <a:latin typeface="Century Gothic 本文"/>
              </a:rPr>
              <a:t>110,083.72㎡</a:t>
            </a:r>
            <a:endParaRPr lang="ja-JP" altLang="en-US" dirty="0"/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84044D08-65A6-4824-9C92-227F62306F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41"/>
          <a:stretch/>
        </p:blipFill>
        <p:spPr bwMode="auto">
          <a:xfrm>
            <a:off x="471572" y="980728"/>
            <a:ext cx="8393685" cy="546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1369C295-E66C-4727-BED9-A434F54BCA90}"/>
              </a:ext>
            </a:extLst>
          </p:cNvPr>
          <p:cNvGrpSpPr/>
          <p:nvPr/>
        </p:nvGrpSpPr>
        <p:grpSpPr>
          <a:xfrm>
            <a:off x="1858670" y="2958332"/>
            <a:ext cx="4873570" cy="2417875"/>
            <a:chOff x="1523988" y="3188835"/>
            <a:chExt cx="3352812" cy="1801833"/>
          </a:xfrm>
        </p:grpSpPr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4AC29E3C-6B7B-40AC-B2D7-21F6B685CB18}"/>
                </a:ext>
              </a:extLst>
            </p:cNvPr>
            <p:cNvCxnSpPr/>
            <p:nvPr/>
          </p:nvCxnSpPr>
          <p:spPr>
            <a:xfrm flipV="1">
              <a:off x="1523988" y="3282027"/>
              <a:ext cx="1083158" cy="1689204"/>
            </a:xfrm>
            <a:prstGeom prst="line">
              <a:avLst/>
            </a:prstGeom>
            <a:ln w="9525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F3FF1E6F-6D90-4710-B90D-641B4B6EBB64}"/>
                </a:ext>
              </a:extLst>
            </p:cNvPr>
            <p:cNvCxnSpPr/>
            <p:nvPr/>
          </p:nvCxnSpPr>
          <p:spPr>
            <a:xfrm flipV="1">
              <a:off x="2607146" y="3188835"/>
              <a:ext cx="1768712" cy="109522"/>
            </a:xfrm>
            <a:prstGeom prst="line">
              <a:avLst/>
            </a:prstGeom>
            <a:ln w="9525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C3B5EC68-7D7C-4FDA-A40E-714144BD3871}"/>
                </a:ext>
              </a:extLst>
            </p:cNvPr>
            <p:cNvCxnSpPr/>
            <p:nvPr/>
          </p:nvCxnSpPr>
          <p:spPr>
            <a:xfrm flipH="1">
              <a:off x="1523988" y="4602196"/>
              <a:ext cx="3352812" cy="388472"/>
            </a:xfrm>
            <a:prstGeom prst="line">
              <a:avLst/>
            </a:prstGeom>
            <a:ln w="9525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63E0A26C-3282-42FB-9A6E-4DBE620250C6}"/>
                </a:ext>
              </a:extLst>
            </p:cNvPr>
            <p:cNvCxnSpPr/>
            <p:nvPr/>
          </p:nvCxnSpPr>
          <p:spPr>
            <a:xfrm flipH="1" flipV="1">
              <a:off x="4375858" y="3188835"/>
              <a:ext cx="500942" cy="1413363"/>
            </a:xfrm>
            <a:prstGeom prst="line">
              <a:avLst/>
            </a:prstGeom>
            <a:ln w="9525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79E1DBAA-BFCC-4CE1-984B-E385350727EE}"/>
              </a:ext>
            </a:extLst>
          </p:cNvPr>
          <p:cNvSpPr/>
          <p:nvPr/>
        </p:nvSpPr>
        <p:spPr>
          <a:xfrm>
            <a:off x="5192728" y="2958332"/>
            <a:ext cx="3672529" cy="1806705"/>
          </a:xfrm>
          <a:custGeom>
            <a:avLst/>
            <a:gdLst>
              <a:gd name="connsiteX0" fmla="*/ 542925 w 2047875"/>
              <a:gd name="connsiteY0" fmla="*/ 200025 h 1466850"/>
              <a:gd name="connsiteX1" fmla="*/ 1228725 w 2047875"/>
              <a:gd name="connsiteY1" fmla="*/ 0 h 1466850"/>
              <a:gd name="connsiteX2" fmla="*/ 1952625 w 2047875"/>
              <a:gd name="connsiteY2" fmla="*/ 266700 h 1466850"/>
              <a:gd name="connsiteX3" fmla="*/ 2047875 w 2047875"/>
              <a:gd name="connsiteY3" fmla="*/ 1095375 h 1466850"/>
              <a:gd name="connsiteX4" fmla="*/ 1152525 w 2047875"/>
              <a:gd name="connsiteY4" fmla="*/ 1466850 h 1466850"/>
              <a:gd name="connsiteX5" fmla="*/ 476250 w 2047875"/>
              <a:gd name="connsiteY5" fmla="*/ 1314450 h 1466850"/>
              <a:gd name="connsiteX6" fmla="*/ 95250 w 2047875"/>
              <a:gd name="connsiteY6" fmla="*/ 1162050 h 1466850"/>
              <a:gd name="connsiteX7" fmla="*/ 0 w 2047875"/>
              <a:gd name="connsiteY7" fmla="*/ 714375 h 1466850"/>
              <a:gd name="connsiteX8" fmla="*/ 76200 w 2047875"/>
              <a:gd name="connsiteY8" fmla="*/ 238125 h 1466850"/>
              <a:gd name="connsiteX9" fmla="*/ 542925 w 2047875"/>
              <a:gd name="connsiteY9" fmla="*/ 200025 h 1466850"/>
              <a:gd name="connsiteX0" fmla="*/ 542925 w 2047875"/>
              <a:gd name="connsiteY0" fmla="*/ 200025 h 1781175"/>
              <a:gd name="connsiteX1" fmla="*/ 1228725 w 2047875"/>
              <a:gd name="connsiteY1" fmla="*/ 0 h 1781175"/>
              <a:gd name="connsiteX2" fmla="*/ 1952625 w 2047875"/>
              <a:gd name="connsiteY2" fmla="*/ 266700 h 1781175"/>
              <a:gd name="connsiteX3" fmla="*/ 2047875 w 2047875"/>
              <a:gd name="connsiteY3" fmla="*/ 1095375 h 1781175"/>
              <a:gd name="connsiteX4" fmla="*/ 628650 w 2047875"/>
              <a:gd name="connsiteY4" fmla="*/ 1781175 h 1781175"/>
              <a:gd name="connsiteX5" fmla="*/ 476250 w 2047875"/>
              <a:gd name="connsiteY5" fmla="*/ 1314450 h 1781175"/>
              <a:gd name="connsiteX6" fmla="*/ 95250 w 2047875"/>
              <a:gd name="connsiteY6" fmla="*/ 1162050 h 1781175"/>
              <a:gd name="connsiteX7" fmla="*/ 0 w 2047875"/>
              <a:gd name="connsiteY7" fmla="*/ 714375 h 1781175"/>
              <a:gd name="connsiteX8" fmla="*/ 76200 w 2047875"/>
              <a:gd name="connsiteY8" fmla="*/ 238125 h 1781175"/>
              <a:gd name="connsiteX9" fmla="*/ 542925 w 2047875"/>
              <a:gd name="connsiteY9" fmla="*/ 200025 h 1781175"/>
              <a:gd name="connsiteX0" fmla="*/ 542925 w 1952625"/>
              <a:gd name="connsiteY0" fmla="*/ 200025 h 1781175"/>
              <a:gd name="connsiteX1" fmla="*/ 1228725 w 1952625"/>
              <a:gd name="connsiteY1" fmla="*/ 0 h 1781175"/>
              <a:gd name="connsiteX2" fmla="*/ 1952625 w 1952625"/>
              <a:gd name="connsiteY2" fmla="*/ 266700 h 1781175"/>
              <a:gd name="connsiteX3" fmla="*/ 1914525 w 1952625"/>
              <a:gd name="connsiteY3" fmla="*/ 1743075 h 1781175"/>
              <a:gd name="connsiteX4" fmla="*/ 628650 w 1952625"/>
              <a:gd name="connsiteY4" fmla="*/ 1781175 h 1781175"/>
              <a:gd name="connsiteX5" fmla="*/ 476250 w 1952625"/>
              <a:gd name="connsiteY5" fmla="*/ 1314450 h 1781175"/>
              <a:gd name="connsiteX6" fmla="*/ 95250 w 1952625"/>
              <a:gd name="connsiteY6" fmla="*/ 1162050 h 1781175"/>
              <a:gd name="connsiteX7" fmla="*/ 0 w 1952625"/>
              <a:gd name="connsiteY7" fmla="*/ 714375 h 1781175"/>
              <a:gd name="connsiteX8" fmla="*/ 76200 w 1952625"/>
              <a:gd name="connsiteY8" fmla="*/ 238125 h 1781175"/>
              <a:gd name="connsiteX9" fmla="*/ 542925 w 1952625"/>
              <a:gd name="connsiteY9" fmla="*/ 200025 h 1781175"/>
              <a:gd name="connsiteX0" fmla="*/ 542925 w 1914525"/>
              <a:gd name="connsiteY0" fmla="*/ 200025 h 1781175"/>
              <a:gd name="connsiteX1" fmla="*/ 1228725 w 1914525"/>
              <a:gd name="connsiteY1" fmla="*/ 0 h 1781175"/>
              <a:gd name="connsiteX2" fmla="*/ 1476375 w 1914525"/>
              <a:gd name="connsiteY2" fmla="*/ 742950 h 1781175"/>
              <a:gd name="connsiteX3" fmla="*/ 1914525 w 1914525"/>
              <a:gd name="connsiteY3" fmla="*/ 1743075 h 1781175"/>
              <a:gd name="connsiteX4" fmla="*/ 628650 w 1914525"/>
              <a:gd name="connsiteY4" fmla="*/ 1781175 h 1781175"/>
              <a:gd name="connsiteX5" fmla="*/ 476250 w 1914525"/>
              <a:gd name="connsiteY5" fmla="*/ 1314450 h 1781175"/>
              <a:gd name="connsiteX6" fmla="*/ 95250 w 1914525"/>
              <a:gd name="connsiteY6" fmla="*/ 1162050 h 1781175"/>
              <a:gd name="connsiteX7" fmla="*/ 0 w 1914525"/>
              <a:gd name="connsiteY7" fmla="*/ 714375 h 1781175"/>
              <a:gd name="connsiteX8" fmla="*/ 76200 w 1914525"/>
              <a:gd name="connsiteY8" fmla="*/ 238125 h 1781175"/>
              <a:gd name="connsiteX9" fmla="*/ 542925 w 1914525"/>
              <a:gd name="connsiteY9" fmla="*/ 200025 h 1781175"/>
              <a:gd name="connsiteX0" fmla="*/ 542925 w 1914525"/>
              <a:gd name="connsiteY0" fmla="*/ 0 h 1581150"/>
              <a:gd name="connsiteX1" fmla="*/ 1076325 w 1914525"/>
              <a:gd name="connsiteY1" fmla="*/ 247650 h 1581150"/>
              <a:gd name="connsiteX2" fmla="*/ 1476375 w 1914525"/>
              <a:gd name="connsiteY2" fmla="*/ 542925 h 1581150"/>
              <a:gd name="connsiteX3" fmla="*/ 1914525 w 1914525"/>
              <a:gd name="connsiteY3" fmla="*/ 1543050 h 1581150"/>
              <a:gd name="connsiteX4" fmla="*/ 628650 w 1914525"/>
              <a:gd name="connsiteY4" fmla="*/ 1581150 h 1581150"/>
              <a:gd name="connsiteX5" fmla="*/ 476250 w 1914525"/>
              <a:gd name="connsiteY5" fmla="*/ 1114425 h 1581150"/>
              <a:gd name="connsiteX6" fmla="*/ 95250 w 1914525"/>
              <a:gd name="connsiteY6" fmla="*/ 962025 h 1581150"/>
              <a:gd name="connsiteX7" fmla="*/ 0 w 1914525"/>
              <a:gd name="connsiteY7" fmla="*/ 514350 h 1581150"/>
              <a:gd name="connsiteX8" fmla="*/ 76200 w 1914525"/>
              <a:gd name="connsiteY8" fmla="*/ 38100 h 1581150"/>
              <a:gd name="connsiteX9" fmla="*/ 542925 w 1914525"/>
              <a:gd name="connsiteY9" fmla="*/ 0 h 1581150"/>
              <a:gd name="connsiteX0" fmla="*/ 561975 w 1914525"/>
              <a:gd name="connsiteY0" fmla="*/ 180975 h 1543050"/>
              <a:gd name="connsiteX1" fmla="*/ 1076325 w 1914525"/>
              <a:gd name="connsiteY1" fmla="*/ 209550 h 1543050"/>
              <a:gd name="connsiteX2" fmla="*/ 1476375 w 1914525"/>
              <a:gd name="connsiteY2" fmla="*/ 504825 h 1543050"/>
              <a:gd name="connsiteX3" fmla="*/ 1914525 w 1914525"/>
              <a:gd name="connsiteY3" fmla="*/ 1504950 h 1543050"/>
              <a:gd name="connsiteX4" fmla="*/ 628650 w 1914525"/>
              <a:gd name="connsiteY4" fmla="*/ 1543050 h 1543050"/>
              <a:gd name="connsiteX5" fmla="*/ 476250 w 1914525"/>
              <a:gd name="connsiteY5" fmla="*/ 1076325 h 1543050"/>
              <a:gd name="connsiteX6" fmla="*/ 95250 w 1914525"/>
              <a:gd name="connsiteY6" fmla="*/ 923925 h 1543050"/>
              <a:gd name="connsiteX7" fmla="*/ 0 w 1914525"/>
              <a:gd name="connsiteY7" fmla="*/ 476250 h 1543050"/>
              <a:gd name="connsiteX8" fmla="*/ 76200 w 1914525"/>
              <a:gd name="connsiteY8" fmla="*/ 0 h 1543050"/>
              <a:gd name="connsiteX9" fmla="*/ 561975 w 1914525"/>
              <a:gd name="connsiteY9" fmla="*/ 180975 h 1543050"/>
              <a:gd name="connsiteX0" fmla="*/ 561975 w 1914525"/>
              <a:gd name="connsiteY0" fmla="*/ 0 h 1362075"/>
              <a:gd name="connsiteX1" fmla="*/ 1076325 w 1914525"/>
              <a:gd name="connsiteY1" fmla="*/ 28575 h 1362075"/>
              <a:gd name="connsiteX2" fmla="*/ 1476375 w 1914525"/>
              <a:gd name="connsiteY2" fmla="*/ 323850 h 1362075"/>
              <a:gd name="connsiteX3" fmla="*/ 1914525 w 1914525"/>
              <a:gd name="connsiteY3" fmla="*/ 1323975 h 1362075"/>
              <a:gd name="connsiteX4" fmla="*/ 628650 w 1914525"/>
              <a:gd name="connsiteY4" fmla="*/ 1362075 h 1362075"/>
              <a:gd name="connsiteX5" fmla="*/ 476250 w 1914525"/>
              <a:gd name="connsiteY5" fmla="*/ 895350 h 1362075"/>
              <a:gd name="connsiteX6" fmla="*/ 95250 w 1914525"/>
              <a:gd name="connsiteY6" fmla="*/ 742950 h 1362075"/>
              <a:gd name="connsiteX7" fmla="*/ 0 w 1914525"/>
              <a:gd name="connsiteY7" fmla="*/ 295275 h 1362075"/>
              <a:gd name="connsiteX8" fmla="*/ 114300 w 1914525"/>
              <a:gd name="connsiteY8" fmla="*/ 9525 h 1362075"/>
              <a:gd name="connsiteX9" fmla="*/ 561975 w 1914525"/>
              <a:gd name="connsiteY9" fmla="*/ 0 h 1362075"/>
              <a:gd name="connsiteX0" fmla="*/ 561975 w 1914525"/>
              <a:gd name="connsiteY0" fmla="*/ 0 h 1362075"/>
              <a:gd name="connsiteX1" fmla="*/ 1076325 w 1914525"/>
              <a:gd name="connsiteY1" fmla="*/ 28575 h 1362075"/>
              <a:gd name="connsiteX2" fmla="*/ 1476375 w 1914525"/>
              <a:gd name="connsiteY2" fmla="*/ 323850 h 1362075"/>
              <a:gd name="connsiteX3" fmla="*/ 1914525 w 1914525"/>
              <a:gd name="connsiteY3" fmla="*/ 1323975 h 1362075"/>
              <a:gd name="connsiteX4" fmla="*/ 628650 w 1914525"/>
              <a:gd name="connsiteY4" fmla="*/ 1362075 h 1362075"/>
              <a:gd name="connsiteX5" fmla="*/ 476250 w 1914525"/>
              <a:gd name="connsiteY5" fmla="*/ 895350 h 1362075"/>
              <a:gd name="connsiteX6" fmla="*/ 0 w 1914525"/>
              <a:gd name="connsiteY6" fmla="*/ 895350 h 1362075"/>
              <a:gd name="connsiteX7" fmla="*/ 0 w 1914525"/>
              <a:gd name="connsiteY7" fmla="*/ 295275 h 1362075"/>
              <a:gd name="connsiteX8" fmla="*/ 114300 w 1914525"/>
              <a:gd name="connsiteY8" fmla="*/ 9525 h 1362075"/>
              <a:gd name="connsiteX9" fmla="*/ 561975 w 1914525"/>
              <a:gd name="connsiteY9" fmla="*/ 0 h 1362075"/>
              <a:gd name="connsiteX0" fmla="*/ 561975 w 1914525"/>
              <a:gd name="connsiteY0" fmla="*/ 0 h 1362075"/>
              <a:gd name="connsiteX1" fmla="*/ 1257300 w 1914525"/>
              <a:gd name="connsiteY1" fmla="*/ 0 h 1362075"/>
              <a:gd name="connsiteX2" fmla="*/ 1476375 w 1914525"/>
              <a:gd name="connsiteY2" fmla="*/ 323850 h 1362075"/>
              <a:gd name="connsiteX3" fmla="*/ 1914525 w 1914525"/>
              <a:gd name="connsiteY3" fmla="*/ 1323975 h 1362075"/>
              <a:gd name="connsiteX4" fmla="*/ 628650 w 1914525"/>
              <a:gd name="connsiteY4" fmla="*/ 1362075 h 1362075"/>
              <a:gd name="connsiteX5" fmla="*/ 476250 w 1914525"/>
              <a:gd name="connsiteY5" fmla="*/ 895350 h 1362075"/>
              <a:gd name="connsiteX6" fmla="*/ 0 w 1914525"/>
              <a:gd name="connsiteY6" fmla="*/ 895350 h 1362075"/>
              <a:gd name="connsiteX7" fmla="*/ 0 w 1914525"/>
              <a:gd name="connsiteY7" fmla="*/ 295275 h 1362075"/>
              <a:gd name="connsiteX8" fmla="*/ 114300 w 1914525"/>
              <a:gd name="connsiteY8" fmla="*/ 9525 h 1362075"/>
              <a:gd name="connsiteX9" fmla="*/ 561975 w 1914525"/>
              <a:gd name="connsiteY9" fmla="*/ 0 h 1362075"/>
              <a:gd name="connsiteX0" fmla="*/ 561975 w 1914525"/>
              <a:gd name="connsiteY0" fmla="*/ 0 h 1362075"/>
              <a:gd name="connsiteX1" fmla="*/ 1257300 w 1914525"/>
              <a:gd name="connsiteY1" fmla="*/ 0 h 1362075"/>
              <a:gd name="connsiteX2" fmla="*/ 1476375 w 1914525"/>
              <a:gd name="connsiteY2" fmla="*/ 323850 h 1362075"/>
              <a:gd name="connsiteX3" fmla="*/ 1914525 w 1914525"/>
              <a:gd name="connsiteY3" fmla="*/ 1323975 h 1362075"/>
              <a:gd name="connsiteX4" fmla="*/ 628650 w 1914525"/>
              <a:gd name="connsiteY4" fmla="*/ 1362075 h 1362075"/>
              <a:gd name="connsiteX5" fmla="*/ 476250 w 1914525"/>
              <a:gd name="connsiteY5" fmla="*/ 895350 h 1362075"/>
              <a:gd name="connsiteX6" fmla="*/ 0 w 1914525"/>
              <a:gd name="connsiteY6" fmla="*/ 895350 h 1362075"/>
              <a:gd name="connsiteX7" fmla="*/ 76200 w 1914525"/>
              <a:gd name="connsiteY7" fmla="*/ 285750 h 1362075"/>
              <a:gd name="connsiteX8" fmla="*/ 114300 w 1914525"/>
              <a:gd name="connsiteY8" fmla="*/ 9525 h 1362075"/>
              <a:gd name="connsiteX9" fmla="*/ 561975 w 1914525"/>
              <a:gd name="connsiteY9" fmla="*/ 0 h 1362075"/>
              <a:gd name="connsiteX0" fmla="*/ 561975 w 1914525"/>
              <a:gd name="connsiteY0" fmla="*/ 0 h 1362075"/>
              <a:gd name="connsiteX1" fmla="*/ 1257300 w 1914525"/>
              <a:gd name="connsiteY1" fmla="*/ 0 h 1362075"/>
              <a:gd name="connsiteX2" fmla="*/ 1438275 w 1914525"/>
              <a:gd name="connsiteY2" fmla="*/ 333375 h 1362075"/>
              <a:gd name="connsiteX3" fmla="*/ 1914525 w 1914525"/>
              <a:gd name="connsiteY3" fmla="*/ 1323975 h 1362075"/>
              <a:gd name="connsiteX4" fmla="*/ 628650 w 1914525"/>
              <a:gd name="connsiteY4" fmla="*/ 1362075 h 1362075"/>
              <a:gd name="connsiteX5" fmla="*/ 476250 w 1914525"/>
              <a:gd name="connsiteY5" fmla="*/ 895350 h 1362075"/>
              <a:gd name="connsiteX6" fmla="*/ 0 w 1914525"/>
              <a:gd name="connsiteY6" fmla="*/ 895350 h 1362075"/>
              <a:gd name="connsiteX7" fmla="*/ 76200 w 1914525"/>
              <a:gd name="connsiteY7" fmla="*/ 285750 h 1362075"/>
              <a:gd name="connsiteX8" fmla="*/ 114300 w 1914525"/>
              <a:gd name="connsiteY8" fmla="*/ 9525 h 1362075"/>
              <a:gd name="connsiteX9" fmla="*/ 561975 w 1914525"/>
              <a:gd name="connsiteY9" fmla="*/ 0 h 1362075"/>
              <a:gd name="connsiteX0" fmla="*/ 581025 w 1933575"/>
              <a:gd name="connsiteY0" fmla="*/ 0 h 1362075"/>
              <a:gd name="connsiteX1" fmla="*/ 1276350 w 1933575"/>
              <a:gd name="connsiteY1" fmla="*/ 0 h 1362075"/>
              <a:gd name="connsiteX2" fmla="*/ 1457325 w 1933575"/>
              <a:gd name="connsiteY2" fmla="*/ 333375 h 1362075"/>
              <a:gd name="connsiteX3" fmla="*/ 1933575 w 1933575"/>
              <a:gd name="connsiteY3" fmla="*/ 1323975 h 1362075"/>
              <a:gd name="connsiteX4" fmla="*/ 647700 w 1933575"/>
              <a:gd name="connsiteY4" fmla="*/ 1362075 h 1362075"/>
              <a:gd name="connsiteX5" fmla="*/ 495300 w 1933575"/>
              <a:gd name="connsiteY5" fmla="*/ 895350 h 1362075"/>
              <a:gd name="connsiteX6" fmla="*/ 19050 w 1933575"/>
              <a:gd name="connsiteY6" fmla="*/ 895350 h 1362075"/>
              <a:gd name="connsiteX7" fmla="*/ 0 w 1933575"/>
              <a:gd name="connsiteY7" fmla="*/ 285750 h 1362075"/>
              <a:gd name="connsiteX8" fmla="*/ 133350 w 1933575"/>
              <a:gd name="connsiteY8" fmla="*/ 9525 h 1362075"/>
              <a:gd name="connsiteX9" fmla="*/ 581025 w 1933575"/>
              <a:gd name="connsiteY9" fmla="*/ 0 h 1362075"/>
              <a:gd name="connsiteX0" fmla="*/ 590550 w 1943100"/>
              <a:gd name="connsiteY0" fmla="*/ 0 h 1362075"/>
              <a:gd name="connsiteX1" fmla="*/ 1285875 w 1943100"/>
              <a:gd name="connsiteY1" fmla="*/ 0 h 1362075"/>
              <a:gd name="connsiteX2" fmla="*/ 1466850 w 1943100"/>
              <a:gd name="connsiteY2" fmla="*/ 333375 h 1362075"/>
              <a:gd name="connsiteX3" fmla="*/ 1943100 w 1943100"/>
              <a:gd name="connsiteY3" fmla="*/ 1323975 h 1362075"/>
              <a:gd name="connsiteX4" fmla="*/ 657225 w 1943100"/>
              <a:gd name="connsiteY4" fmla="*/ 1362075 h 1362075"/>
              <a:gd name="connsiteX5" fmla="*/ 504825 w 1943100"/>
              <a:gd name="connsiteY5" fmla="*/ 895350 h 1362075"/>
              <a:gd name="connsiteX6" fmla="*/ 28575 w 1943100"/>
              <a:gd name="connsiteY6" fmla="*/ 895350 h 1362075"/>
              <a:gd name="connsiteX7" fmla="*/ 9525 w 1943100"/>
              <a:gd name="connsiteY7" fmla="*/ 285750 h 1362075"/>
              <a:gd name="connsiteX8" fmla="*/ 0 w 1943100"/>
              <a:gd name="connsiteY8" fmla="*/ 9525 h 1362075"/>
              <a:gd name="connsiteX9" fmla="*/ 590550 w 1943100"/>
              <a:gd name="connsiteY9" fmla="*/ 0 h 1362075"/>
              <a:gd name="connsiteX0" fmla="*/ 590550 w 1943100"/>
              <a:gd name="connsiteY0" fmla="*/ 0 h 1351072"/>
              <a:gd name="connsiteX1" fmla="*/ 1285875 w 1943100"/>
              <a:gd name="connsiteY1" fmla="*/ 0 h 1351072"/>
              <a:gd name="connsiteX2" fmla="*/ 1466850 w 1943100"/>
              <a:gd name="connsiteY2" fmla="*/ 333375 h 1351072"/>
              <a:gd name="connsiteX3" fmla="*/ 1943100 w 1943100"/>
              <a:gd name="connsiteY3" fmla="*/ 1323975 h 1351072"/>
              <a:gd name="connsiteX4" fmla="*/ 600075 w 1943100"/>
              <a:gd name="connsiteY4" fmla="*/ 1351072 h 1351072"/>
              <a:gd name="connsiteX5" fmla="*/ 504825 w 1943100"/>
              <a:gd name="connsiteY5" fmla="*/ 895350 h 1351072"/>
              <a:gd name="connsiteX6" fmla="*/ 28575 w 1943100"/>
              <a:gd name="connsiteY6" fmla="*/ 895350 h 1351072"/>
              <a:gd name="connsiteX7" fmla="*/ 9525 w 1943100"/>
              <a:gd name="connsiteY7" fmla="*/ 285750 h 1351072"/>
              <a:gd name="connsiteX8" fmla="*/ 0 w 1943100"/>
              <a:gd name="connsiteY8" fmla="*/ 9525 h 1351072"/>
              <a:gd name="connsiteX9" fmla="*/ 590550 w 1943100"/>
              <a:gd name="connsiteY9" fmla="*/ 0 h 1351072"/>
              <a:gd name="connsiteX0" fmla="*/ 684793 w 2037343"/>
              <a:gd name="connsiteY0" fmla="*/ 0 h 1351072"/>
              <a:gd name="connsiteX1" fmla="*/ 1380118 w 2037343"/>
              <a:gd name="connsiteY1" fmla="*/ 0 h 1351072"/>
              <a:gd name="connsiteX2" fmla="*/ 1561093 w 2037343"/>
              <a:gd name="connsiteY2" fmla="*/ 333375 h 1351072"/>
              <a:gd name="connsiteX3" fmla="*/ 2037343 w 2037343"/>
              <a:gd name="connsiteY3" fmla="*/ 1323975 h 1351072"/>
              <a:gd name="connsiteX4" fmla="*/ 694318 w 2037343"/>
              <a:gd name="connsiteY4" fmla="*/ 1351072 h 1351072"/>
              <a:gd name="connsiteX5" fmla="*/ 599068 w 2037343"/>
              <a:gd name="connsiteY5" fmla="*/ 895350 h 1351072"/>
              <a:gd name="connsiteX6" fmla="*/ 122818 w 2037343"/>
              <a:gd name="connsiteY6" fmla="*/ 895350 h 1351072"/>
              <a:gd name="connsiteX7" fmla="*/ 0 w 2037343"/>
              <a:gd name="connsiteY7" fmla="*/ 855216 h 1351072"/>
              <a:gd name="connsiteX8" fmla="*/ 103768 w 2037343"/>
              <a:gd name="connsiteY8" fmla="*/ 285750 h 1351072"/>
              <a:gd name="connsiteX9" fmla="*/ 94243 w 2037343"/>
              <a:gd name="connsiteY9" fmla="*/ 9525 h 1351072"/>
              <a:gd name="connsiteX10" fmla="*/ 684793 w 2037343"/>
              <a:gd name="connsiteY10" fmla="*/ 0 h 1351072"/>
              <a:gd name="connsiteX0" fmla="*/ 684793 w 2037343"/>
              <a:gd name="connsiteY0" fmla="*/ 0 h 1351072"/>
              <a:gd name="connsiteX1" fmla="*/ 1380118 w 2037343"/>
              <a:gd name="connsiteY1" fmla="*/ 0 h 1351072"/>
              <a:gd name="connsiteX2" fmla="*/ 1561093 w 2037343"/>
              <a:gd name="connsiteY2" fmla="*/ 333375 h 1351072"/>
              <a:gd name="connsiteX3" fmla="*/ 2037343 w 2037343"/>
              <a:gd name="connsiteY3" fmla="*/ 1323975 h 1351072"/>
              <a:gd name="connsiteX4" fmla="*/ 694318 w 2037343"/>
              <a:gd name="connsiteY4" fmla="*/ 1351072 h 1351072"/>
              <a:gd name="connsiteX5" fmla="*/ 599068 w 2037343"/>
              <a:gd name="connsiteY5" fmla="*/ 895350 h 1351072"/>
              <a:gd name="connsiteX6" fmla="*/ 122818 w 2037343"/>
              <a:gd name="connsiteY6" fmla="*/ 895350 h 1351072"/>
              <a:gd name="connsiteX7" fmla="*/ 0 w 2037343"/>
              <a:gd name="connsiteY7" fmla="*/ 902512 h 1351072"/>
              <a:gd name="connsiteX8" fmla="*/ 103768 w 2037343"/>
              <a:gd name="connsiteY8" fmla="*/ 285750 h 1351072"/>
              <a:gd name="connsiteX9" fmla="*/ 94243 w 2037343"/>
              <a:gd name="connsiteY9" fmla="*/ 9525 h 1351072"/>
              <a:gd name="connsiteX10" fmla="*/ 684793 w 2037343"/>
              <a:gd name="connsiteY10" fmla="*/ 0 h 1351072"/>
              <a:gd name="connsiteX0" fmla="*/ 684793 w 2037343"/>
              <a:gd name="connsiteY0" fmla="*/ 0 h 1351072"/>
              <a:gd name="connsiteX1" fmla="*/ 1380118 w 2037343"/>
              <a:gd name="connsiteY1" fmla="*/ 0 h 1351072"/>
              <a:gd name="connsiteX2" fmla="*/ 1561093 w 2037343"/>
              <a:gd name="connsiteY2" fmla="*/ 333375 h 1351072"/>
              <a:gd name="connsiteX3" fmla="*/ 2037343 w 2037343"/>
              <a:gd name="connsiteY3" fmla="*/ 1323975 h 1351072"/>
              <a:gd name="connsiteX4" fmla="*/ 694318 w 2037343"/>
              <a:gd name="connsiteY4" fmla="*/ 1351072 h 1351072"/>
              <a:gd name="connsiteX5" fmla="*/ 599068 w 2037343"/>
              <a:gd name="connsiteY5" fmla="*/ 895350 h 1351072"/>
              <a:gd name="connsiteX6" fmla="*/ 122818 w 2037343"/>
              <a:gd name="connsiteY6" fmla="*/ 895350 h 1351072"/>
              <a:gd name="connsiteX7" fmla="*/ 0 w 2037343"/>
              <a:gd name="connsiteY7" fmla="*/ 902512 h 1351072"/>
              <a:gd name="connsiteX8" fmla="*/ 10899 w 2037343"/>
              <a:gd name="connsiteY8" fmla="*/ 266496 h 1351072"/>
              <a:gd name="connsiteX9" fmla="*/ 94243 w 2037343"/>
              <a:gd name="connsiteY9" fmla="*/ 9525 h 1351072"/>
              <a:gd name="connsiteX10" fmla="*/ 684793 w 2037343"/>
              <a:gd name="connsiteY10" fmla="*/ 0 h 1351072"/>
              <a:gd name="connsiteX0" fmla="*/ 684793 w 2037343"/>
              <a:gd name="connsiteY0" fmla="*/ 235287 h 1586359"/>
              <a:gd name="connsiteX1" fmla="*/ 1380118 w 2037343"/>
              <a:gd name="connsiteY1" fmla="*/ 235287 h 1586359"/>
              <a:gd name="connsiteX2" fmla="*/ 1561093 w 2037343"/>
              <a:gd name="connsiteY2" fmla="*/ 568662 h 1586359"/>
              <a:gd name="connsiteX3" fmla="*/ 2037343 w 2037343"/>
              <a:gd name="connsiteY3" fmla="*/ 1559262 h 1586359"/>
              <a:gd name="connsiteX4" fmla="*/ 694318 w 2037343"/>
              <a:gd name="connsiteY4" fmla="*/ 1586359 h 1586359"/>
              <a:gd name="connsiteX5" fmla="*/ 599068 w 2037343"/>
              <a:gd name="connsiteY5" fmla="*/ 1130637 h 1586359"/>
              <a:gd name="connsiteX6" fmla="*/ 122818 w 2037343"/>
              <a:gd name="connsiteY6" fmla="*/ 1130637 h 1586359"/>
              <a:gd name="connsiteX7" fmla="*/ 0 w 2037343"/>
              <a:gd name="connsiteY7" fmla="*/ 1137799 h 1586359"/>
              <a:gd name="connsiteX8" fmla="*/ 10899 w 2037343"/>
              <a:gd name="connsiteY8" fmla="*/ 501783 h 1586359"/>
              <a:gd name="connsiteX9" fmla="*/ 25187 w 2037343"/>
              <a:gd name="connsiteY9" fmla="*/ 0 h 1586359"/>
              <a:gd name="connsiteX10" fmla="*/ 684793 w 2037343"/>
              <a:gd name="connsiteY10" fmla="*/ 235287 h 1586359"/>
              <a:gd name="connsiteX0" fmla="*/ 720512 w 2037343"/>
              <a:gd name="connsiteY0" fmla="*/ 0 h 1617890"/>
              <a:gd name="connsiteX1" fmla="*/ 1380118 w 2037343"/>
              <a:gd name="connsiteY1" fmla="*/ 266818 h 1617890"/>
              <a:gd name="connsiteX2" fmla="*/ 1561093 w 2037343"/>
              <a:gd name="connsiteY2" fmla="*/ 600193 h 1617890"/>
              <a:gd name="connsiteX3" fmla="*/ 2037343 w 2037343"/>
              <a:gd name="connsiteY3" fmla="*/ 1590793 h 1617890"/>
              <a:gd name="connsiteX4" fmla="*/ 694318 w 2037343"/>
              <a:gd name="connsiteY4" fmla="*/ 1617890 h 1617890"/>
              <a:gd name="connsiteX5" fmla="*/ 599068 w 2037343"/>
              <a:gd name="connsiteY5" fmla="*/ 1162168 h 1617890"/>
              <a:gd name="connsiteX6" fmla="*/ 122818 w 2037343"/>
              <a:gd name="connsiteY6" fmla="*/ 1162168 h 1617890"/>
              <a:gd name="connsiteX7" fmla="*/ 0 w 2037343"/>
              <a:gd name="connsiteY7" fmla="*/ 1169330 h 1617890"/>
              <a:gd name="connsiteX8" fmla="*/ 10899 w 2037343"/>
              <a:gd name="connsiteY8" fmla="*/ 533314 h 1617890"/>
              <a:gd name="connsiteX9" fmla="*/ 25187 w 2037343"/>
              <a:gd name="connsiteY9" fmla="*/ 31531 h 1617890"/>
              <a:gd name="connsiteX10" fmla="*/ 720512 w 2037343"/>
              <a:gd name="connsiteY10" fmla="*/ 0 h 1617890"/>
              <a:gd name="connsiteX0" fmla="*/ 720512 w 2037343"/>
              <a:gd name="connsiteY0" fmla="*/ 5501 h 1623391"/>
              <a:gd name="connsiteX1" fmla="*/ 1332493 w 2037343"/>
              <a:gd name="connsiteY1" fmla="*/ 0 h 1623391"/>
              <a:gd name="connsiteX2" fmla="*/ 1561093 w 2037343"/>
              <a:gd name="connsiteY2" fmla="*/ 605694 h 1623391"/>
              <a:gd name="connsiteX3" fmla="*/ 2037343 w 2037343"/>
              <a:gd name="connsiteY3" fmla="*/ 1596294 h 1623391"/>
              <a:gd name="connsiteX4" fmla="*/ 694318 w 2037343"/>
              <a:gd name="connsiteY4" fmla="*/ 1623391 h 1623391"/>
              <a:gd name="connsiteX5" fmla="*/ 599068 w 2037343"/>
              <a:gd name="connsiteY5" fmla="*/ 1167669 h 1623391"/>
              <a:gd name="connsiteX6" fmla="*/ 122818 w 2037343"/>
              <a:gd name="connsiteY6" fmla="*/ 1167669 h 1623391"/>
              <a:gd name="connsiteX7" fmla="*/ 0 w 2037343"/>
              <a:gd name="connsiteY7" fmla="*/ 1174831 h 1623391"/>
              <a:gd name="connsiteX8" fmla="*/ 10899 w 2037343"/>
              <a:gd name="connsiteY8" fmla="*/ 538815 h 1623391"/>
              <a:gd name="connsiteX9" fmla="*/ 25187 w 2037343"/>
              <a:gd name="connsiteY9" fmla="*/ 37032 h 1623391"/>
              <a:gd name="connsiteX10" fmla="*/ 720512 w 2037343"/>
              <a:gd name="connsiteY10" fmla="*/ 5501 h 1623391"/>
              <a:gd name="connsiteX0" fmla="*/ 720512 w 2037343"/>
              <a:gd name="connsiteY0" fmla="*/ 2751 h 1620641"/>
              <a:gd name="connsiteX1" fmla="*/ 1311061 w 2037343"/>
              <a:gd name="connsiteY1" fmla="*/ 0 h 1620641"/>
              <a:gd name="connsiteX2" fmla="*/ 1561093 w 2037343"/>
              <a:gd name="connsiteY2" fmla="*/ 602944 h 1620641"/>
              <a:gd name="connsiteX3" fmla="*/ 2037343 w 2037343"/>
              <a:gd name="connsiteY3" fmla="*/ 1593544 h 1620641"/>
              <a:gd name="connsiteX4" fmla="*/ 694318 w 2037343"/>
              <a:gd name="connsiteY4" fmla="*/ 1620641 h 1620641"/>
              <a:gd name="connsiteX5" fmla="*/ 599068 w 2037343"/>
              <a:gd name="connsiteY5" fmla="*/ 1164919 h 1620641"/>
              <a:gd name="connsiteX6" fmla="*/ 122818 w 2037343"/>
              <a:gd name="connsiteY6" fmla="*/ 1164919 h 1620641"/>
              <a:gd name="connsiteX7" fmla="*/ 0 w 2037343"/>
              <a:gd name="connsiteY7" fmla="*/ 1172081 h 1620641"/>
              <a:gd name="connsiteX8" fmla="*/ 10899 w 2037343"/>
              <a:gd name="connsiteY8" fmla="*/ 536065 h 1620641"/>
              <a:gd name="connsiteX9" fmla="*/ 25187 w 2037343"/>
              <a:gd name="connsiteY9" fmla="*/ 34282 h 1620641"/>
              <a:gd name="connsiteX10" fmla="*/ 720512 w 2037343"/>
              <a:gd name="connsiteY10" fmla="*/ 2751 h 1620641"/>
              <a:gd name="connsiteX0" fmla="*/ 720512 w 1949237"/>
              <a:gd name="connsiteY0" fmla="*/ 2751 h 1620641"/>
              <a:gd name="connsiteX1" fmla="*/ 1311061 w 1949237"/>
              <a:gd name="connsiteY1" fmla="*/ 0 h 1620641"/>
              <a:gd name="connsiteX2" fmla="*/ 1561093 w 1949237"/>
              <a:gd name="connsiteY2" fmla="*/ 602944 h 1620641"/>
              <a:gd name="connsiteX3" fmla="*/ 1949237 w 1949237"/>
              <a:gd name="connsiteY3" fmla="*/ 1596295 h 1620641"/>
              <a:gd name="connsiteX4" fmla="*/ 694318 w 1949237"/>
              <a:gd name="connsiteY4" fmla="*/ 1620641 h 1620641"/>
              <a:gd name="connsiteX5" fmla="*/ 599068 w 1949237"/>
              <a:gd name="connsiteY5" fmla="*/ 1164919 h 1620641"/>
              <a:gd name="connsiteX6" fmla="*/ 122818 w 1949237"/>
              <a:gd name="connsiteY6" fmla="*/ 1164919 h 1620641"/>
              <a:gd name="connsiteX7" fmla="*/ 0 w 1949237"/>
              <a:gd name="connsiteY7" fmla="*/ 1172081 h 1620641"/>
              <a:gd name="connsiteX8" fmla="*/ 10899 w 1949237"/>
              <a:gd name="connsiteY8" fmla="*/ 536065 h 1620641"/>
              <a:gd name="connsiteX9" fmla="*/ 25187 w 1949237"/>
              <a:gd name="connsiteY9" fmla="*/ 34282 h 1620641"/>
              <a:gd name="connsiteX10" fmla="*/ 720512 w 1949237"/>
              <a:gd name="connsiteY10" fmla="*/ 2751 h 1620641"/>
              <a:gd name="connsiteX0" fmla="*/ 720512 w 2311187"/>
              <a:gd name="connsiteY0" fmla="*/ 2751 h 1620641"/>
              <a:gd name="connsiteX1" fmla="*/ 1311061 w 2311187"/>
              <a:gd name="connsiteY1" fmla="*/ 0 h 1620641"/>
              <a:gd name="connsiteX2" fmla="*/ 1561093 w 2311187"/>
              <a:gd name="connsiteY2" fmla="*/ 602944 h 1620641"/>
              <a:gd name="connsiteX3" fmla="*/ 2311187 w 2311187"/>
              <a:gd name="connsiteY3" fmla="*/ 1618301 h 1620641"/>
              <a:gd name="connsiteX4" fmla="*/ 694318 w 2311187"/>
              <a:gd name="connsiteY4" fmla="*/ 1620641 h 1620641"/>
              <a:gd name="connsiteX5" fmla="*/ 599068 w 2311187"/>
              <a:gd name="connsiteY5" fmla="*/ 1164919 h 1620641"/>
              <a:gd name="connsiteX6" fmla="*/ 122818 w 2311187"/>
              <a:gd name="connsiteY6" fmla="*/ 1164919 h 1620641"/>
              <a:gd name="connsiteX7" fmla="*/ 0 w 2311187"/>
              <a:gd name="connsiteY7" fmla="*/ 1172081 h 1620641"/>
              <a:gd name="connsiteX8" fmla="*/ 10899 w 2311187"/>
              <a:gd name="connsiteY8" fmla="*/ 536065 h 1620641"/>
              <a:gd name="connsiteX9" fmla="*/ 25187 w 2311187"/>
              <a:gd name="connsiteY9" fmla="*/ 34282 h 1620641"/>
              <a:gd name="connsiteX10" fmla="*/ 720512 w 2311187"/>
              <a:gd name="connsiteY10" fmla="*/ 2751 h 1620641"/>
              <a:gd name="connsiteX0" fmla="*/ 720512 w 2311187"/>
              <a:gd name="connsiteY0" fmla="*/ 2751 h 1620641"/>
              <a:gd name="connsiteX1" fmla="*/ 1311061 w 2311187"/>
              <a:gd name="connsiteY1" fmla="*/ 0 h 1620641"/>
              <a:gd name="connsiteX2" fmla="*/ 1775406 w 2311187"/>
              <a:gd name="connsiteY2" fmla="*/ 517673 h 1620641"/>
              <a:gd name="connsiteX3" fmla="*/ 2311187 w 2311187"/>
              <a:gd name="connsiteY3" fmla="*/ 1618301 h 1620641"/>
              <a:gd name="connsiteX4" fmla="*/ 694318 w 2311187"/>
              <a:gd name="connsiteY4" fmla="*/ 1620641 h 1620641"/>
              <a:gd name="connsiteX5" fmla="*/ 599068 w 2311187"/>
              <a:gd name="connsiteY5" fmla="*/ 1164919 h 1620641"/>
              <a:gd name="connsiteX6" fmla="*/ 122818 w 2311187"/>
              <a:gd name="connsiteY6" fmla="*/ 1164919 h 1620641"/>
              <a:gd name="connsiteX7" fmla="*/ 0 w 2311187"/>
              <a:gd name="connsiteY7" fmla="*/ 1172081 h 1620641"/>
              <a:gd name="connsiteX8" fmla="*/ 10899 w 2311187"/>
              <a:gd name="connsiteY8" fmla="*/ 536065 h 1620641"/>
              <a:gd name="connsiteX9" fmla="*/ 25187 w 2311187"/>
              <a:gd name="connsiteY9" fmla="*/ 34282 h 1620641"/>
              <a:gd name="connsiteX10" fmla="*/ 720512 w 2311187"/>
              <a:gd name="connsiteY10" fmla="*/ 2751 h 1620641"/>
              <a:gd name="connsiteX0" fmla="*/ 720512 w 2311187"/>
              <a:gd name="connsiteY0" fmla="*/ 2751 h 1620641"/>
              <a:gd name="connsiteX1" fmla="*/ 1311061 w 2311187"/>
              <a:gd name="connsiteY1" fmla="*/ 0 h 1620641"/>
              <a:gd name="connsiteX2" fmla="*/ 1799218 w 2311187"/>
              <a:gd name="connsiteY2" fmla="*/ 509421 h 1620641"/>
              <a:gd name="connsiteX3" fmla="*/ 2311187 w 2311187"/>
              <a:gd name="connsiteY3" fmla="*/ 1618301 h 1620641"/>
              <a:gd name="connsiteX4" fmla="*/ 694318 w 2311187"/>
              <a:gd name="connsiteY4" fmla="*/ 1620641 h 1620641"/>
              <a:gd name="connsiteX5" fmla="*/ 599068 w 2311187"/>
              <a:gd name="connsiteY5" fmla="*/ 1164919 h 1620641"/>
              <a:gd name="connsiteX6" fmla="*/ 122818 w 2311187"/>
              <a:gd name="connsiteY6" fmla="*/ 1164919 h 1620641"/>
              <a:gd name="connsiteX7" fmla="*/ 0 w 2311187"/>
              <a:gd name="connsiteY7" fmla="*/ 1172081 h 1620641"/>
              <a:gd name="connsiteX8" fmla="*/ 10899 w 2311187"/>
              <a:gd name="connsiteY8" fmla="*/ 536065 h 1620641"/>
              <a:gd name="connsiteX9" fmla="*/ 25187 w 2311187"/>
              <a:gd name="connsiteY9" fmla="*/ 34282 h 1620641"/>
              <a:gd name="connsiteX10" fmla="*/ 720512 w 2311187"/>
              <a:gd name="connsiteY10" fmla="*/ 2751 h 1620641"/>
              <a:gd name="connsiteX0" fmla="*/ 720512 w 2311187"/>
              <a:gd name="connsiteY0" fmla="*/ 2751 h 1620641"/>
              <a:gd name="connsiteX1" fmla="*/ 1577761 w 2311187"/>
              <a:gd name="connsiteY1" fmla="*/ 0 h 1620641"/>
              <a:gd name="connsiteX2" fmla="*/ 1799218 w 2311187"/>
              <a:gd name="connsiteY2" fmla="*/ 509421 h 1620641"/>
              <a:gd name="connsiteX3" fmla="*/ 2311187 w 2311187"/>
              <a:gd name="connsiteY3" fmla="*/ 1618301 h 1620641"/>
              <a:gd name="connsiteX4" fmla="*/ 694318 w 2311187"/>
              <a:gd name="connsiteY4" fmla="*/ 1620641 h 1620641"/>
              <a:gd name="connsiteX5" fmla="*/ 599068 w 2311187"/>
              <a:gd name="connsiteY5" fmla="*/ 1164919 h 1620641"/>
              <a:gd name="connsiteX6" fmla="*/ 122818 w 2311187"/>
              <a:gd name="connsiteY6" fmla="*/ 1164919 h 1620641"/>
              <a:gd name="connsiteX7" fmla="*/ 0 w 2311187"/>
              <a:gd name="connsiteY7" fmla="*/ 1172081 h 1620641"/>
              <a:gd name="connsiteX8" fmla="*/ 10899 w 2311187"/>
              <a:gd name="connsiteY8" fmla="*/ 536065 h 1620641"/>
              <a:gd name="connsiteX9" fmla="*/ 25187 w 2311187"/>
              <a:gd name="connsiteY9" fmla="*/ 34282 h 1620641"/>
              <a:gd name="connsiteX10" fmla="*/ 720512 w 2311187"/>
              <a:gd name="connsiteY10" fmla="*/ 2751 h 1620641"/>
              <a:gd name="connsiteX0" fmla="*/ 720512 w 2311187"/>
              <a:gd name="connsiteY0" fmla="*/ 2751 h 1620641"/>
              <a:gd name="connsiteX1" fmla="*/ 1577761 w 2311187"/>
              <a:gd name="connsiteY1" fmla="*/ 0 h 1620641"/>
              <a:gd name="connsiteX2" fmla="*/ 1799218 w 2311187"/>
              <a:gd name="connsiteY2" fmla="*/ 509421 h 1620641"/>
              <a:gd name="connsiteX3" fmla="*/ 2311187 w 2311187"/>
              <a:gd name="connsiteY3" fmla="*/ 1618301 h 1620641"/>
              <a:gd name="connsiteX4" fmla="*/ 694318 w 2311187"/>
              <a:gd name="connsiteY4" fmla="*/ 1620641 h 1620641"/>
              <a:gd name="connsiteX5" fmla="*/ 599068 w 2311187"/>
              <a:gd name="connsiteY5" fmla="*/ 1164919 h 1620641"/>
              <a:gd name="connsiteX6" fmla="*/ 122818 w 2311187"/>
              <a:gd name="connsiteY6" fmla="*/ 1164919 h 1620641"/>
              <a:gd name="connsiteX7" fmla="*/ 0 w 2311187"/>
              <a:gd name="connsiteY7" fmla="*/ 1172081 h 1620641"/>
              <a:gd name="connsiteX8" fmla="*/ 10899 w 2311187"/>
              <a:gd name="connsiteY8" fmla="*/ 536065 h 1620641"/>
              <a:gd name="connsiteX9" fmla="*/ 29949 w 2311187"/>
              <a:gd name="connsiteY9" fmla="*/ 12277 h 1620641"/>
              <a:gd name="connsiteX10" fmla="*/ 720512 w 2311187"/>
              <a:gd name="connsiteY10" fmla="*/ 2751 h 1620641"/>
              <a:gd name="connsiteX0" fmla="*/ 720512 w 2311187"/>
              <a:gd name="connsiteY0" fmla="*/ 2751 h 1620641"/>
              <a:gd name="connsiteX1" fmla="*/ 1577761 w 2311187"/>
              <a:gd name="connsiteY1" fmla="*/ 0 h 1620641"/>
              <a:gd name="connsiteX2" fmla="*/ 1799218 w 2311187"/>
              <a:gd name="connsiteY2" fmla="*/ 509421 h 1620641"/>
              <a:gd name="connsiteX3" fmla="*/ 2311187 w 2311187"/>
              <a:gd name="connsiteY3" fmla="*/ 1618301 h 1620641"/>
              <a:gd name="connsiteX4" fmla="*/ 694318 w 2311187"/>
              <a:gd name="connsiteY4" fmla="*/ 1620641 h 1620641"/>
              <a:gd name="connsiteX5" fmla="*/ 599068 w 2311187"/>
              <a:gd name="connsiteY5" fmla="*/ 1164919 h 1620641"/>
              <a:gd name="connsiteX6" fmla="*/ 122818 w 2311187"/>
              <a:gd name="connsiteY6" fmla="*/ 1164919 h 1620641"/>
              <a:gd name="connsiteX7" fmla="*/ 0 w 2311187"/>
              <a:gd name="connsiteY7" fmla="*/ 1155578 h 1620641"/>
              <a:gd name="connsiteX8" fmla="*/ 10899 w 2311187"/>
              <a:gd name="connsiteY8" fmla="*/ 536065 h 1620641"/>
              <a:gd name="connsiteX9" fmla="*/ 29949 w 2311187"/>
              <a:gd name="connsiteY9" fmla="*/ 12277 h 1620641"/>
              <a:gd name="connsiteX10" fmla="*/ 720512 w 2311187"/>
              <a:gd name="connsiteY10" fmla="*/ 2751 h 1620641"/>
              <a:gd name="connsiteX0" fmla="*/ 720512 w 2311187"/>
              <a:gd name="connsiteY0" fmla="*/ 2751 h 1620641"/>
              <a:gd name="connsiteX1" fmla="*/ 1577761 w 2311187"/>
              <a:gd name="connsiteY1" fmla="*/ 0 h 1620641"/>
              <a:gd name="connsiteX2" fmla="*/ 1799218 w 2311187"/>
              <a:gd name="connsiteY2" fmla="*/ 509421 h 1620641"/>
              <a:gd name="connsiteX3" fmla="*/ 2311187 w 2311187"/>
              <a:gd name="connsiteY3" fmla="*/ 1618301 h 1620641"/>
              <a:gd name="connsiteX4" fmla="*/ 694318 w 2311187"/>
              <a:gd name="connsiteY4" fmla="*/ 1620641 h 1620641"/>
              <a:gd name="connsiteX5" fmla="*/ 599068 w 2311187"/>
              <a:gd name="connsiteY5" fmla="*/ 1164919 h 1620641"/>
              <a:gd name="connsiteX6" fmla="*/ 120437 w 2311187"/>
              <a:gd name="connsiteY6" fmla="*/ 1208930 h 1620641"/>
              <a:gd name="connsiteX7" fmla="*/ 0 w 2311187"/>
              <a:gd name="connsiteY7" fmla="*/ 1155578 h 1620641"/>
              <a:gd name="connsiteX8" fmla="*/ 10899 w 2311187"/>
              <a:gd name="connsiteY8" fmla="*/ 536065 h 1620641"/>
              <a:gd name="connsiteX9" fmla="*/ 29949 w 2311187"/>
              <a:gd name="connsiteY9" fmla="*/ 12277 h 1620641"/>
              <a:gd name="connsiteX10" fmla="*/ 720512 w 2311187"/>
              <a:gd name="connsiteY10" fmla="*/ 2751 h 1620641"/>
              <a:gd name="connsiteX0" fmla="*/ 720512 w 2311187"/>
              <a:gd name="connsiteY0" fmla="*/ 2751 h 1620641"/>
              <a:gd name="connsiteX1" fmla="*/ 1577761 w 2311187"/>
              <a:gd name="connsiteY1" fmla="*/ 0 h 1620641"/>
              <a:gd name="connsiteX2" fmla="*/ 1799218 w 2311187"/>
              <a:gd name="connsiteY2" fmla="*/ 509421 h 1620641"/>
              <a:gd name="connsiteX3" fmla="*/ 2311187 w 2311187"/>
              <a:gd name="connsiteY3" fmla="*/ 1618301 h 1620641"/>
              <a:gd name="connsiteX4" fmla="*/ 694318 w 2311187"/>
              <a:gd name="connsiteY4" fmla="*/ 1620641 h 1620641"/>
              <a:gd name="connsiteX5" fmla="*/ 603831 w 2311187"/>
              <a:gd name="connsiteY5" fmla="*/ 1206180 h 1620641"/>
              <a:gd name="connsiteX6" fmla="*/ 120437 w 2311187"/>
              <a:gd name="connsiteY6" fmla="*/ 1208930 h 1620641"/>
              <a:gd name="connsiteX7" fmla="*/ 0 w 2311187"/>
              <a:gd name="connsiteY7" fmla="*/ 1155578 h 1620641"/>
              <a:gd name="connsiteX8" fmla="*/ 10899 w 2311187"/>
              <a:gd name="connsiteY8" fmla="*/ 536065 h 1620641"/>
              <a:gd name="connsiteX9" fmla="*/ 29949 w 2311187"/>
              <a:gd name="connsiteY9" fmla="*/ 12277 h 1620641"/>
              <a:gd name="connsiteX10" fmla="*/ 720512 w 2311187"/>
              <a:gd name="connsiteY10" fmla="*/ 2751 h 1620641"/>
              <a:gd name="connsiteX0" fmla="*/ 720512 w 2311187"/>
              <a:gd name="connsiteY0" fmla="*/ 2751 h 1620641"/>
              <a:gd name="connsiteX1" fmla="*/ 1577761 w 2311187"/>
              <a:gd name="connsiteY1" fmla="*/ 0 h 1620641"/>
              <a:gd name="connsiteX2" fmla="*/ 1799218 w 2311187"/>
              <a:gd name="connsiteY2" fmla="*/ 509421 h 1620641"/>
              <a:gd name="connsiteX3" fmla="*/ 2311187 w 2311187"/>
              <a:gd name="connsiteY3" fmla="*/ 1618301 h 1620641"/>
              <a:gd name="connsiteX4" fmla="*/ 694318 w 2311187"/>
              <a:gd name="connsiteY4" fmla="*/ 1620641 h 1620641"/>
              <a:gd name="connsiteX5" fmla="*/ 603831 w 2311187"/>
              <a:gd name="connsiteY5" fmla="*/ 1206180 h 1620641"/>
              <a:gd name="connsiteX6" fmla="*/ 120437 w 2311187"/>
              <a:gd name="connsiteY6" fmla="*/ 1208930 h 1620641"/>
              <a:gd name="connsiteX7" fmla="*/ 0 w 2311187"/>
              <a:gd name="connsiteY7" fmla="*/ 1196837 h 1620641"/>
              <a:gd name="connsiteX8" fmla="*/ 10899 w 2311187"/>
              <a:gd name="connsiteY8" fmla="*/ 536065 h 1620641"/>
              <a:gd name="connsiteX9" fmla="*/ 29949 w 2311187"/>
              <a:gd name="connsiteY9" fmla="*/ 12277 h 1620641"/>
              <a:gd name="connsiteX10" fmla="*/ 720512 w 2311187"/>
              <a:gd name="connsiteY10" fmla="*/ 2751 h 1620641"/>
              <a:gd name="connsiteX0" fmla="*/ 720512 w 2311187"/>
              <a:gd name="connsiteY0" fmla="*/ 101776 h 1719666"/>
              <a:gd name="connsiteX1" fmla="*/ 1568236 w 2311187"/>
              <a:gd name="connsiteY1" fmla="*/ 0 h 1719666"/>
              <a:gd name="connsiteX2" fmla="*/ 1799218 w 2311187"/>
              <a:gd name="connsiteY2" fmla="*/ 608446 h 1719666"/>
              <a:gd name="connsiteX3" fmla="*/ 2311187 w 2311187"/>
              <a:gd name="connsiteY3" fmla="*/ 1717326 h 1719666"/>
              <a:gd name="connsiteX4" fmla="*/ 694318 w 2311187"/>
              <a:gd name="connsiteY4" fmla="*/ 1719666 h 1719666"/>
              <a:gd name="connsiteX5" fmla="*/ 603831 w 2311187"/>
              <a:gd name="connsiteY5" fmla="*/ 1305205 h 1719666"/>
              <a:gd name="connsiteX6" fmla="*/ 120437 w 2311187"/>
              <a:gd name="connsiteY6" fmla="*/ 1307955 h 1719666"/>
              <a:gd name="connsiteX7" fmla="*/ 0 w 2311187"/>
              <a:gd name="connsiteY7" fmla="*/ 1295862 h 1719666"/>
              <a:gd name="connsiteX8" fmla="*/ 10899 w 2311187"/>
              <a:gd name="connsiteY8" fmla="*/ 635090 h 1719666"/>
              <a:gd name="connsiteX9" fmla="*/ 29949 w 2311187"/>
              <a:gd name="connsiteY9" fmla="*/ 111302 h 1719666"/>
              <a:gd name="connsiteX10" fmla="*/ 720512 w 2311187"/>
              <a:gd name="connsiteY10" fmla="*/ 101776 h 1719666"/>
              <a:gd name="connsiteX0" fmla="*/ 720512 w 2311187"/>
              <a:gd name="connsiteY0" fmla="*/ 101776 h 1719666"/>
              <a:gd name="connsiteX1" fmla="*/ 1568236 w 2311187"/>
              <a:gd name="connsiteY1" fmla="*/ 0 h 1719666"/>
              <a:gd name="connsiteX2" fmla="*/ 2161168 w 2311187"/>
              <a:gd name="connsiteY2" fmla="*/ 608446 h 1719666"/>
              <a:gd name="connsiteX3" fmla="*/ 2311187 w 2311187"/>
              <a:gd name="connsiteY3" fmla="*/ 1717326 h 1719666"/>
              <a:gd name="connsiteX4" fmla="*/ 694318 w 2311187"/>
              <a:gd name="connsiteY4" fmla="*/ 1719666 h 1719666"/>
              <a:gd name="connsiteX5" fmla="*/ 603831 w 2311187"/>
              <a:gd name="connsiteY5" fmla="*/ 1305205 h 1719666"/>
              <a:gd name="connsiteX6" fmla="*/ 120437 w 2311187"/>
              <a:gd name="connsiteY6" fmla="*/ 1307955 h 1719666"/>
              <a:gd name="connsiteX7" fmla="*/ 0 w 2311187"/>
              <a:gd name="connsiteY7" fmla="*/ 1295862 h 1719666"/>
              <a:gd name="connsiteX8" fmla="*/ 10899 w 2311187"/>
              <a:gd name="connsiteY8" fmla="*/ 635090 h 1719666"/>
              <a:gd name="connsiteX9" fmla="*/ 29949 w 2311187"/>
              <a:gd name="connsiteY9" fmla="*/ 111302 h 1719666"/>
              <a:gd name="connsiteX10" fmla="*/ 720512 w 2311187"/>
              <a:gd name="connsiteY10" fmla="*/ 101776 h 1719666"/>
              <a:gd name="connsiteX0" fmla="*/ 720512 w 2816012"/>
              <a:gd name="connsiteY0" fmla="*/ 101776 h 1719666"/>
              <a:gd name="connsiteX1" fmla="*/ 1568236 w 2816012"/>
              <a:gd name="connsiteY1" fmla="*/ 0 h 1719666"/>
              <a:gd name="connsiteX2" fmla="*/ 2161168 w 2816012"/>
              <a:gd name="connsiteY2" fmla="*/ 608446 h 1719666"/>
              <a:gd name="connsiteX3" fmla="*/ 2816012 w 2816012"/>
              <a:gd name="connsiteY3" fmla="*/ 1706323 h 1719666"/>
              <a:gd name="connsiteX4" fmla="*/ 694318 w 2816012"/>
              <a:gd name="connsiteY4" fmla="*/ 1719666 h 1719666"/>
              <a:gd name="connsiteX5" fmla="*/ 603831 w 2816012"/>
              <a:gd name="connsiteY5" fmla="*/ 1305205 h 1719666"/>
              <a:gd name="connsiteX6" fmla="*/ 120437 w 2816012"/>
              <a:gd name="connsiteY6" fmla="*/ 1307955 h 1719666"/>
              <a:gd name="connsiteX7" fmla="*/ 0 w 2816012"/>
              <a:gd name="connsiteY7" fmla="*/ 1295862 h 1719666"/>
              <a:gd name="connsiteX8" fmla="*/ 10899 w 2816012"/>
              <a:gd name="connsiteY8" fmla="*/ 635090 h 1719666"/>
              <a:gd name="connsiteX9" fmla="*/ 29949 w 2816012"/>
              <a:gd name="connsiteY9" fmla="*/ 111302 h 1719666"/>
              <a:gd name="connsiteX10" fmla="*/ 720512 w 2816012"/>
              <a:gd name="connsiteY10" fmla="*/ 101776 h 1719666"/>
              <a:gd name="connsiteX0" fmla="*/ 720512 w 2816012"/>
              <a:gd name="connsiteY0" fmla="*/ 101776 h 1719666"/>
              <a:gd name="connsiteX1" fmla="*/ 1568236 w 2816012"/>
              <a:gd name="connsiteY1" fmla="*/ 0 h 1719666"/>
              <a:gd name="connsiteX2" fmla="*/ 2142118 w 2816012"/>
              <a:gd name="connsiteY2" fmla="*/ 707471 h 1719666"/>
              <a:gd name="connsiteX3" fmla="*/ 2816012 w 2816012"/>
              <a:gd name="connsiteY3" fmla="*/ 1706323 h 1719666"/>
              <a:gd name="connsiteX4" fmla="*/ 694318 w 2816012"/>
              <a:gd name="connsiteY4" fmla="*/ 1719666 h 1719666"/>
              <a:gd name="connsiteX5" fmla="*/ 603831 w 2816012"/>
              <a:gd name="connsiteY5" fmla="*/ 1305205 h 1719666"/>
              <a:gd name="connsiteX6" fmla="*/ 120437 w 2816012"/>
              <a:gd name="connsiteY6" fmla="*/ 1307955 h 1719666"/>
              <a:gd name="connsiteX7" fmla="*/ 0 w 2816012"/>
              <a:gd name="connsiteY7" fmla="*/ 1295862 h 1719666"/>
              <a:gd name="connsiteX8" fmla="*/ 10899 w 2816012"/>
              <a:gd name="connsiteY8" fmla="*/ 635090 h 1719666"/>
              <a:gd name="connsiteX9" fmla="*/ 29949 w 2816012"/>
              <a:gd name="connsiteY9" fmla="*/ 111302 h 1719666"/>
              <a:gd name="connsiteX10" fmla="*/ 720512 w 2816012"/>
              <a:gd name="connsiteY10" fmla="*/ 101776 h 1719666"/>
              <a:gd name="connsiteX0" fmla="*/ 720512 w 2816012"/>
              <a:gd name="connsiteY0" fmla="*/ 24757 h 1642647"/>
              <a:gd name="connsiteX1" fmla="*/ 1568236 w 2816012"/>
              <a:gd name="connsiteY1" fmla="*/ 0 h 1642647"/>
              <a:gd name="connsiteX2" fmla="*/ 2142118 w 2816012"/>
              <a:gd name="connsiteY2" fmla="*/ 630452 h 1642647"/>
              <a:gd name="connsiteX3" fmla="*/ 2816012 w 2816012"/>
              <a:gd name="connsiteY3" fmla="*/ 1629304 h 1642647"/>
              <a:gd name="connsiteX4" fmla="*/ 694318 w 2816012"/>
              <a:gd name="connsiteY4" fmla="*/ 1642647 h 1642647"/>
              <a:gd name="connsiteX5" fmla="*/ 603831 w 2816012"/>
              <a:gd name="connsiteY5" fmla="*/ 1228186 h 1642647"/>
              <a:gd name="connsiteX6" fmla="*/ 120437 w 2816012"/>
              <a:gd name="connsiteY6" fmla="*/ 1230936 h 1642647"/>
              <a:gd name="connsiteX7" fmla="*/ 0 w 2816012"/>
              <a:gd name="connsiteY7" fmla="*/ 1218843 h 1642647"/>
              <a:gd name="connsiteX8" fmla="*/ 10899 w 2816012"/>
              <a:gd name="connsiteY8" fmla="*/ 558071 h 1642647"/>
              <a:gd name="connsiteX9" fmla="*/ 29949 w 2816012"/>
              <a:gd name="connsiteY9" fmla="*/ 34283 h 1642647"/>
              <a:gd name="connsiteX10" fmla="*/ 720512 w 2816012"/>
              <a:gd name="connsiteY10" fmla="*/ 24757 h 1642647"/>
              <a:gd name="connsiteX0" fmla="*/ 720512 w 2816012"/>
              <a:gd name="connsiteY0" fmla="*/ 24757 h 1642647"/>
              <a:gd name="connsiteX1" fmla="*/ 1568236 w 2816012"/>
              <a:gd name="connsiteY1" fmla="*/ 0 h 1642647"/>
              <a:gd name="connsiteX2" fmla="*/ 2104018 w 2816012"/>
              <a:gd name="connsiteY2" fmla="*/ 674463 h 1642647"/>
              <a:gd name="connsiteX3" fmla="*/ 2816012 w 2816012"/>
              <a:gd name="connsiteY3" fmla="*/ 1629304 h 1642647"/>
              <a:gd name="connsiteX4" fmla="*/ 694318 w 2816012"/>
              <a:gd name="connsiteY4" fmla="*/ 1642647 h 1642647"/>
              <a:gd name="connsiteX5" fmla="*/ 603831 w 2816012"/>
              <a:gd name="connsiteY5" fmla="*/ 1228186 h 1642647"/>
              <a:gd name="connsiteX6" fmla="*/ 120437 w 2816012"/>
              <a:gd name="connsiteY6" fmla="*/ 1230936 h 1642647"/>
              <a:gd name="connsiteX7" fmla="*/ 0 w 2816012"/>
              <a:gd name="connsiteY7" fmla="*/ 1218843 h 1642647"/>
              <a:gd name="connsiteX8" fmla="*/ 10899 w 2816012"/>
              <a:gd name="connsiteY8" fmla="*/ 558071 h 1642647"/>
              <a:gd name="connsiteX9" fmla="*/ 29949 w 2816012"/>
              <a:gd name="connsiteY9" fmla="*/ 34283 h 1642647"/>
              <a:gd name="connsiteX10" fmla="*/ 720512 w 2816012"/>
              <a:gd name="connsiteY10" fmla="*/ 24757 h 1642647"/>
              <a:gd name="connsiteX0" fmla="*/ 720512 w 2816012"/>
              <a:gd name="connsiteY0" fmla="*/ 90774 h 1708664"/>
              <a:gd name="connsiteX1" fmla="*/ 1549186 w 2816012"/>
              <a:gd name="connsiteY1" fmla="*/ 0 h 1708664"/>
              <a:gd name="connsiteX2" fmla="*/ 2104018 w 2816012"/>
              <a:gd name="connsiteY2" fmla="*/ 740480 h 1708664"/>
              <a:gd name="connsiteX3" fmla="*/ 2816012 w 2816012"/>
              <a:gd name="connsiteY3" fmla="*/ 1695321 h 1708664"/>
              <a:gd name="connsiteX4" fmla="*/ 694318 w 2816012"/>
              <a:gd name="connsiteY4" fmla="*/ 1708664 h 1708664"/>
              <a:gd name="connsiteX5" fmla="*/ 603831 w 2816012"/>
              <a:gd name="connsiteY5" fmla="*/ 1294203 h 1708664"/>
              <a:gd name="connsiteX6" fmla="*/ 120437 w 2816012"/>
              <a:gd name="connsiteY6" fmla="*/ 1296953 h 1708664"/>
              <a:gd name="connsiteX7" fmla="*/ 0 w 2816012"/>
              <a:gd name="connsiteY7" fmla="*/ 1284860 h 1708664"/>
              <a:gd name="connsiteX8" fmla="*/ 10899 w 2816012"/>
              <a:gd name="connsiteY8" fmla="*/ 624088 h 1708664"/>
              <a:gd name="connsiteX9" fmla="*/ 29949 w 2816012"/>
              <a:gd name="connsiteY9" fmla="*/ 100300 h 1708664"/>
              <a:gd name="connsiteX10" fmla="*/ 720512 w 2816012"/>
              <a:gd name="connsiteY10" fmla="*/ 90774 h 1708664"/>
              <a:gd name="connsiteX0" fmla="*/ 720512 w 2816012"/>
              <a:gd name="connsiteY0" fmla="*/ 35760 h 1708664"/>
              <a:gd name="connsiteX1" fmla="*/ 1549186 w 2816012"/>
              <a:gd name="connsiteY1" fmla="*/ 0 h 1708664"/>
              <a:gd name="connsiteX2" fmla="*/ 2104018 w 2816012"/>
              <a:gd name="connsiteY2" fmla="*/ 740480 h 1708664"/>
              <a:gd name="connsiteX3" fmla="*/ 2816012 w 2816012"/>
              <a:gd name="connsiteY3" fmla="*/ 1695321 h 1708664"/>
              <a:gd name="connsiteX4" fmla="*/ 694318 w 2816012"/>
              <a:gd name="connsiteY4" fmla="*/ 1708664 h 1708664"/>
              <a:gd name="connsiteX5" fmla="*/ 603831 w 2816012"/>
              <a:gd name="connsiteY5" fmla="*/ 1294203 h 1708664"/>
              <a:gd name="connsiteX6" fmla="*/ 120437 w 2816012"/>
              <a:gd name="connsiteY6" fmla="*/ 1296953 h 1708664"/>
              <a:gd name="connsiteX7" fmla="*/ 0 w 2816012"/>
              <a:gd name="connsiteY7" fmla="*/ 1284860 h 1708664"/>
              <a:gd name="connsiteX8" fmla="*/ 10899 w 2816012"/>
              <a:gd name="connsiteY8" fmla="*/ 624088 h 1708664"/>
              <a:gd name="connsiteX9" fmla="*/ 29949 w 2816012"/>
              <a:gd name="connsiteY9" fmla="*/ 100300 h 1708664"/>
              <a:gd name="connsiteX10" fmla="*/ 720512 w 2816012"/>
              <a:gd name="connsiteY10" fmla="*/ 35760 h 1708664"/>
              <a:gd name="connsiteX0" fmla="*/ 720512 w 2816012"/>
              <a:gd name="connsiteY0" fmla="*/ 57766 h 1730670"/>
              <a:gd name="connsiteX1" fmla="*/ 1553949 w 2816012"/>
              <a:gd name="connsiteY1" fmla="*/ 0 h 1730670"/>
              <a:gd name="connsiteX2" fmla="*/ 2104018 w 2816012"/>
              <a:gd name="connsiteY2" fmla="*/ 762486 h 1730670"/>
              <a:gd name="connsiteX3" fmla="*/ 2816012 w 2816012"/>
              <a:gd name="connsiteY3" fmla="*/ 1717327 h 1730670"/>
              <a:gd name="connsiteX4" fmla="*/ 694318 w 2816012"/>
              <a:gd name="connsiteY4" fmla="*/ 1730670 h 1730670"/>
              <a:gd name="connsiteX5" fmla="*/ 603831 w 2816012"/>
              <a:gd name="connsiteY5" fmla="*/ 1316209 h 1730670"/>
              <a:gd name="connsiteX6" fmla="*/ 120437 w 2816012"/>
              <a:gd name="connsiteY6" fmla="*/ 1318959 h 1730670"/>
              <a:gd name="connsiteX7" fmla="*/ 0 w 2816012"/>
              <a:gd name="connsiteY7" fmla="*/ 1306866 h 1730670"/>
              <a:gd name="connsiteX8" fmla="*/ 10899 w 2816012"/>
              <a:gd name="connsiteY8" fmla="*/ 646094 h 1730670"/>
              <a:gd name="connsiteX9" fmla="*/ 29949 w 2816012"/>
              <a:gd name="connsiteY9" fmla="*/ 122306 h 1730670"/>
              <a:gd name="connsiteX10" fmla="*/ 720512 w 2816012"/>
              <a:gd name="connsiteY10" fmla="*/ 57766 h 1730670"/>
              <a:gd name="connsiteX0" fmla="*/ 720512 w 2642108"/>
              <a:gd name="connsiteY0" fmla="*/ 57766 h 1730670"/>
              <a:gd name="connsiteX1" fmla="*/ 1553949 w 2642108"/>
              <a:gd name="connsiteY1" fmla="*/ 0 h 1730670"/>
              <a:gd name="connsiteX2" fmla="*/ 2104018 w 2642108"/>
              <a:gd name="connsiteY2" fmla="*/ 762486 h 1730670"/>
              <a:gd name="connsiteX3" fmla="*/ 2642108 w 2642108"/>
              <a:gd name="connsiteY3" fmla="*/ 1477561 h 1730670"/>
              <a:gd name="connsiteX4" fmla="*/ 694318 w 2642108"/>
              <a:gd name="connsiteY4" fmla="*/ 1730670 h 1730670"/>
              <a:gd name="connsiteX5" fmla="*/ 603831 w 2642108"/>
              <a:gd name="connsiteY5" fmla="*/ 1316209 h 1730670"/>
              <a:gd name="connsiteX6" fmla="*/ 120437 w 2642108"/>
              <a:gd name="connsiteY6" fmla="*/ 1318959 h 1730670"/>
              <a:gd name="connsiteX7" fmla="*/ 0 w 2642108"/>
              <a:gd name="connsiteY7" fmla="*/ 1306866 h 1730670"/>
              <a:gd name="connsiteX8" fmla="*/ 10899 w 2642108"/>
              <a:gd name="connsiteY8" fmla="*/ 646094 h 1730670"/>
              <a:gd name="connsiteX9" fmla="*/ 29949 w 2642108"/>
              <a:gd name="connsiteY9" fmla="*/ 122306 h 1730670"/>
              <a:gd name="connsiteX10" fmla="*/ 720512 w 2642108"/>
              <a:gd name="connsiteY10" fmla="*/ 57766 h 1730670"/>
              <a:gd name="connsiteX0" fmla="*/ 720512 w 2642108"/>
              <a:gd name="connsiteY0" fmla="*/ 232730 h 1905634"/>
              <a:gd name="connsiteX1" fmla="*/ 1509070 w 2642108"/>
              <a:gd name="connsiteY1" fmla="*/ 0 h 1905634"/>
              <a:gd name="connsiteX2" fmla="*/ 2104018 w 2642108"/>
              <a:gd name="connsiteY2" fmla="*/ 937450 h 1905634"/>
              <a:gd name="connsiteX3" fmla="*/ 2642108 w 2642108"/>
              <a:gd name="connsiteY3" fmla="*/ 1652525 h 1905634"/>
              <a:gd name="connsiteX4" fmla="*/ 694318 w 2642108"/>
              <a:gd name="connsiteY4" fmla="*/ 1905634 h 1905634"/>
              <a:gd name="connsiteX5" fmla="*/ 603831 w 2642108"/>
              <a:gd name="connsiteY5" fmla="*/ 1491173 h 1905634"/>
              <a:gd name="connsiteX6" fmla="*/ 120437 w 2642108"/>
              <a:gd name="connsiteY6" fmla="*/ 1493923 h 1905634"/>
              <a:gd name="connsiteX7" fmla="*/ 0 w 2642108"/>
              <a:gd name="connsiteY7" fmla="*/ 1481830 h 1905634"/>
              <a:gd name="connsiteX8" fmla="*/ 10899 w 2642108"/>
              <a:gd name="connsiteY8" fmla="*/ 821058 h 1905634"/>
              <a:gd name="connsiteX9" fmla="*/ 29949 w 2642108"/>
              <a:gd name="connsiteY9" fmla="*/ 297270 h 1905634"/>
              <a:gd name="connsiteX10" fmla="*/ 720512 w 2642108"/>
              <a:gd name="connsiteY10" fmla="*/ 232730 h 1905634"/>
              <a:gd name="connsiteX0" fmla="*/ 630755 w 2642108"/>
              <a:gd name="connsiteY0" fmla="*/ 31845 h 1905634"/>
              <a:gd name="connsiteX1" fmla="*/ 1509070 w 2642108"/>
              <a:gd name="connsiteY1" fmla="*/ 0 h 1905634"/>
              <a:gd name="connsiteX2" fmla="*/ 2104018 w 2642108"/>
              <a:gd name="connsiteY2" fmla="*/ 937450 h 1905634"/>
              <a:gd name="connsiteX3" fmla="*/ 2642108 w 2642108"/>
              <a:gd name="connsiteY3" fmla="*/ 1652525 h 1905634"/>
              <a:gd name="connsiteX4" fmla="*/ 694318 w 2642108"/>
              <a:gd name="connsiteY4" fmla="*/ 1905634 h 1905634"/>
              <a:gd name="connsiteX5" fmla="*/ 603831 w 2642108"/>
              <a:gd name="connsiteY5" fmla="*/ 1491173 h 1905634"/>
              <a:gd name="connsiteX6" fmla="*/ 120437 w 2642108"/>
              <a:gd name="connsiteY6" fmla="*/ 1493923 h 1905634"/>
              <a:gd name="connsiteX7" fmla="*/ 0 w 2642108"/>
              <a:gd name="connsiteY7" fmla="*/ 1481830 h 1905634"/>
              <a:gd name="connsiteX8" fmla="*/ 10899 w 2642108"/>
              <a:gd name="connsiteY8" fmla="*/ 821058 h 1905634"/>
              <a:gd name="connsiteX9" fmla="*/ 29949 w 2642108"/>
              <a:gd name="connsiteY9" fmla="*/ 297270 h 1905634"/>
              <a:gd name="connsiteX10" fmla="*/ 630755 w 2642108"/>
              <a:gd name="connsiteY10" fmla="*/ 31845 h 1905634"/>
              <a:gd name="connsiteX0" fmla="*/ 630755 w 2642108"/>
              <a:gd name="connsiteY0" fmla="*/ 31845 h 1905634"/>
              <a:gd name="connsiteX1" fmla="*/ 1509070 w 2642108"/>
              <a:gd name="connsiteY1" fmla="*/ 0 h 1905634"/>
              <a:gd name="connsiteX2" fmla="*/ 2104018 w 2642108"/>
              <a:gd name="connsiteY2" fmla="*/ 937450 h 1905634"/>
              <a:gd name="connsiteX3" fmla="*/ 2642108 w 2642108"/>
              <a:gd name="connsiteY3" fmla="*/ 1652525 h 1905634"/>
              <a:gd name="connsiteX4" fmla="*/ 694318 w 2642108"/>
              <a:gd name="connsiteY4" fmla="*/ 1905634 h 1905634"/>
              <a:gd name="connsiteX5" fmla="*/ 603831 w 2642108"/>
              <a:gd name="connsiteY5" fmla="*/ 1491173 h 1905634"/>
              <a:gd name="connsiteX6" fmla="*/ 120437 w 2642108"/>
              <a:gd name="connsiteY6" fmla="*/ 1493923 h 1905634"/>
              <a:gd name="connsiteX7" fmla="*/ 0 w 2642108"/>
              <a:gd name="connsiteY7" fmla="*/ 1481830 h 1905634"/>
              <a:gd name="connsiteX8" fmla="*/ 10899 w 2642108"/>
              <a:gd name="connsiteY8" fmla="*/ 821058 h 1905634"/>
              <a:gd name="connsiteX9" fmla="*/ 18729 w 2642108"/>
              <a:gd name="connsiteY9" fmla="*/ 57504 h 1905634"/>
              <a:gd name="connsiteX10" fmla="*/ 630755 w 2642108"/>
              <a:gd name="connsiteY10" fmla="*/ 31845 h 1905634"/>
              <a:gd name="connsiteX0" fmla="*/ 636685 w 2648038"/>
              <a:gd name="connsiteY0" fmla="*/ 31845 h 1905634"/>
              <a:gd name="connsiteX1" fmla="*/ 1515000 w 2648038"/>
              <a:gd name="connsiteY1" fmla="*/ 0 h 1905634"/>
              <a:gd name="connsiteX2" fmla="*/ 2109948 w 2648038"/>
              <a:gd name="connsiteY2" fmla="*/ 937450 h 1905634"/>
              <a:gd name="connsiteX3" fmla="*/ 2648038 w 2648038"/>
              <a:gd name="connsiteY3" fmla="*/ 1652525 h 1905634"/>
              <a:gd name="connsiteX4" fmla="*/ 700248 w 2648038"/>
              <a:gd name="connsiteY4" fmla="*/ 1905634 h 1905634"/>
              <a:gd name="connsiteX5" fmla="*/ 609761 w 2648038"/>
              <a:gd name="connsiteY5" fmla="*/ 1491173 h 1905634"/>
              <a:gd name="connsiteX6" fmla="*/ 126367 w 2648038"/>
              <a:gd name="connsiteY6" fmla="*/ 1493923 h 1905634"/>
              <a:gd name="connsiteX7" fmla="*/ 5930 w 2648038"/>
              <a:gd name="connsiteY7" fmla="*/ 1481830 h 1905634"/>
              <a:gd name="connsiteX8" fmla="*/ 0 w 2648038"/>
              <a:gd name="connsiteY8" fmla="*/ 821058 h 1905634"/>
              <a:gd name="connsiteX9" fmla="*/ 24659 w 2648038"/>
              <a:gd name="connsiteY9" fmla="*/ 57504 h 1905634"/>
              <a:gd name="connsiteX10" fmla="*/ 636685 w 2648038"/>
              <a:gd name="connsiteY10" fmla="*/ 31845 h 1905634"/>
              <a:gd name="connsiteX0" fmla="*/ 640075 w 2651428"/>
              <a:gd name="connsiteY0" fmla="*/ 31845 h 1905634"/>
              <a:gd name="connsiteX1" fmla="*/ 1518390 w 2651428"/>
              <a:gd name="connsiteY1" fmla="*/ 0 h 1905634"/>
              <a:gd name="connsiteX2" fmla="*/ 2113338 w 2651428"/>
              <a:gd name="connsiteY2" fmla="*/ 937450 h 1905634"/>
              <a:gd name="connsiteX3" fmla="*/ 2651428 w 2651428"/>
              <a:gd name="connsiteY3" fmla="*/ 1652525 h 1905634"/>
              <a:gd name="connsiteX4" fmla="*/ 703638 w 2651428"/>
              <a:gd name="connsiteY4" fmla="*/ 1905634 h 1905634"/>
              <a:gd name="connsiteX5" fmla="*/ 613151 w 2651428"/>
              <a:gd name="connsiteY5" fmla="*/ 1491173 h 1905634"/>
              <a:gd name="connsiteX6" fmla="*/ 129757 w 2651428"/>
              <a:gd name="connsiteY6" fmla="*/ 1493923 h 1905634"/>
              <a:gd name="connsiteX7" fmla="*/ 9320 w 2651428"/>
              <a:gd name="connsiteY7" fmla="*/ 1481830 h 1905634"/>
              <a:gd name="connsiteX8" fmla="*/ 3390 w 2651428"/>
              <a:gd name="connsiteY8" fmla="*/ 821058 h 1905634"/>
              <a:gd name="connsiteX9" fmla="*/ 0 w 2651428"/>
              <a:gd name="connsiteY9" fmla="*/ 51024 h 1905634"/>
              <a:gd name="connsiteX10" fmla="*/ 640075 w 2651428"/>
              <a:gd name="connsiteY10" fmla="*/ 31845 h 1905634"/>
              <a:gd name="connsiteX0" fmla="*/ 640075 w 2651428"/>
              <a:gd name="connsiteY0" fmla="*/ 31845 h 1905634"/>
              <a:gd name="connsiteX1" fmla="*/ 1518390 w 2651428"/>
              <a:gd name="connsiteY1" fmla="*/ 0 h 1905634"/>
              <a:gd name="connsiteX2" fmla="*/ 2146997 w 2651428"/>
              <a:gd name="connsiteY2" fmla="*/ 918008 h 1905634"/>
              <a:gd name="connsiteX3" fmla="*/ 2651428 w 2651428"/>
              <a:gd name="connsiteY3" fmla="*/ 1652525 h 1905634"/>
              <a:gd name="connsiteX4" fmla="*/ 703638 w 2651428"/>
              <a:gd name="connsiteY4" fmla="*/ 1905634 h 1905634"/>
              <a:gd name="connsiteX5" fmla="*/ 613151 w 2651428"/>
              <a:gd name="connsiteY5" fmla="*/ 1491173 h 1905634"/>
              <a:gd name="connsiteX6" fmla="*/ 129757 w 2651428"/>
              <a:gd name="connsiteY6" fmla="*/ 1493923 h 1905634"/>
              <a:gd name="connsiteX7" fmla="*/ 9320 w 2651428"/>
              <a:gd name="connsiteY7" fmla="*/ 1481830 h 1905634"/>
              <a:gd name="connsiteX8" fmla="*/ 3390 w 2651428"/>
              <a:gd name="connsiteY8" fmla="*/ 821058 h 1905634"/>
              <a:gd name="connsiteX9" fmla="*/ 0 w 2651428"/>
              <a:gd name="connsiteY9" fmla="*/ 51024 h 1905634"/>
              <a:gd name="connsiteX10" fmla="*/ 640075 w 2651428"/>
              <a:gd name="connsiteY10" fmla="*/ 31845 h 1905634"/>
              <a:gd name="connsiteX0" fmla="*/ 659125 w 2670478"/>
              <a:gd name="connsiteY0" fmla="*/ 31845 h 1905634"/>
              <a:gd name="connsiteX1" fmla="*/ 1537440 w 2670478"/>
              <a:gd name="connsiteY1" fmla="*/ 0 h 1905634"/>
              <a:gd name="connsiteX2" fmla="*/ 2166047 w 2670478"/>
              <a:gd name="connsiteY2" fmla="*/ 918008 h 1905634"/>
              <a:gd name="connsiteX3" fmla="*/ 2670478 w 2670478"/>
              <a:gd name="connsiteY3" fmla="*/ 1652525 h 1905634"/>
              <a:gd name="connsiteX4" fmla="*/ 722688 w 2670478"/>
              <a:gd name="connsiteY4" fmla="*/ 1905634 h 1905634"/>
              <a:gd name="connsiteX5" fmla="*/ 632201 w 2670478"/>
              <a:gd name="connsiteY5" fmla="*/ 1491173 h 1905634"/>
              <a:gd name="connsiteX6" fmla="*/ 148807 w 2670478"/>
              <a:gd name="connsiteY6" fmla="*/ 1493923 h 1905634"/>
              <a:gd name="connsiteX7" fmla="*/ 28370 w 2670478"/>
              <a:gd name="connsiteY7" fmla="*/ 1481830 h 1905634"/>
              <a:gd name="connsiteX8" fmla="*/ 22440 w 2670478"/>
              <a:gd name="connsiteY8" fmla="*/ 821058 h 1905634"/>
              <a:gd name="connsiteX9" fmla="*/ 0 w 2670478"/>
              <a:gd name="connsiteY9" fmla="*/ 183057 h 1905634"/>
              <a:gd name="connsiteX10" fmla="*/ 659125 w 2670478"/>
              <a:gd name="connsiteY10" fmla="*/ 31845 h 1905634"/>
              <a:gd name="connsiteX0" fmla="*/ 678175 w 2670478"/>
              <a:gd name="connsiteY0" fmla="*/ 108865 h 1905634"/>
              <a:gd name="connsiteX1" fmla="*/ 1537440 w 2670478"/>
              <a:gd name="connsiteY1" fmla="*/ 0 h 1905634"/>
              <a:gd name="connsiteX2" fmla="*/ 2166047 w 2670478"/>
              <a:gd name="connsiteY2" fmla="*/ 918008 h 1905634"/>
              <a:gd name="connsiteX3" fmla="*/ 2670478 w 2670478"/>
              <a:gd name="connsiteY3" fmla="*/ 1652525 h 1905634"/>
              <a:gd name="connsiteX4" fmla="*/ 722688 w 2670478"/>
              <a:gd name="connsiteY4" fmla="*/ 1905634 h 1905634"/>
              <a:gd name="connsiteX5" fmla="*/ 632201 w 2670478"/>
              <a:gd name="connsiteY5" fmla="*/ 1491173 h 1905634"/>
              <a:gd name="connsiteX6" fmla="*/ 148807 w 2670478"/>
              <a:gd name="connsiteY6" fmla="*/ 1493923 h 1905634"/>
              <a:gd name="connsiteX7" fmla="*/ 28370 w 2670478"/>
              <a:gd name="connsiteY7" fmla="*/ 1481830 h 1905634"/>
              <a:gd name="connsiteX8" fmla="*/ 22440 w 2670478"/>
              <a:gd name="connsiteY8" fmla="*/ 821058 h 1905634"/>
              <a:gd name="connsiteX9" fmla="*/ 0 w 2670478"/>
              <a:gd name="connsiteY9" fmla="*/ 183057 h 1905634"/>
              <a:gd name="connsiteX10" fmla="*/ 678175 w 2670478"/>
              <a:gd name="connsiteY10" fmla="*/ 108865 h 1905634"/>
              <a:gd name="connsiteX0" fmla="*/ 668650 w 2670478"/>
              <a:gd name="connsiteY0" fmla="*/ 86859 h 1905634"/>
              <a:gd name="connsiteX1" fmla="*/ 1537440 w 2670478"/>
              <a:gd name="connsiteY1" fmla="*/ 0 h 1905634"/>
              <a:gd name="connsiteX2" fmla="*/ 2166047 w 2670478"/>
              <a:gd name="connsiteY2" fmla="*/ 918008 h 1905634"/>
              <a:gd name="connsiteX3" fmla="*/ 2670478 w 2670478"/>
              <a:gd name="connsiteY3" fmla="*/ 1652525 h 1905634"/>
              <a:gd name="connsiteX4" fmla="*/ 722688 w 2670478"/>
              <a:gd name="connsiteY4" fmla="*/ 1905634 h 1905634"/>
              <a:gd name="connsiteX5" fmla="*/ 632201 w 2670478"/>
              <a:gd name="connsiteY5" fmla="*/ 1491173 h 1905634"/>
              <a:gd name="connsiteX6" fmla="*/ 148807 w 2670478"/>
              <a:gd name="connsiteY6" fmla="*/ 1493923 h 1905634"/>
              <a:gd name="connsiteX7" fmla="*/ 28370 w 2670478"/>
              <a:gd name="connsiteY7" fmla="*/ 1481830 h 1905634"/>
              <a:gd name="connsiteX8" fmla="*/ 22440 w 2670478"/>
              <a:gd name="connsiteY8" fmla="*/ 821058 h 1905634"/>
              <a:gd name="connsiteX9" fmla="*/ 0 w 2670478"/>
              <a:gd name="connsiteY9" fmla="*/ 183057 h 1905634"/>
              <a:gd name="connsiteX10" fmla="*/ 668650 w 2670478"/>
              <a:gd name="connsiteY10" fmla="*/ 86859 h 1905634"/>
              <a:gd name="connsiteX0" fmla="*/ 668650 w 2670478"/>
              <a:gd name="connsiteY0" fmla="*/ 97862 h 1905634"/>
              <a:gd name="connsiteX1" fmla="*/ 1537440 w 2670478"/>
              <a:gd name="connsiteY1" fmla="*/ 0 h 1905634"/>
              <a:gd name="connsiteX2" fmla="*/ 2166047 w 2670478"/>
              <a:gd name="connsiteY2" fmla="*/ 918008 h 1905634"/>
              <a:gd name="connsiteX3" fmla="*/ 2670478 w 2670478"/>
              <a:gd name="connsiteY3" fmla="*/ 1652525 h 1905634"/>
              <a:gd name="connsiteX4" fmla="*/ 722688 w 2670478"/>
              <a:gd name="connsiteY4" fmla="*/ 1905634 h 1905634"/>
              <a:gd name="connsiteX5" fmla="*/ 632201 w 2670478"/>
              <a:gd name="connsiteY5" fmla="*/ 1491173 h 1905634"/>
              <a:gd name="connsiteX6" fmla="*/ 148807 w 2670478"/>
              <a:gd name="connsiteY6" fmla="*/ 1493923 h 1905634"/>
              <a:gd name="connsiteX7" fmla="*/ 28370 w 2670478"/>
              <a:gd name="connsiteY7" fmla="*/ 1481830 h 1905634"/>
              <a:gd name="connsiteX8" fmla="*/ 22440 w 2670478"/>
              <a:gd name="connsiteY8" fmla="*/ 821058 h 1905634"/>
              <a:gd name="connsiteX9" fmla="*/ 0 w 2670478"/>
              <a:gd name="connsiteY9" fmla="*/ 183057 h 1905634"/>
              <a:gd name="connsiteX10" fmla="*/ 668650 w 2670478"/>
              <a:gd name="connsiteY10" fmla="*/ 97862 h 1905634"/>
              <a:gd name="connsiteX0" fmla="*/ 668650 w 2670478"/>
              <a:gd name="connsiteY0" fmla="*/ 97862 h 1905634"/>
              <a:gd name="connsiteX1" fmla="*/ 1537440 w 2670478"/>
              <a:gd name="connsiteY1" fmla="*/ 0 h 1905634"/>
              <a:gd name="connsiteX2" fmla="*/ 2166047 w 2670478"/>
              <a:gd name="connsiteY2" fmla="*/ 918008 h 1905634"/>
              <a:gd name="connsiteX3" fmla="*/ 2670478 w 2670478"/>
              <a:gd name="connsiteY3" fmla="*/ 1828569 h 1905634"/>
              <a:gd name="connsiteX4" fmla="*/ 722688 w 2670478"/>
              <a:gd name="connsiteY4" fmla="*/ 1905634 h 1905634"/>
              <a:gd name="connsiteX5" fmla="*/ 632201 w 2670478"/>
              <a:gd name="connsiteY5" fmla="*/ 1491173 h 1905634"/>
              <a:gd name="connsiteX6" fmla="*/ 148807 w 2670478"/>
              <a:gd name="connsiteY6" fmla="*/ 1493923 h 1905634"/>
              <a:gd name="connsiteX7" fmla="*/ 28370 w 2670478"/>
              <a:gd name="connsiteY7" fmla="*/ 1481830 h 1905634"/>
              <a:gd name="connsiteX8" fmla="*/ 22440 w 2670478"/>
              <a:gd name="connsiteY8" fmla="*/ 821058 h 1905634"/>
              <a:gd name="connsiteX9" fmla="*/ 0 w 2670478"/>
              <a:gd name="connsiteY9" fmla="*/ 183057 h 1905634"/>
              <a:gd name="connsiteX10" fmla="*/ 668650 w 2670478"/>
              <a:gd name="connsiteY10" fmla="*/ 97862 h 1905634"/>
              <a:gd name="connsiteX0" fmla="*/ 668650 w 2680003"/>
              <a:gd name="connsiteY0" fmla="*/ 97862 h 1905634"/>
              <a:gd name="connsiteX1" fmla="*/ 1537440 w 2680003"/>
              <a:gd name="connsiteY1" fmla="*/ 0 h 1905634"/>
              <a:gd name="connsiteX2" fmla="*/ 2166047 w 2680003"/>
              <a:gd name="connsiteY2" fmla="*/ 918008 h 1905634"/>
              <a:gd name="connsiteX3" fmla="*/ 2680003 w 2680003"/>
              <a:gd name="connsiteY3" fmla="*/ 1674531 h 1905634"/>
              <a:gd name="connsiteX4" fmla="*/ 722688 w 2680003"/>
              <a:gd name="connsiteY4" fmla="*/ 1905634 h 1905634"/>
              <a:gd name="connsiteX5" fmla="*/ 632201 w 2680003"/>
              <a:gd name="connsiteY5" fmla="*/ 1491173 h 1905634"/>
              <a:gd name="connsiteX6" fmla="*/ 148807 w 2680003"/>
              <a:gd name="connsiteY6" fmla="*/ 1493923 h 1905634"/>
              <a:gd name="connsiteX7" fmla="*/ 28370 w 2680003"/>
              <a:gd name="connsiteY7" fmla="*/ 1481830 h 1905634"/>
              <a:gd name="connsiteX8" fmla="*/ 22440 w 2680003"/>
              <a:gd name="connsiteY8" fmla="*/ 821058 h 1905634"/>
              <a:gd name="connsiteX9" fmla="*/ 0 w 2680003"/>
              <a:gd name="connsiteY9" fmla="*/ 183057 h 1905634"/>
              <a:gd name="connsiteX10" fmla="*/ 668650 w 2680003"/>
              <a:gd name="connsiteY10" fmla="*/ 97862 h 1905634"/>
              <a:gd name="connsiteX0" fmla="*/ 668650 w 3108628"/>
              <a:gd name="connsiteY0" fmla="*/ 97862 h 1905634"/>
              <a:gd name="connsiteX1" fmla="*/ 1537440 w 3108628"/>
              <a:gd name="connsiteY1" fmla="*/ 0 h 1905634"/>
              <a:gd name="connsiteX2" fmla="*/ 2166047 w 3108628"/>
              <a:gd name="connsiteY2" fmla="*/ 918008 h 1905634"/>
              <a:gd name="connsiteX3" fmla="*/ 3108628 w 3108628"/>
              <a:gd name="connsiteY3" fmla="*/ 1707539 h 1905634"/>
              <a:gd name="connsiteX4" fmla="*/ 722688 w 3108628"/>
              <a:gd name="connsiteY4" fmla="*/ 1905634 h 1905634"/>
              <a:gd name="connsiteX5" fmla="*/ 632201 w 3108628"/>
              <a:gd name="connsiteY5" fmla="*/ 1491173 h 1905634"/>
              <a:gd name="connsiteX6" fmla="*/ 148807 w 3108628"/>
              <a:gd name="connsiteY6" fmla="*/ 1493923 h 1905634"/>
              <a:gd name="connsiteX7" fmla="*/ 28370 w 3108628"/>
              <a:gd name="connsiteY7" fmla="*/ 1481830 h 1905634"/>
              <a:gd name="connsiteX8" fmla="*/ 22440 w 3108628"/>
              <a:gd name="connsiteY8" fmla="*/ 821058 h 1905634"/>
              <a:gd name="connsiteX9" fmla="*/ 0 w 3108628"/>
              <a:gd name="connsiteY9" fmla="*/ 183057 h 1905634"/>
              <a:gd name="connsiteX10" fmla="*/ 668650 w 3108628"/>
              <a:gd name="connsiteY10" fmla="*/ 97862 h 1905634"/>
              <a:gd name="connsiteX0" fmla="*/ 668650 w 3108628"/>
              <a:gd name="connsiteY0" fmla="*/ 97862 h 1905634"/>
              <a:gd name="connsiteX1" fmla="*/ 1537440 w 3108628"/>
              <a:gd name="connsiteY1" fmla="*/ 0 h 1905634"/>
              <a:gd name="connsiteX2" fmla="*/ 2299397 w 3108628"/>
              <a:gd name="connsiteY2" fmla="*/ 785975 h 1905634"/>
              <a:gd name="connsiteX3" fmla="*/ 3108628 w 3108628"/>
              <a:gd name="connsiteY3" fmla="*/ 1707539 h 1905634"/>
              <a:gd name="connsiteX4" fmla="*/ 722688 w 3108628"/>
              <a:gd name="connsiteY4" fmla="*/ 1905634 h 1905634"/>
              <a:gd name="connsiteX5" fmla="*/ 632201 w 3108628"/>
              <a:gd name="connsiteY5" fmla="*/ 1491173 h 1905634"/>
              <a:gd name="connsiteX6" fmla="*/ 148807 w 3108628"/>
              <a:gd name="connsiteY6" fmla="*/ 1493923 h 1905634"/>
              <a:gd name="connsiteX7" fmla="*/ 28370 w 3108628"/>
              <a:gd name="connsiteY7" fmla="*/ 1481830 h 1905634"/>
              <a:gd name="connsiteX8" fmla="*/ 22440 w 3108628"/>
              <a:gd name="connsiteY8" fmla="*/ 821058 h 1905634"/>
              <a:gd name="connsiteX9" fmla="*/ 0 w 3108628"/>
              <a:gd name="connsiteY9" fmla="*/ 183057 h 1905634"/>
              <a:gd name="connsiteX10" fmla="*/ 668650 w 3108628"/>
              <a:gd name="connsiteY10" fmla="*/ 97862 h 1905634"/>
              <a:gd name="connsiteX0" fmla="*/ 668650 w 3108628"/>
              <a:gd name="connsiteY0" fmla="*/ 0 h 1807772"/>
              <a:gd name="connsiteX1" fmla="*/ 1585065 w 3108628"/>
              <a:gd name="connsiteY1" fmla="*/ 12166 h 1807772"/>
              <a:gd name="connsiteX2" fmla="*/ 2299397 w 3108628"/>
              <a:gd name="connsiteY2" fmla="*/ 688113 h 1807772"/>
              <a:gd name="connsiteX3" fmla="*/ 3108628 w 3108628"/>
              <a:gd name="connsiteY3" fmla="*/ 1609677 h 1807772"/>
              <a:gd name="connsiteX4" fmla="*/ 722688 w 3108628"/>
              <a:gd name="connsiteY4" fmla="*/ 1807772 h 1807772"/>
              <a:gd name="connsiteX5" fmla="*/ 632201 w 3108628"/>
              <a:gd name="connsiteY5" fmla="*/ 1393311 h 1807772"/>
              <a:gd name="connsiteX6" fmla="*/ 148807 w 3108628"/>
              <a:gd name="connsiteY6" fmla="*/ 1396061 h 1807772"/>
              <a:gd name="connsiteX7" fmla="*/ 28370 w 3108628"/>
              <a:gd name="connsiteY7" fmla="*/ 1383968 h 1807772"/>
              <a:gd name="connsiteX8" fmla="*/ 22440 w 3108628"/>
              <a:gd name="connsiteY8" fmla="*/ 723196 h 1807772"/>
              <a:gd name="connsiteX9" fmla="*/ 0 w 3108628"/>
              <a:gd name="connsiteY9" fmla="*/ 85195 h 1807772"/>
              <a:gd name="connsiteX10" fmla="*/ 668650 w 3108628"/>
              <a:gd name="connsiteY10" fmla="*/ 0 h 1807772"/>
              <a:gd name="connsiteX0" fmla="*/ 678175 w 3108628"/>
              <a:gd name="connsiteY0" fmla="*/ 20842 h 1795606"/>
              <a:gd name="connsiteX1" fmla="*/ 1585065 w 3108628"/>
              <a:gd name="connsiteY1" fmla="*/ 0 h 1795606"/>
              <a:gd name="connsiteX2" fmla="*/ 2299397 w 3108628"/>
              <a:gd name="connsiteY2" fmla="*/ 675947 h 1795606"/>
              <a:gd name="connsiteX3" fmla="*/ 3108628 w 3108628"/>
              <a:gd name="connsiteY3" fmla="*/ 1597511 h 1795606"/>
              <a:gd name="connsiteX4" fmla="*/ 722688 w 3108628"/>
              <a:gd name="connsiteY4" fmla="*/ 1795606 h 1795606"/>
              <a:gd name="connsiteX5" fmla="*/ 632201 w 3108628"/>
              <a:gd name="connsiteY5" fmla="*/ 1381145 h 1795606"/>
              <a:gd name="connsiteX6" fmla="*/ 148807 w 3108628"/>
              <a:gd name="connsiteY6" fmla="*/ 1383895 h 1795606"/>
              <a:gd name="connsiteX7" fmla="*/ 28370 w 3108628"/>
              <a:gd name="connsiteY7" fmla="*/ 1371802 h 1795606"/>
              <a:gd name="connsiteX8" fmla="*/ 22440 w 3108628"/>
              <a:gd name="connsiteY8" fmla="*/ 711030 h 1795606"/>
              <a:gd name="connsiteX9" fmla="*/ 0 w 3108628"/>
              <a:gd name="connsiteY9" fmla="*/ 73029 h 1795606"/>
              <a:gd name="connsiteX10" fmla="*/ 678175 w 3108628"/>
              <a:gd name="connsiteY10" fmla="*/ 20842 h 1795606"/>
              <a:gd name="connsiteX0" fmla="*/ 678175 w 3108628"/>
              <a:gd name="connsiteY0" fmla="*/ 20842 h 1795606"/>
              <a:gd name="connsiteX1" fmla="*/ 1585065 w 3108628"/>
              <a:gd name="connsiteY1" fmla="*/ 0 h 1795606"/>
              <a:gd name="connsiteX2" fmla="*/ 2299397 w 3108628"/>
              <a:gd name="connsiteY2" fmla="*/ 675947 h 1795606"/>
              <a:gd name="connsiteX3" fmla="*/ 3108628 w 3108628"/>
              <a:gd name="connsiteY3" fmla="*/ 1597511 h 1795606"/>
              <a:gd name="connsiteX4" fmla="*/ 722688 w 3108628"/>
              <a:gd name="connsiteY4" fmla="*/ 1795606 h 1795606"/>
              <a:gd name="connsiteX5" fmla="*/ 632201 w 3108628"/>
              <a:gd name="connsiteY5" fmla="*/ 1381145 h 1795606"/>
              <a:gd name="connsiteX6" fmla="*/ 148807 w 3108628"/>
              <a:gd name="connsiteY6" fmla="*/ 1383895 h 1795606"/>
              <a:gd name="connsiteX7" fmla="*/ 28370 w 3108628"/>
              <a:gd name="connsiteY7" fmla="*/ 1371802 h 1795606"/>
              <a:gd name="connsiteX8" fmla="*/ 31965 w 3108628"/>
              <a:gd name="connsiteY8" fmla="*/ 700027 h 1795606"/>
              <a:gd name="connsiteX9" fmla="*/ 0 w 3108628"/>
              <a:gd name="connsiteY9" fmla="*/ 73029 h 1795606"/>
              <a:gd name="connsiteX10" fmla="*/ 678175 w 3108628"/>
              <a:gd name="connsiteY10" fmla="*/ 20842 h 1795606"/>
              <a:gd name="connsiteX0" fmla="*/ 678175 w 3108628"/>
              <a:gd name="connsiteY0" fmla="*/ 20842 h 1795606"/>
              <a:gd name="connsiteX1" fmla="*/ 1585065 w 3108628"/>
              <a:gd name="connsiteY1" fmla="*/ 0 h 1795606"/>
              <a:gd name="connsiteX2" fmla="*/ 2299397 w 3108628"/>
              <a:gd name="connsiteY2" fmla="*/ 675947 h 1795606"/>
              <a:gd name="connsiteX3" fmla="*/ 3108628 w 3108628"/>
              <a:gd name="connsiteY3" fmla="*/ 1597511 h 1795606"/>
              <a:gd name="connsiteX4" fmla="*/ 722688 w 3108628"/>
              <a:gd name="connsiteY4" fmla="*/ 1795606 h 1795606"/>
              <a:gd name="connsiteX5" fmla="*/ 632201 w 3108628"/>
              <a:gd name="connsiteY5" fmla="*/ 1381145 h 1795606"/>
              <a:gd name="connsiteX6" fmla="*/ 148807 w 3108628"/>
              <a:gd name="connsiteY6" fmla="*/ 1383895 h 1795606"/>
              <a:gd name="connsiteX7" fmla="*/ 28370 w 3108628"/>
              <a:gd name="connsiteY7" fmla="*/ 1371802 h 1795606"/>
              <a:gd name="connsiteX8" fmla="*/ 12915 w 3108628"/>
              <a:gd name="connsiteY8" fmla="*/ 700027 h 1795606"/>
              <a:gd name="connsiteX9" fmla="*/ 0 w 3108628"/>
              <a:gd name="connsiteY9" fmla="*/ 73029 h 1795606"/>
              <a:gd name="connsiteX10" fmla="*/ 678175 w 3108628"/>
              <a:gd name="connsiteY10" fmla="*/ 20842 h 1795606"/>
              <a:gd name="connsiteX0" fmla="*/ 678175 w 3108628"/>
              <a:gd name="connsiteY0" fmla="*/ 20842 h 1795606"/>
              <a:gd name="connsiteX1" fmla="*/ 1585065 w 3108628"/>
              <a:gd name="connsiteY1" fmla="*/ 0 h 1795606"/>
              <a:gd name="connsiteX2" fmla="*/ 2299397 w 3108628"/>
              <a:gd name="connsiteY2" fmla="*/ 675947 h 1795606"/>
              <a:gd name="connsiteX3" fmla="*/ 3108628 w 3108628"/>
              <a:gd name="connsiteY3" fmla="*/ 1597511 h 1795606"/>
              <a:gd name="connsiteX4" fmla="*/ 722688 w 3108628"/>
              <a:gd name="connsiteY4" fmla="*/ 1795606 h 1795606"/>
              <a:gd name="connsiteX5" fmla="*/ 556001 w 3108628"/>
              <a:gd name="connsiteY5" fmla="*/ 1007050 h 1795606"/>
              <a:gd name="connsiteX6" fmla="*/ 148807 w 3108628"/>
              <a:gd name="connsiteY6" fmla="*/ 1383895 h 1795606"/>
              <a:gd name="connsiteX7" fmla="*/ 28370 w 3108628"/>
              <a:gd name="connsiteY7" fmla="*/ 1371802 h 1795606"/>
              <a:gd name="connsiteX8" fmla="*/ 12915 w 3108628"/>
              <a:gd name="connsiteY8" fmla="*/ 700027 h 1795606"/>
              <a:gd name="connsiteX9" fmla="*/ 0 w 3108628"/>
              <a:gd name="connsiteY9" fmla="*/ 73029 h 1795606"/>
              <a:gd name="connsiteX10" fmla="*/ 678175 w 3108628"/>
              <a:gd name="connsiteY10" fmla="*/ 20842 h 1795606"/>
              <a:gd name="connsiteX0" fmla="*/ 678175 w 3108628"/>
              <a:gd name="connsiteY0" fmla="*/ 20842 h 1795606"/>
              <a:gd name="connsiteX1" fmla="*/ 1585065 w 3108628"/>
              <a:gd name="connsiteY1" fmla="*/ 0 h 1795606"/>
              <a:gd name="connsiteX2" fmla="*/ 2299397 w 3108628"/>
              <a:gd name="connsiteY2" fmla="*/ 675947 h 1795606"/>
              <a:gd name="connsiteX3" fmla="*/ 3108628 w 3108628"/>
              <a:gd name="connsiteY3" fmla="*/ 1597511 h 1795606"/>
              <a:gd name="connsiteX4" fmla="*/ 722688 w 3108628"/>
              <a:gd name="connsiteY4" fmla="*/ 1795606 h 1795606"/>
              <a:gd name="connsiteX5" fmla="*/ 556001 w 3108628"/>
              <a:gd name="connsiteY5" fmla="*/ 1007050 h 1795606"/>
              <a:gd name="connsiteX6" fmla="*/ 148807 w 3108628"/>
              <a:gd name="connsiteY6" fmla="*/ 1053812 h 1795606"/>
              <a:gd name="connsiteX7" fmla="*/ 28370 w 3108628"/>
              <a:gd name="connsiteY7" fmla="*/ 1371802 h 1795606"/>
              <a:gd name="connsiteX8" fmla="*/ 12915 w 3108628"/>
              <a:gd name="connsiteY8" fmla="*/ 700027 h 1795606"/>
              <a:gd name="connsiteX9" fmla="*/ 0 w 3108628"/>
              <a:gd name="connsiteY9" fmla="*/ 73029 h 1795606"/>
              <a:gd name="connsiteX10" fmla="*/ 678175 w 3108628"/>
              <a:gd name="connsiteY10" fmla="*/ 20842 h 1795606"/>
              <a:gd name="connsiteX0" fmla="*/ 678175 w 3108628"/>
              <a:gd name="connsiteY0" fmla="*/ 20842 h 1795606"/>
              <a:gd name="connsiteX1" fmla="*/ 1585065 w 3108628"/>
              <a:gd name="connsiteY1" fmla="*/ 0 h 1795606"/>
              <a:gd name="connsiteX2" fmla="*/ 2299397 w 3108628"/>
              <a:gd name="connsiteY2" fmla="*/ 675947 h 1795606"/>
              <a:gd name="connsiteX3" fmla="*/ 3108628 w 3108628"/>
              <a:gd name="connsiteY3" fmla="*/ 1597511 h 1795606"/>
              <a:gd name="connsiteX4" fmla="*/ 722688 w 3108628"/>
              <a:gd name="connsiteY4" fmla="*/ 1795606 h 1795606"/>
              <a:gd name="connsiteX5" fmla="*/ 556001 w 3108628"/>
              <a:gd name="connsiteY5" fmla="*/ 1007050 h 1795606"/>
              <a:gd name="connsiteX6" fmla="*/ 148807 w 3108628"/>
              <a:gd name="connsiteY6" fmla="*/ 1053812 h 1795606"/>
              <a:gd name="connsiteX7" fmla="*/ 28370 w 3108628"/>
              <a:gd name="connsiteY7" fmla="*/ 1074727 h 1795606"/>
              <a:gd name="connsiteX8" fmla="*/ 12915 w 3108628"/>
              <a:gd name="connsiteY8" fmla="*/ 700027 h 1795606"/>
              <a:gd name="connsiteX9" fmla="*/ 0 w 3108628"/>
              <a:gd name="connsiteY9" fmla="*/ 73029 h 1795606"/>
              <a:gd name="connsiteX10" fmla="*/ 678175 w 3108628"/>
              <a:gd name="connsiteY10" fmla="*/ 20842 h 1795606"/>
              <a:gd name="connsiteX0" fmla="*/ 678175 w 3108628"/>
              <a:gd name="connsiteY0" fmla="*/ 20842 h 1795606"/>
              <a:gd name="connsiteX1" fmla="*/ 1585065 w 3108628"/>
              <a:gd name="connsiteY1" fmla="*/ 0 h 1795606"/>
              <a:gd name="connsiteX2" fmla="*/ 2299397 w 3108628"/>
              <a:gd name="connsiteY2" fmla="*/ 675947 h 1795606"/>
              <a:gd name="connsiteX3" fmla="*/ 3108628 w 3108628"/>
              <a:gd name="connsiteY3" fmla="*/ 1597511 h 1795606"/>
              <a:gd name="connsiteX4" fmla="*/ 722688 w 3108628"/>
              <a:gd name="connsiteY4" fmla="*/ 1795606 h 1795606"/>
              <a:gd name="connsiteX5" fmla="*/ 556001 w 3108628"/>
              <a:gd name="connsiteY5" fmla="*/ 1007050 h 1795606"/>
              <a:gd name="connsiteX6" fmla="*/ 148807 w 3108628"/>
              <a:gd name="connsiteY6" fmla="*/ 1020804 h 1795606"/>
              <a:gd name="connsiteX7" fmla="*/ 28370 w 3108628"/>
              <a:gd name="connsiteY7" fmla="*/ 1074727 h 1795606"/>
              <a:gd name="connsiteX8" fmla="*/ 12915 w 3108628"/>
              <a:gd name="connsiteY8" fmla="*/ 700027 h 1795606"/>
              <a:gd name="connsiteX9" fmla="*/ 0 w 3108628"/>
              <a:gd name="connsiteY9" fmla="*/ 73029 h 1795606"/>
              <a:gd name="connsiteX10" fmla="*/ 678175 w 3108628"/>
              <a:gd name="connsiteY10" fmla="*/ 20842 h 1795606"/>
              <a:gd name="connsiteX0" fmla="*/ 678175 w 3108628"/>
              <a:gd name="connsiteY0" fmla="*/ 20842 h 1795606"/>
              <a:gd name="connsiteX1" fmla="*/ 1585065 w 3108628"/>
              <a:gd name="connsiteY1" fmla="*/ 0 h 1795606"/>
              <a:gd name="connsiteX2" fmla="*/ 2299397 w 3108628"/>
              <a:gd name="connsiteY2" fmla="*/ 675947 h 1795606"/>
              <a:gd name="connsiteX3" fmla="*/ 3108628 w 3108628"/>
              <a:gd name="connsiteY3" fmla="*/ 1597511 h 1795606"/>
              <a:gd name="connsiteX4" fmla="*/ 722688 w 3108628"/>
              <a:gd name="connsiteY4" fmla="*/ 1795606 h 1795606"/>
              <a:gd name="connsiteX5" fmla="*/ 556001 w 3108628"/>
              <a:gd name="connsiteY5" fmla="*/ 1007050 h 1795606"/>
              <a:gd name="connsiteX6" fmla="*/ 148807 w 3108628"/>
              <a:gd name="connsiteY6" fmla="*/ 1020804 h 1795606"/>
              <a:gd name="connsiteX7" fmla="*/ 28370 w 3108628"/>
              <a:gd name="connsiteY7" fmla="*/ 1019713 h 1795606"/>
              <a:gd name="connsiteX8" fmla="*/ 12915 w 3108628"/>
              <a:gd name="connsiteY8" fmla="*/ 700027 h 1795606"/>
              <a:gd name="connsiteX9" fmla="*/ 0 w 3108628"/>
              <a:gd name="connsiteY9" fmla="*/ 73029 h 1795606"/>
              <a:gd name="connsiteX10" fmla="*/ 678175 w 3108628"/>
              <a:gd name="connsiteY10" fmla="*/ 20842 h 1795606"/>
              <a:gd name="connsiteX0" fmla="*/ 687700 w 3118153"/>
              <a:gd name="connsiteY0" fmla="*/ 20842 h 1795606"/>
              <a:gd name="connsiteX1" fmla="*/ 1594590 w 3118153"/>
              <a:gd name="connsiteY1" fmla="*/ 0 h 1795606"/>
              <a:gd name="connsiteX2" fmla="*/ 2308922 w 3118153"/>
              <a:gd name="connsiteY2" fmla="*/ 675947 h 1795606"/>
              <a:gd name="connsiteX3" fmla="*/ 3118153 w 3118153"/>
              <a:gd name="connsiteY3" fmla="*/ 1597511 h 1795606"/>
              <a:gd name="connsiteX4" fmla="*/ 732213 w 3118153"/>
              <a:gd name="connsiteY4" fmla="*/ 1795606 h 1795606"/>
              <a:gd name="connsiteX5" fmla="*/ 565526 w 3118153"/>
              <a:gd name="connsiteY5" fmla="*/ 1007050 h 1795606"/>
              <a:gd name="connsiteX6" fmla="*/ 158332 w 3118153"/>
              <a:gd name="connsiteY6" fmla="*/ 1020804 h 1795606"/>
              <a:gd name="connsiteX7" fmla="*/ 37895 w 3118153"/>
              <a:gd name="connsiteY7" fmla="*/ 1019713 h 1795606"/>
              <a:gd name="connsiteX8" fmla="*/ 22440 w 3118153"/>
              <a:gd name="connsiteY8" fmla="*/ 700027 h 1795606"/>
              <a:gd name="connsiteX9" fmla="*/ 0 w 3118153"/>
              <a:gd name="connsiteY9" fmla="*/ 51024 h 1795606"/>
              <a:gd name="connsiteX10" fmla="*/ 687700 w 3118153"/>
              <a:gd name="connsiteY10" fmla="*/ 20842 h 1795606"/>
              <a:gd name="connsiteX0" fmla="*/ 744850 w 3118153"/>
              <a:gd name="connsiteY0" fmla="*/ 207890 h 1795606"/>
              <a:gd name="connsiteX1" fmla="*/ 1594590 w 3118153"/>
              <a:gd name="connsiteY1" fmla="*/ 0 h 1795606"/>
              <a:gd name="connsiteX2" fmla="*/ 2308922 w 3118153"/>
              <a:gd name="connsiteY2" fmla="*/ 675947 h 1795606"/>
              <a:gd name="connsiteX3" fmla="*/ 3118153 w 3118153"/>
              <a:gd name="connsiteY3" fmla="*/ 1597511 h 1795606"/>
              <a:gd name="connsiteX4" fmla="*/ 732213 w 3118153"/>
              <a:gd name="connsiteY4" fmla="*/ 1795606 h 1795606"/>
              <a:gd name="connsiteX5" fmla="*/ 565526 w 3118153"/>
              <a:gd name="connsiteY5" fmla="*/ 1007050 h 1795606"/>
              <a:gd name="connsiteX6" fmla="*/ 158332 w 3118153"/>
              <a:gd name="connsiteY6" fmla="*/ 1020804 h 1795606"/>
              <a:gd name="connsiteX7" fmla="*/ 37895 w 3118153"/>
              <a:gd name="connsiteY7" fmla="*/ 1019713 h 1795606"/>
              <a:gd name="connsiteX8" fmla="*/ 22440 w 3118153"/>
              <a:gd name="connsiteY8" fmla="*/ 700027 h 1795606"/>
              <a:gd name="connsiteX9" fmla="*/ 0 w 3118153"/>
              <a:gd name="connsiteY9" fmla="*/ 51024 h 1795606"/>
              <a:gd name="connsiteX10" fmla="*/ 744850 w 3118153"/>
              <a:gd name="connsiteY10" fmla="*/ 207890 h 1795606"/>
              <a:gd name="connsiteX0" fmla="*/ 744850 w 3118153"/>
              <a:gd name="connsiteY0" fmla="*/ 156866 h 1744582"/>
              <a:gd name="connsiteX1" fmla="*/ 1775565 w 3118153"/>
              <a:gd name="connsiteY1" fmla="*/ 70007 h 1744582"/>
              <a:gd name="connsiteX2" fmla="*/ 2308922 w 3118153"/>
              <a:gd name="connsiteY2" fmla="*/ 624923 h 1744582"/>
              <a:gd name="connsiteX3" fmla="*/ 3118153 w 3118153"/>
              <a:gd name="connsiteY3" fmla="*/ 1546487 h 1744582"/>
              <a:gd name="connsiteX4" fmla="*/ 732213 w 3118153"/>
              <a:gd name="connsiteY4" fmla="*/ 1744582 h 1744582"/>
              <a:gd name="connsiteX5" fmla="*/ 565526 w 3118153"/>
              <a:gd name="connsiteY5" fmla="*/ 956026 h 1744582"/>
              <a:gd name="connsiteX6" fmla="*/ 158332 w 3118153"/>
              <a:gd name="connsiteY6" fmla="*/ 969780 h 1744582"/>
              <a:gd name="connsiteX7" fmla="*/ 37895 w 3118153"/>
              <a:gd name="connsiteY7" fmla="*/ 968689 h 1744582"/>
              <a:gd name="connsiteX8" fmla="*/ 22440 w 3118153"/>
              <a:gd name="connsiteY8" fmla="*/ 649003 h 1744582"/>
              <a:gd name="connsiteX9" fmla="*/ 0 w 3118153"/>
              <a:gd name="connsiteY9" fmla="*/ 0 h 1744582"/>
              <a:gd name="connsiteX10" fmla="*/ 744850 w 3118153"/>
              <a:gd name="connsiteY10" fmla="*/ 156866 h 1744582"/>
              <a:gd name="connsiteX0" fmla="*/ 722410 w 3095713"/>
              <a:gd name="connsiteY0" fmla="*/ 86859 h 1674575"/>
              <a:gd name="connsiteX1" fmla="*/ 1753125 w 3095713"/>
              <a:gd name="connsiteY1" fmla="*/ 0 h 1674575"/>
              <a:gd name="connsiteX2" fmla="*/ 2286482 w 3095713"/>
              <a:gd name="connsiteY2" fmla="*/ 554916 h 1674575"/>
              <a:gd name="connsiteX3" fmla="*/ 3095713 w 3095713"/>
              <a:gd name="connsiteY3" fmla="*/ 1476480 h 1674575"/>
              <a:gd name="connsiteX4" fmla="*/ 709773 w 3095713"/>
              <a:gd name="connsiteY4" fmla="*/ 1674575 h 1674575"/>
              <a:gd name="connsiteX5" fmla="*/ 543086 w 3095713"/>
              <a:gd name="connsiteY5" fmla="*/ 886019 h 1674575"/>
              <a:gd name="connsiteX6" fmla="*/ 135892 w 3095713"/>
              <a:gd name="connsiteY6" fmla="*/ 899773 h 1674575"/>
              <a:gd name="connsiteX7" fmla="*/ 15455 w 3095713"/>
              <a:gd name="connsiteY7" fmla="*/ 898682 h 1674575"/>
              <a:gd name="connsiteX8" fmla="*/ 0 w 3095713"/>
              <a:gd name="connsiteY8" fmla="*/ 578996 h 1674575"/>
              <a:gd name="connsiteX9" fmla="*/ 15660 w 3095713"/>
              <a:gd name="connsiteY9" fmla="*/ 260076 h 1674575"/>
              <a:gd name="connsiteX10" fmla="*/ 722410 w 3095713"/>
              <a:gd name="connsiteY10" fmla="*/ 86859 h 1674575"/>
              <a:gd name="connsiteX0" fmla="*/ 779560 w 3095713"/>
              <a:gd name="connsiteY0" fmla="*/ 196887 h 1674575"/>
              <a:gd name="connsiteX1" fmla="*/ 1753125 w 3095713"/>
              <a:gd name="connsiteY1" fmla="*/ 0 h 1674575"/>
              <a:gd name="connsiteX2" fmla="*/ 2286482 w 3095713"/>
              <a:gd name="connsiteY2" fmla="*/ 554916 h 1674575"/>
              <a:gd name="connsiteX3" fmla="*/ 3095713 w 3095713"/>
              <a:gd name="connsiteY3" fmla="*/ 1476480 h 1674575"/>
              <a:gd name="connsiteX4" fmla="*/ 709773 w 3095713"/>
              <a:gd name="connsiteY4" fmla="*/ 1674575 h 1674575"/>
              <a:gd name="connsiteX5" fmla="*/ 543086 w 3095713"/>
              <a:gd name="connsiteY5" fmla="*/ 886019 h 1674575"/>
              <a:gd name="connsiteX6" fmla="*/ 135892 w 3095713"/>
              <a:gd name="connsiteY6" fmla="*/ 899773 h 1674575"/>
              <a:gd name="connsiteX7" fmla="*/ 15455 w 3095713"/>
              <a:gd name="connsiteY7" fmla="*/ 898682 h 1674575"/>
              <a:gd name="connsiteX8" fmla="*/ 0 w 3095713"/>
              <a:gd name="connsiteY8" fmla="*/ 578996 h 1674575"/>
              <a:gd name="connsiteX9" fmla="*/ 15660 w 3095713"/>
              <a:gd name="connsiteY9" fmla="*/ 260076 h 1674575"/>
              <a:gd name="connsiteX10" fmla="*/ 779560 w 3095713"/>
              <a:gd name="connsiteY10" fmla="*/ 196887 h 1674575"/>
              <a:gd name="connsiteX0" fmla="*/ 779560 w 3095713"/>
              <a:gd name="connsiteY0" fmla="*/ 64854 h 1542542"/>
              <a:gd name="connsiteX1" fmla="*/ 1896000 w 3095713"/>
              <a:gd name="connsiteY1" fmla="*/ 0 h 1542542"/>
              <a:gd name="connsiteX2" fmla="*/ 2286482 w 3095713"/>
              <a:gd name="connsiteY2" fmla="*/ 422883 h 1542542"/>
              <a:gd name="connsiteX3" fmla="*/ 3095713 w 3095713"/>
              <a:gd name="connsiteY3" fmla="*/ 1344447 h 1542542"/>
              <a:gd name="connsiteX4" fmla="*/ 709773 w 3095713"/>
              <a:gd name="connsiteY4" fmla="*/ 1542542 h 1542542"/>
              <a:gd name="connsiteX5" fmla="*/ 543086 w 3095713"/>
              <a:gd name="connsiteY5" fmla="*/ 753986 h 1542542"/>
              <a:gd name="connsiteX6" fmla="*/ 135892 w 3095713"/>
              <a:gd name="connsiteY6" fmla="*/ 767740 h 1542542"/>
              <a:gd name="connsiteX7" fmla="*/ 15455 w 3095713"/>
              <a:gd name="connsiteY7" fmla="*/ 766649 h 1542542"/>
              <a:gd name="connsiteX8" fmla="*/ 0 w 3095713"/>
              <a:gd name="connsiteY8" fmla="*/ 446963 h 1542542"/>
              <a:gd name="connsiteX9" fmla="*/ 15660 w 3095713"/>
              <a:gd name="connsiteY9" fmla="*/ 128043 h 1542542"/>
              <a:gd name="connsiteX10" fmla="*/ 779560 w 3095713"/>
              <a:gd name="connsiteY10" fmla="*/ 64854 h 1542542"/>
              <a:gd name="connsiteX0" fmla="*/ 783488 w 3099641"/>
              <a:gd name="connsiteY0" fmla="*/ 64854 h 1542542"/>
              <a:gd name="connsiteX1" fmla="*/ 1899928 w 3099641"/>
              <a:gd name="connsiteY1" fmla="*/ 0 h 1542542"/>
              <a:gd name="connsiteX2" fmla="*/ 2290410 w 3099641"/>
              <a:gd name="connsiteY2" fmla="*/ 422883 h 1542542"/>
              <a:gd name="connsiteX3" fmla="*/ 3099641 w 3099641"/>
              <a:gd name="connsiteY3" fmla="*/ 1344447 h 1542542"/>
              <a:gd name="connsiteX4" fmla="*/ 713701 w 3099641"/>
              <a:gd name="connsiteY4" fmla="*/ 1542542 h 1542542"/>
              <a:gd name="connsiteX5" fmla="*/ 547014 w 3099641"/>
              <a:gd name="connsiteY5" fmla="*/ 753986 h 1542542"/>
              <a:gd name="connsiteX6" fmla="*/ 139820 w 3099641"/>
              <a:gd name="connsiteY6" fmla="*/ 767740 h 1542542"/>
              <a:gd name="connsiteX7" fmla="*/ 333 w 3099641"/>
              <a:gd name="connsiteY7" fmla="*/ 722638 h 1542542"/>
              <a:gd name="connsiteX8" fmla="*/ 3928 w 3099641"/>
              <a:gd name="connsiteY8" fmla="*/ 446963 h 1542542"/>
              <a:gd name="connsiteX9" fmla="*/ 19588 w 3099641"/>
              <a:gd name="connsiteY9" fmla="*/ 128043 h 1542542"/>
              <a:gd name="connsiteX10" fmla="*/ 783488 w 3099641"/>
              <a:gd name="connsiteY10" fmla="*/ 64854 h 1542542"/>
              <a:gd name="connsiteX0" fmla="*/ 783488 w 3099641"/>
              <a:gd name="connsiteY0" fmla="*/ 64854 h 1542542"/>
              <a:gd name="connsiteX1" fmla="*/ 1899928 w 3099641"/>
              <a:gd name="connsiteY1" fmla="*/ 0 h 1542542"/>
              <a:gd name="connsiteX2" fmla="*/ 2290410 w 3099641"/>
              <a:gd name="connsiteY2" fmla="*/ 422883 h 1542542"/>
              <a:gd name="connsiteX3" fmla="*/ 3099641 w 3099641"/>
              <a:gd name="connsiteY3" fmla="*/ 1344447 h 1542542"/>
              <a:gd name="connsiteX4" fmla="*/ 713701 w 3099641"/>
              <a:gd name="connsiteY4" fmla="*/ 1542542 h 1542542"/>
              <a:gd name="connsiteX5" fmla="*/ 547014 w 3099641"/>
              <a:gd name="connsiteY5" fmla="*/ 753986 h 1542542"/>
              <a:gd name="connsiteX6" fmla="*/ 333 w 3099641"/>
              <a:gd name="connsiteY6" fmla="*/ 722638 h 1542542"/>
              <a:gd name="connsiteX7" fmla="*/ 3928 w 3099641"/>
              <a:gd name="connsiteY7" fmla="*/ 446963 h 1542542"/>
              <a:gd name="connsiteX8" fmla="*/ 19588 w 3099641"/>
              <a:gd name="connsiteY8" fmla="*/ 128043 h 1542542"/>
              <a:gd name="connsiteX9" fmla="*/ 783488 w 3099641"/>
              <a:gd name="connsiteY9" fmla="*/ 64854 h 1542542"/>
              <a:gd name="connsiteX0" fmla="*/ 783488 w 3099641"/>
              <a:gd name="connsiteY0" fmla="*/ 64854 h 1542542"/>
              <a:gd name="connsiteX1" fmla="*/ 1899928 w 3099641"/>
              <a:gd name="connsiteY1" fmla="*/ 0 h 1542542"/>
              <a:gd name="connsiteX2" fmla="*/ 2290410 w 3099641"/>
              <a:gd name="connsiteY2" fmla="*/ 422883 h 1542542"/>
              <a:gd name="connsiteX3" fmla="*/ 3099641 w 3099641"/>
              <a:gd name="connsiteY3" fmla="*/ 1344447 h 1542542"/>
              <a:gd name="connsiteX4" fmla="*/ 713701 w 3099641"/>
              <a:gd name="connsiteY4" fmla="*/ 1542542 h 1542542"/>
              <a:gd name="connsiteX5" fmla="*/ 547014 w 3099641"/>
              <a:gd name="connsiteY5" fmla="*/ 720978 h 1542542"/>
              <a:gd name="connsiteX6" fmla="*/ 333 w 3099641"/>
              <a:gd name="connsiteY6" fmla="*/ 722638 h 1542542"/>
              <a:gd name="connsiteX7" fmla="*/ 3928 w 3099641"/>
              <a:gd name="connsiteY7" fmla="*/ 446963 h 1542542"/>
              <a:gd name="connsiteX8" fmla="*/ 19588 w 3099641"/>
              <a:gd name="connsiteY8" fmla="*/ 128043 h 1542542"/>
              <a:gd name="connsiteX9" fmla="*/ 783488 w 3099641"/>
              <a:gd name="connsiteY9" fmla="*/ 64854 h 1542542"/>
              <a:gd name="connsiteX0" fmla="*/ 783488 w 3099641"/>
              <a:gd name="connsiteY0" fmla="*/ 339923 h 1817611"/>
              <a:gd name="connsiteX1" fmla="*/ 1718953 w 3099641"/>
              <a:gd name="connsiteY1" fmla="*/ 0 h 1817611"/>
              <a:gd name="connsiteX2" fmla="*/ 2290410 w 3099641"/>
              <a:gd name="connsiteY2" fmla="*/ 697952 h 1817611"/>
              <a:gd name="connsiteX3" fmla="*/ 3099641 w 3099641"/>
              <a:gd name="connsiteY3" fmla="*/ 1619516 h 1817611"/>
              <a:gd name="connsiteX4" fmla="*/ 713701 w 3099641"/>
              <a:gd name="connsiteY4" fmla="*/ 1817611 h 1817611"/>
              <a:gd name="connsiteX5" fmla="*/ 547014 w 3099641"/>
              <a:gd name="connsiteY5" fmla="*/ 996047 h 1817611"/>
              <a:gd name="connsiteX6" fmla="*/ 333 w 3099641"/>
              <a:gd name="connsiteY6" fmla="*/ 997707 h 1817611"/>
              <a:gd name="connsiteX7" fmla="*/ 3928 w 3099641"/>
              <a:gd name="connsiteY7" fmla="*/ 722032 h 1817611"/>
              <a:gd name="connsiteX8" fmla="*/ 19588 w 3099641"/>
              <a:gd name="connsiteY8" fmla="*/ 403112 h 1817611"/>
              <a:gd name="connsiteX9" fmla="*/ 783488 w 3099641"/>
              <a:gd name="connsiteY9" fmla="*/ 339923 h 1817611"/>
              <a:gd name="connsiteX0" fmla="*/ 697763 w 3099641"/>
              <a:gd name="connsiteY0" fmla="*/ 97862 h 1817611"/>
              <a:gd name="connsiteX1" fmla="*/ 1718953 w 3099641"/>
              <a:gd name="connsiteY1" fmla="*/ 0 h 1817611"/>
              <a:gd name="connsiteX2" fmla="*/ 2290410 w 3099641"/>
              <a:gd name="connsiteY2" fmla="*/ 697952 h 1817611"/>
              <a:gd name="connsiteX3" fmla="*/ 3099641 w 3099641"/>
              <a:gd name="connsiteY3" fmla="*/ 1619516 h 1817611"/>
              <a:gd name="connsiteX4" fmla="*/ 713701 w 3099641"/>
              <a:gd name="connsiteY4" fmla="*/ 1817611 h 1817611"/>
              <a:gd name="connsiteX5" fmla="*/ 547014 w 3099641"/>
              <a:gd name="connsiteY5" fmla="*/ 996047 h 1817611"/>
              <a:gd name="connsiteX6" fmla="*/ 333 w 3099641"/>
              <a:gd name="connsiteY6" fmla="*/ 997707 h 1817611"/>
              <a:gd name="connsiteX7" fmla="*/ 3928 w 3099641"/>
              <a:gd name="connsiteY7" fmla="*/ 722032 h 1817611"/>
              <a:gd name="connsiteX8" fmla="*/ 19588 w 3099641"/>
              <a:gd name="connsiteY8" fmla="*/ 403112 h 1817611"/>
              <a:gd name="connsiteX9" fmla="*/ 697763 w 3099641"/>
              <a:gd name="connsiteY9" fmla="*/ 97862 h 1817611"/>
              <a:gd name="connsiteX0" fmla="*/ 735325 w 3137203"/>
              <a:gd name="connsiteY0" fmla="*/ 97862 h 1817611"/>
              <a:gd name="connsiteX1" fmla="*/ 1756515 w 3137203"/>
              <a:gd name="connsiteY1" fmla="*/ 0 h 1817611"/>
              <a:gd name="connsiteX2" fmla="*/ 2327972 w 3137203"/>
              <a:gd name="connsiteY2" fmla="*/ 697952 h 1817611"/>
              <a:gd name="connsiteX3" fmla="*/ 3137203 w 3137203"/>
              <a:gd name="connsiteY3" fmla="*/ 1619516 h 1817611"/>
              <a:gd name="connsiteX4" fmla="*/ 751263 w 3137203"/>
              <a:gd name="connsiteY4" fmla="*/ 1817611 h 1817611"/>
              <a:gd name="connsiteX5" fmla="*/ 584576 w 3137203"/>
              <a:gd name="connsiteY5" fmla="*/ 996047 h 1817611"/>
              <a:gd name="connsiteX6" fmla="*/ 37895 w 3137203"/>
              <a:gd name="connsiteY6" fmla="*/ 997707 h 1817611"/>
              <a:gd name="connsiteX7" fmla="*/ 41490 w 3137203"/>
              <a:gd name="connsiteY7" fmla="*/ 722032 h 1817611"/>
              <a:gd name="connsiteX8" fmla="*/ 0 w 3137203"/>
              <a:gd name="connsiteY8" fmla="*/ 183056 h 1817611"/>
              <a:gd name="connsiteX9" fmla="*/ 735325 w 3137203"/>
              <a:gd name="connsiteY9" fmla="*/ 97862 h 1817611"/>
              <a:gd name="connsiteX0" fmla="*/ 697764 w 3099642"/>
              <a:gd name="connsiteY0" fmla="*/ 97862 h 1817611"/>
              <a:gd name="connsiteX1" fmla="*/ 1718954 w 3099642"/>
              <a:gd name="connsiteY1" fmla="*/ 0 h 1817611"/>
              <a:gd name="connsiteX2" fmla="*/ 2290411 w 3099642"/>
              <a:gd name="connsiteY2" fmla="*/ 697952 h 1817611"/>
              <a:gd name="connsiteX3" fmla="*/ 3099642 w 3099642"/>
              <a:gd name="connsiteY3" fmla="*/ 1619516 h 1817611"/>
              <a:gd name="connsiteX4" fmla="*/ 713702 w 3099642"/>
              <a:gd name="connsiteY4" fmla="*/ 1817611 h 1817611"/>
              <a:gd name="connsiteX5" fmla="*/ 547015 w 3099642"/>
              <a:gd name="connsiteY5" fmla="*/ 996047 h 1817611"/>
              <a:gd name="connsiteX6" fmla="*/ 334 w 3099642"/>
              <a:gd name="connsiteY6" fmla="*/ 997707 h 1817611"/>
              <a:gd name="connsiteX7" fmla="*/ 3929 w 3099642"/>
              <a:gd name="connsiteY7" fmla="*/ 722032 h 1817611"/>
              <a:gd name="connsiteX8" fmla="*/ 539 w 3099642"/>
              <a:gd name="connsiteY8" fmla="*/ 161051 h 1817611"/>
              <a:gd name="connsiteX9" fmla="*/ 697764 w 3099642"/>
              <a:gd name="connsiteY9" fmla="*/ 97862 h 1817611"/>
              <a:gd name="connsiteX0" fmla="*/ 697764 w 3099642"/>
              <a:gd name="connsiteY0" fmla="*/ 53851 h 1773600"/>
              <a:gd name="connsiteX1" fmla="*/ 1728479 w 3099642"/>
              <a:gd name="connsiteY1" fmla="*/ 0 h 1773600"/>
              <a:gd name="connsiteX2" fmla="*/ 2290411 w 3099642"/>
              <a:gd name="connsiteY2" fmla="*/ 653941 h 1773600"/>
              <a:gd name="connsiteX3" fmla="*/ 3099642 w 3099642"/>
              <a:gd name="connsiteY3" fmla="*/ 1575505 h 1773600"/>
              <a:gd name="connsiteX4" fmla="*/ 713702 w 3099642"/>
              <a:gd name="connsiteY4" fmla="*/ 1773600 h 1773600"/>
              <a:gd name="connsiteX5" fmla="*/ 547015 w 3099642"/>
              <a:gd name="connsiteY5" fmla="*/ 952036 h 1773600"/>
              <a:gd name="connsiteX6" fmla="*/ 334 w 3099642"/>
              <a:gd name="connsiteY6" fmla="*/ 953696 h 1773600"/>
              <a:gd name="connsiteX7" fmla="*/ 3929 w 3099642"/>
              <a:gd name="connsiteY7" fmla="*/ 678021 h 1773600"/>
              <a:gd name="connsiteX8" fmla="*/ 539 w 3099642"/>
              <a:gd name="connsiteY8" fmla="*/ 117040 h 1773600"/>
              <a:gd name="connsiteX9" fmla="*/ 697764 w 3099642"/>
              <a:gd name="connsiteY9" fmla="*/ 53851 h 1773600"/>
              <a:gd name="connsiteX0" fmla="*/ 697764 w 3099642"/>
              <a:gd name="connsiteY0" fmla="*/ 75857 h 1795606"/>
              <a:gd name="connsiteX1" fmla="*/ 1714192 w 3099642"/>
              <a:gd name="connsiteY1" fmla="*/ 0 h 1795606"/>
              <a:gd name="connsiteX2" fmla="*/ 2290411 w 3099642"/>
              <a:gd name="connsiteY2" fmla="*/ 675947 h 1795606"/>
              <a:gd name="connsiteX3" fmla="*/ 3099642 w 3099642"/>
              <a:gd name="connsiteY3" fmla="*/ 1597511 h 1795606"/>
              <a:gd name="connsiteX4" fmla="*/ 713702 w 3099642"/>
              <a:gd name="connsiteY4" fmla="*/ 1795606 h 1795606"/>
              <a:gd name="connsiteX5" fmla="*/ 547015 w 3099642"/>
              <a:gd name="connsiteY5" fmla="*/ 974042 h 1795606"/>
              <a:gd name="connsiteX6" fmla="*/ 334 w 3099642"/>
              <a:gd name="connsiteY6" fmla="*/ 975702 h 1795606"/>
              <a:gd name="connsiteX7" fmla="*/ 3929 w 3099642"/>
              <a:gd name="connsiteY7" fmla="*/ 700027 h 1795606"/>
              <a:gd name="connsiteX8" fmla="*/ 539 w 3099642"/>
              <a:gd name="connsiteY8" fmla="*/ 139046 h 1795606"/>
              <a:gd name="connsiteX9" fmla="*/ 697764 w 3099642"/>
              <a:gd name="connsiteY9" fmla="*/ 75857 h 1795606"/>
              <a:gd name="connsiteX0" fmla="*/ 697764 w 3099642"/>
              <a:gd name="connsiteY0" fmla="*/ 261323 h 1981072"/>
              <a:gd name="connsiteX1" fmla="*/ 2001147 w 3099642"/>
              <a:gd name="connsiteY1" fmla="*/ 0 h 1981072"/>
              <a:gd name="connsiteX2" fmla="*/ 2290411 w 3099642"/>
              <a:gd name="connsiteY2" fmla="*/ 861413 h 1981072"/>
              <a:gd name="connsiteX3" fmla="*/ 3099642 w 3099642"/>
              <a:gd name="connsiteY3" fmla="*/ 1782977 h 1981072"/>
              <a:gd name="connsiteX4" fmla="*/ 713702 w 3099642"/>
              <a:gd name="connsiteY4" fmla="*/ 1981072 h 1981072"/>
              <a:gd name="connsiteX5" fmla="*/ 547015 w 3099642"/>
              <a:gd name="connsiteY5" fmla="*/ 1159508 h 1981072"/>
              <a:gd name="connsiteX6" fmla="*/ 334 w 3099642"/>
              <a:gd name="connsiteY6" fmla="*/ 1161168 h 1981072"/>
              <a:gd name="connsiteX7" fmla="*/ 3929 w 3099642"/>
              <a:gd name="connsiteY7" fmla="*/ 885493 h 1981072"/>
              <a:gd name="connsiteX8" fmla="*/ 539 w 3099642"/>
              <a:gd name="connsiteY8" fmla="*/ 324512 h 1981072"/>
              <a:gd name="connsiteX9" fmla="*/ 697764 w 3099642"/>
              <a:gd name="connsiteY9" fmla="*/ 261323 h 1981072"/>
              <a:gd name="connsiteX0" fmla="*/ 697764 w 3099642"/>
              <a:gd name="connsiteY0" fmla="*/ 261323 h 1981072"/>
              <a:gd name="connsiteX1" fmla="*/ 2001147 w 3099642"/>
              <a:gd name="connsiteY1" fmla="*/ 0 h 1981072"/>
              <a:gd name="connsiteX2" fmla="*/ 2538587 w 3099642"/>
              <a:gd name="connsiteY2" fmla="*/ 824319 h 1981072"/>
              <a:gd name="connsiteX3" fmla="*/ 3099642 w 3099642"/>
              <a:gd name="connsiteY3" fmla="*/ 1782977 h 1981072"/>
              <a:gd name="connsiteX4" fmla="*/ 713702 w 3099642"/>
              <a:gd name="connsiteY4" fmla="*/ 1981072 h 1981072"/>
              <a:gd name="connsiteX5" fmla="*/ 547015 w 3099642"/>
              <a:gd name="connsiteY5" fmla="*/ 1159508 h 1981072"/>
              <a:gd name="connsiteX6" fmla="*/ 334 w 3099642"/>
              <a:gd name="connsiteY6" fmla="*/ 1161168 h 1981072"/>
              <a:gd name="connsiteX7" fmla="*/ 3929 w 3099642"/>
              <a:gd name="connsiteY7" fmla="*/ 885493 h 1981072"/>
              <a:gd name="connsiteX8" fmla="*/ 539 w 3099642"/>
              <a:gd name="connsiteY8" fmla="*/ 324512 h 1981072"/>
              <a:gd name="connsiteX9" fmla="*/ 697764 w 3099642"/>
              <a:gd name="connsiteY9" fmla="*/ 261323 h 1981072"/>
              <a:gd name="connsiteX0" fmla="*/ 682254 w 3099642"/>
              <a:gd name="connsiteY0" fmla="*/ 103677 h 1981072"/>
              <a:gd name="connsiteX1" fmla="*/ 2001147 w 3099642"/>
              <a:gd name="connsiteY1" fmla="*/ 0 h 1981072"/>
              <a:gd name="connsiteX2" fmla="*/ 2538587 w 3099642"/>
              <a:gd name="connsiteY2" fmla="*/ 824319 h 1981072"/>
              <a:gd name="connsiteX3" fmla="*/ 3099642 w 3099642"/>
              <a:gd name="connsiteY3" fmla="*/ 1782977 h 1981072"/>
              <a:gd name="connsiteX4" fmla="*/ 713702 w 3099642"/>
              <a:gd name="connsiteY4" fmla="*/ 1981072 h 1981072"/>
              <a:gd name="connsiteX5" fmla="*/ 547015 w 3099642"/>
              <a:gd name="connsiteY5" fmla="*/ 1159508 h 1981072"/>
              <a:gd name="connsiteX6" fmla="*/ 334 w 3099642"/>
              <a:gd name="connsiteY6" fmla="*/ 1161168 h 1981072"/>
              <a:gd name="connsiteX7" fmla="*/ 3929 w 3099642"/>
              <a:gd name="connsiteY7" fmla="*/ 885493 h 1981072"/>
              <a:gd name="connsiteX8" fmla="*/ 539 w 3099642"/>
              <a:gd name="connsiteY8" fmla="*/ 324512 h 1981072"/>
              <a:gd name="connsiteX9" fmla="*/ 682254 w 3099642"/>
              <a:gd name="connsiteY9" fmla="*/ 103677 h 1981072"/>
              <a:gd name="connsiteX0" fmla="*/ 704982 w 3122370"/>
              <a:gd name="connsiteY0" fmla="*/ 103677 h 1981072"/>
              <a:gd name="connsiteX1" fmla="*/ 2023875 w 3122370"/>
              <a:gd name="connsiteY1" fmla="*/ 0 h 1981072"/>
              <a:gd name="connsiteX2" fmla="*/ 2561315 w 3122370"/>
              <a:gd name="connsiteY2" fmla="*/ 824319 h 1981072"/>
              <a:gd name="connsiteX3" fmla="*/ 3122370 w 3122370"/>
              <a:gd name="connsiteY3" fmla="*/ 1782977 h 1981072"/>
              <a:gd name="connsiteX4" fmla="*/ 736430 w 3122370"/>
              <a:gd name="connsiteY4" fmla="*/ 1981072 h 1981072"/>
              <a:gd name="connsiteX5" fmla="*/ 569743 w 3122370"/>
              <a:gd name="connsiteY5" fmla="*/ 1159508 h 1981072"/>
              <a:gd name="connsiteX6" fmla="*/ 23062 w 3122370"/>
              <a:gd name="connsiteY6" fmla="*/ 1161168 h 1981072"/>
              <a:gd name="connsiteX7" fmla="*/ 26657 w 3122370"/>
              <a:gd name="connsiteY7" fmla="*/ 885493 h 1981072"/>
              <a:gd name="connsiteX8" fmla="*/ 0 w 3122370"/>
              <a:gd name="connsiteY8" fmla="*/ 157593 h 1981072"/>
              <a:gd name="connsiteX9" fmla="*/ 704982 w 3122370"/>
              <a:gd name="connsiteY9" fmla="*/ 103677 h 1981072"/>
              <a:gd name="connsiteX0" fmla="*/ 704982 w 3129148"/>
              <a:gd name="connsiteY0" fmla="*/ 103677 h 1981072"/>
              <a:gd name="connsiteX1" fmla="*/ 2023875 w 3129148"/>
              <a:gd name="connsiteY1" fmla="*/ 0 h 1981072"/>
              <a:gd name="connsiteX2" fmla="*/ 2561315 w 3129148"/>
              <a:gd name="connsiteY2" fmla="*/ 824319 h 1981072"/>
              <a:gd name="connsiteX3" fmla="*/ 3122370 w 3129148"/>
              <a:gd name="connsiteY3" fmla="*/ 1782977 h 1981072"/>
              <a:gd name="connsiteX4" fmla="*/ 3129148 w 3129148"/>
              <a:gd name="connsiteY4" fmla="*/ 1774626 h 1981072"/>
              <a:gd name="connsiteX5" fmla="*/ 736430 w 3129148"/>
              <a:gd name="connsiteY5" fmla="*/ 1981072 h 1981072"/>
              <a:gd name="connsiteX6" fmla="*/ 569743 w 3129148"/>
              <a:gd name="connsiteY6" fmla="*/ 1159508 h 1981072"/>
              <a:gd name="connsiteX7" fmla="*/ 23062 w 3129148"/>
              <a:gd name="connsiteY7" fmla="*/ 1161168 h 1981072"/>
              <a:gd name="connsiteX8" fmla="*/ 26657 w 3129148"/>
              <a:gd name="connsiteY8" fmla="*/ 885493 h 1981072"/>
              <a:gd name="connsiteX9" fmla="*/ 0 w 3129148"/>
              <a:gd name="connsiteY9" fmla="*/ 157593 h 1981072"/>
              <a:gd name="connsiteX10" fmla="*/ 704982 w 3129148"/>
              <a:gd name="connsiteY10" fmla="*/ 103677 h 1981072"/>
              <a:gd name="connsiteX0" fmla="*/ 704982 w 3122370"/>
              <a:gd name="connsiteY0" fmla="*/ 103677 h 1981072"/>
              <a:gd name="connsiteX1" fmla="*/ 2023875 w 3122370"/>
              <a:gd name="connsiteY1" fmla="*/ 0 h 1981072"/>
              <a:gd name="connsiteX2" fmla="*/ 2561315 w 3122370"/>
              <a:gd name="connsiteY2" fmla="*/ 824319 h 1981072"/>
              <a:gd name="connsiteX3" fmla="*/ 3122370 w 3122370"/>
              <a:gd name="connsiteY3" fmla="*/ 1782977 h 1981072"/>
              <a:gd name="connsiteX4" fmla="*/ 3036082 w 3122370"/>
              <a:gd name="connsiteY4" fmla="*/ 1783900 h 1981072"/>
              <a:gd name="connsiteX5" fmla="*/ 736430 w 3122370"/>
              <a:gd name="connsiteY5" fmla="*/ 1981072 h 1981072"/>
              <a:gd name="connsiteX6" fmla="*/ 569743 w 3122370"/>
              <a:gd name="connsiteY6" fmla="*/ 1159508 h 1981072"/>
              <a:gd name="connsiteX7" fmla="*/ 23062 w 3122370"/>
              <a:gd name="connsiteY7" fmla="*/ 1161168 h 1981072"/>
              <a:gd name="connsiteX8" fmla="*/ 26657 w 3122370"/>
              <a:gd name="connsiteY8" fmla="*/ 885493 h 1981072"/>
              <a:gd name="connsiteX9" fmla="*/ 0 w 3122370"/>
              <a:gd name="connsiteY9" fmla="*/ 157593 h 1981072"/>
              <a:gd name="connsiteX10" fmla="*/ 704982 w 3122370"/>
              <a:gd name="connsiteY10" fmla="*/ 103677 h 1981072"/>
              <a:gd name="connsiteX0" fmla="*/ 704982 w 3052571"/>
              <a:gd name="connsiteY0" fmla="*/ 103677 h 1981072"/>
              <a:gd name="connsiteX1" fmla="*/ 2023875 w 3052571"/>
              <a:gd name="connsiteY1" fmla="*/ 0 h 1981072"/>
              <a:gd name="connsiteX2" fmla="*/ 2561315 w 3052571"/>
              <a:gd name="connsiteY2" fmla="*/ 824319 h 1981072"/>
              <a:gd name="connsiteX3" fmla="*/ 3052571 w 3052571"/>
              <a:gd name="connsiteY3" fmla="*/ 1616058 h 1981072"/>
              <a:gd name="connsiteX4" fmla="*/ 3036082 w 3052571"/>
              <a:gd name="connsiteY4" fmla="*/ 1783900 h 1981072"/>
              <a:gd name="connsiteX5" fmla="*/ 736430 w 3052571"/>
              <a:gd name="connsiteY5" fmla="*/ 1981072 h 1981072"/>
              <a:gd name="connsiteX6" fmla="*/ 569743 w 3052571"/>
              <a:gd name="connsiteY6" fmla="*/ 1159508 h 1981072"/>
              <a:gd name="connsiteX7" fmla="*/ 23062 w 3052571"/>
              <a:gd name="connsiteY7" fmla="*/ 1161168 h 1981072"/>
              <a:gd name="connsiteX8" fmla="*/ 26657 w 3052571"/>
              <a:gd name="connsiteY8" fmla="*/ 885493 h 1981072"/>
              <a:gd name="connsiteX9" fmla="*/ 0 w 3052571"/>
              <a:gd name="connsiteY9" fmla="*/ 157593 h 1981072"/>
              <a:gd name="connsiteX10" fmla="*/ 704982 w 3052571"/>
              <a:gd name="connsiteY10" fmla="*/ 103677 h 1981072"/>
              <a:gd name="connsiteX0" fmla="*/ 704982 w 3052571"/>
              <a:gd name="connsiteY0" fmla="*/ 48037 h 1925432"/>
              <a:gd name="connsiteX1" fmla="*/ 2039386 w 3052571"/>
              <a:gd name="connsiteY1" fmla="*/ 0 h 1925432"/>
              <a:gd name="connsiteX2" fmla="*/ 2561315 w 3052571"/>
              <a:gd name="connsiteY2" fmla="*/ 768679 h 1925432"/>
              <a:gd name="connsiteX3" fmla="*/ 3052571 w 3052571"/>
              <a:gd name="connsiteY3" fmla="*/ 1560418 h 1925432"/>
              <a:gd name="connsiteX4" fmla="*/ 3036082 w 3052571"/>
              <a:gd name="connsiteY4" fmla="*/ 1728260 h 1925432"/>
              <a:gd name="connsiteX5" fmla="*/ 736430 w 3052571"/>
              <a:gd name="connsiteY5" fmla="*/ 1925432 h 1925432"/>
              <a:gd name="connsiteX6" fmla="*/ 569743 w 3052571"/>
              <a:gd name="connsiteY6" fmla="*/ 1103868 h 1925432"/>
              <a:gd name="connsiteX7" fmla="*/ 23062 w 3052571"/>
              <a:gd name="connsiteY7" fmla="*/ 1105528 h 1925432"/>
              <a:gd name="connsiteX8" fmla="*/ 26657 w 3052571"/>
              <a:gd name="connsiteY8" fmla="*/ 829853 h 1925432"/>
              <a:gd name="connsiteX9" fmla="*/ 0 w 3052571"/>
              <a:gd name="connsiteY9" fmla="*/ 101953 h 1925432"/>
              <a:gd name="connsiteX10" fmla="*/ 704982 w 3052571"/>
              <a:gd name="connsiteY10" fmla="*/ 48037 h 1925432"/>
              <a:gd name="connsiteX0" fmla="*/ 704982 w 3052571"/>
              <a:gd name="connsiteY0" fmla="*/ 48037 h 1925432"/>
              <a:gd name="connsiteX1" fmla="*/ 2039386 w 3052571"/>
              <a:gd name="connsiteY1" fmla="*/ 0 h 1925432"/>
              <a:gd name="connsiteX2" fmla="*/ 2507026 w 3052571"/>
              <a:gd name="connsiteY2" fmla="*/ 740859 h 1925432"/>
              <a:gd name="connsiteX3" fmla="*/ 3052571 w 3052571"/>
              <a:gd name="connsiteY3" fmla="*/ 1560418 h 1925432"/>
              <a:gd name="connsiteX4" fmla="*/ 3036082 w 3052571"/>
              <a:gd name="connsiteY4" fmla="*/ 1728260 h 1925432"/>
              <a:gd name="connsiteX5" fmla="*/ 736430 w 3052571"/>
              <a:gd name="connsiteY5" fmla="*/ 1925432 h 1925432"/>
              <a:gd name="connsiteX6" fmla="*/ 569743 w 3052571"/>
              <a:gd name="connsiteY6" fmla="*/ 1103868 h 1925432"/>
              <a:gd name="connsiteX7" fmla="*/ 23062 w 3052571"/>
              <a:gd name="connsiteY7" fmla="*/ 1105528 h 1925432"/>
              <a:gd name="connsiteX8" fmla="*/ 26657 w 3052571"/>
              <a:gd name="connsiteY8" fmla="*/ 829853 h 1925432"/>
              <a:gd name="connsiteX9" fmla="*/ 0 w 3052571"/>
              <a:gd name="connsiteY9" fmla="*/ 101953 h 1925432"/>
              <a:gd name="connsiteX10" fmla="*/ 704982 w 3052571"/>
              <a:gd name="connsiteY10" fmla="*/ 48037 h 1925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52571" h="1925432">
                <a:moveTo>
                  <a:pt x="704982" y="48037"/>
                </a:moveTo>
                <a:lnTo>
                  <a:pt x="2039386" y="0"/>
                </a:lnTo>
                <a:lnTo>
                  <a:pt x="2507026" y="740859"/>
                </a:lnTo>
                <a:lnTo>
                  <a:pt x="3052571" y="1560418"/>
                </a:lnTo>
                <a:lnTo>
                  <a:pt x="3036082" y="1728260"/>
                </a:lnTo>
                <a:lnTo>
                  <a:pt x="736430" y="1925432"/>
                </a:lnTo>
                <a:lnTo>
                  <a:pt x="569743" y="1103868"/>
                </a:lnTo>
                <a:lnTo>
                  <a:pt x="23062" y="1105528"/>
                </a:lnTo>
                <a:cubicBezTo>
                  <a:pt x="21085" y="885271"/>
                  <a:pt x="28634" y="1050110"/>
                  <a:pt x="26657" y="829853"/>
                </a:cubicBezTo>
                <a:lnTo>
                  <a:pt x="0" y="101953"/>
                </a:lnTo>
                <a:lnTo>
                  <a:pt x="704982" y="48037"/>
                </a:lnTo>
                <a:close/>
              </a:path>
            </a:pathLst>
          </a:custGeom>
          <a:solidFill>
            <a:srgbClr val="FFC000">
              <a:alpha val="44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9704EED-EAD1-4A9B-999F-F1612BC097C8}"/>
              </a:ext>
            </a:extLst>
          </p:cNvPr>
          <p:cNvSpPr txBox="1"/>
          <p:nvPr/>
        </p:nvSpPr>
        <p:spPr>
          <a:xfrm rot="18130003">
            <a:off x="2232172" y="3924591"/>
            <a:ext cx="72006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ja-JP" dirty="0">
                <a:solidFill>
                  <a:schemeClr val="bg1"/>
                </a:solidFill>
              </a:rPr>
              <a:t>450m</a:t>
            </a:r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29C9AAC-07D2-4CFB-A1AA-905A0839C715}"/>
              </a:ext>
            </a:extLst>
          </p:cNvPr>
          <p:cNvSpPr txBox="1"/>
          <p:nvPr/>
        </p:nvSpPr>
        <p:spPr>
          <a:xfrm rot="21370473">
            <a:off x="4415426" y="2787518"/>
            <a:ext cx="72006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ja-JP" dirty="0">
                <a:solidFill>
                  <a:schemeClr val="bg1"/>
                </a:solidFill>
              </a:rPr>
              <a:t>245m</a:t>
            </a:r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C744BBCB-D054-4533-A549-47B53EC1DEA2}"/>
              </a:ext>
            </a:extLst>
          </p:cNvPr>
          <p:cNvSpPr/>
          <p:nvPr/>
        </p:nvSpPr>
        <p:spPr>
          <a:xfrm>
            <a:off x="5208149" y="3164160"/>
            <a:ext cx="2761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游ゴシック" panose="020B0400000000000000" pitchFamily="50" charset="-128"/>
              </a:rPr>
              <a:t>Construction area of A-FNS</a:t>
            </a:r>
            <a:endParaRPr lang="ja-JP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游ゴシック" panose="020B0400000000000000" pitchFamily="50" charset="-128"/>
            </a:endParaRPr>
          </a:p>
        </p:txBody>
      </p:sp>
      <p:sp>
        <p:nvSpPr>
          <p:cNvPr id="14340" name="正方形/長方形 14339">
            <a:extLst>
              <a:ext uri="{FF2B5EF4-FFF2-40B4-BE49-F238E27FC236}">
                <a16:creationId xmlns:a16="http://schemas.microsoft.com/office/drawing/2014/main" id="{1198E3CE-0028-4756-83F2-45CD69EFF474}"/>
              </a:ext>
            </a:extLst>
          </p:cNvPr>
          <p:cNvSpPr/>
          <p:nvPr/>
        </p:nvSpPr>
        <p:spPr>
          <a:xfrm>
            <a:off x="3901439" y="4987463"/>
            <a:ext cx="1128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明朝" panose="02020609040205080304" pitchFamily="17" charset="-128"/>
              </a:rPr>
              <a:t>IFERC Site</a:t>
            </a:r>
            <a:endParaRPr lang="ja-JP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43" name="テキスト ボックス 14342">
            <a:extLst>
              <a:ext uri="{FF2B5EF4-FFF2-40B4-BE49-F238E27FC236}">
                <a16:creationId xmlns:a16="http://schemas.microsoft.com/office/drawing/2014/main" id="{E2E47124-BC10-43B8-AE93-3333BAB050BA}"/>
              </a:ext>
            </a:extLst>
          </p:cNvPr>
          <p:cNvSpPr txBox="1"/>
          <p:nvPr/>
        </p:nvSpPr>
        <p:spPr>
          <a:xfrm>
            <a:off x="4866542" y="4370568"/>
            <a:ext cx="1622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LIPAc</a:t>
            </a:r>
            <a:r>
              <a:rPr kumimoji="1" lang="en-US" altLang="ja-JP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 building</a:t>
            </a:r>
            <a:endParaRPr kumimoji="1" lang="ja-JP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08699EBF-EF10-4547-A565-01C5D7F02A1B}"/>
              </a:ext>
            </a:extLst>
          </p:cNvPr>
          <p:cNvSpPr txBox="1"/>
          <p:nvPr/>
        </p:nvSpPr>
        <p:spPr>
          <a:xfrm>
            <a:off x="4465856" y="1186556"/>
            <a:ext cx="1911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Pacific Ocean </a:t>
            </a:r>
            <a:endParaRPr kumimoji="1" lang="ja-JP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44" name="二等辺三角形 14343">
            <a:extLst>
              <a:ext uri="{FF2B5EF4-FFF2-40B4-BE49-F238E27FC236}">
                <a16:creationId xmlns:a16="http://schemas.microsoft.com/office/drawing/2014/main" id="{51F45DC8-6ED6-411F-A86E-DADE4A50C7BD}"/>
              </a:ext>
            </a:extLst>
          </p:cNvPr>
          <p:cNvSpPr/>
          <p:nvPr/>
        </p:nvSpPr>
        <p:spPr>
          <a:xfrm>
            <a:off x="5060136" y="1030599"/>
            <a:ext cx="538269" cy="184666"/>
          </a:xfrm>
          <a:prstGeom prst="triangle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347" name="図 14346">
            <a:extLst>
              <a:ext uri="{FF2B5EF4-FFF2-40B4-BE49-F238E27FC236}">
                <a16:creationId xmlns:a16="http://schemas.microsoft.com/office/drawing/2014/main" id="{87138D95-E866-409E-BEAA-D6B885C374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055" t="13584" r="24643" b="12649"/>
          <a:stretch/>
        </p:blipFill>
        <p:spPr>
          <a:xfrm>
            <a:off x="545195" y="1030599"/>
            <a:ext cx="1732970" cy="1927733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4A5EA24-73E6-4BFC-BF0F-4836D4050828}"/>
              </a:ext>
            </a:extLst>
          </p:cNvPr>
          <p:cNvSpPr txBox="1"/>
          <p:nvPr/>
        </p:nvSpPr>
        <p:spPr>
          <a:xfrm>
            <a:off x="938457" y="1977745"/>
            <a:ext cx="1317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200" dirty="0" err="1"/>
              <a:t>Rokkasho</a:t>
            </a:r>
            <a:r>
              <a:rPr kumimoji="1" lang="en-US" altLang="ja-JP" sz="1200" dirty="0"/>
              <a:t>, Aomori</a:t>
            </a:r>
          </a:p>
          <a:p>
            <a:pPr algn="r"/>
            <a:r>
              <a:rPr kumimoji="1" lang="en-US" altLang="ja-JP" sz="1200" dirty="0"/>
              <a:t>Japan</a:t>
            </a:r>
            <a:endParaRPr kumimoji="1" lang="ja-JP" altLang="en-US" sz="1200" dirty="0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2FC9FC80-5DF3-49EC-9AB4-ACC49D65DA74}"/>
              </a:ext>
            </a:extLst>
          </p:cNvPr>
          <p:cNvSpPr/>
          <p:nvPr/>
        </p:nvSpPr>
        <p:spPr>
          <a:xfrm>
            <a:off x="471572" y="337163"/>
            <a:ext cx="27672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Site of A-FNS</a:t>
            </a:r>
            <a:endParaRPr lang="ja-JP" altLang="en-US" sz="3200" b="1" dirty="0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DC1AD4C4-F119-4D96-BBBA-2617B6E2417D}"/>
              </a:ext>
            </a:extLst>
          </p:cNvPr>
          <p:cNvSpPr/>
          <p:nvPr/>
        </p:nvSpPr>
        <p:spPr>
          <a:xfrm>
            <a:off x="8926286" y="6542314"/>
            <a:ext cx="217714" cy="31568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6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854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FE2DBB6E-F584-4FA4-BA49-F0FAC41B364D}"/>
              </a:ext>
            </a:extLst>
          </p:cNvPr>
          <p:cNvSpPr/>
          <p:nvPr/>
        </p:nvSpPr>
        <p:spPr>
          <a:xfrm>
            <a:off x="224481" y="2174026"/>
            <a:ext cx="8603852" cy="694957"/>
          </a:xfrm>
          <a:prstGeom prst="rect">
            <a:avLst/>
          </a:prstGeom>
          <a:solidFill>
            <a:srgbClr val="30E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正方形/長方形 97">
            <a:extLst>
              <a:ext uri="{FF2B5EF4-FFF2-40B4-BE49-F238E27FC236}">
                <a16:creationId xmlns:a16="http://schemas.microsoft.com/office/drawing/2014/main" id="{F17DBFCC-2CCD-43AF-BA2B-CCBB388F39D7}"/>
              </a:ext>
            </a:extLst>
          </p:cNvPr>
          <p:cNvSpPr/>
          <p:nvPr/>
        </p:nvSpPr>
        <p:spPr>
          <a:xfrm>
            <a:off x="224481" y="2979504"/>
            <a:ext cx="8603852" cy="17750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4518D03B-1A64-43D1-BBB8-6E4A592E9467}"/>
              </a:ext>
            </a:extLst>
          </p:cNvPr>
          <p:cNvGrpSpPr/>
          <p:nvPr/>
        </p:nvGrpSpPr>
        <p:grpSpPr>
          <a:xfrm>
            <a:off x="1889208" y="1946974"/>
            <a:ext cx="6482098" cy="226489"/>
            <a:chOff x="1197402" y="2080776"/>
            <a:chExt cx="6482098" cy="226489"/>
          </a:xfrm>
        </p:grpSpPr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8DAF9DAB-9A06-4C44-93A2-35F476D70D6F}"/>
                </a:ext>
              </a:extLst>
            </p:cNvPr>
            <p:cNvCxnSpPr/>
            <p:nvPr/>
          </p:nvCxnSpPr>
          <p:spPr>
            <a:xfrm>
              <a:off x="1197402" y="2187102"/>
              <a:ext cx="648209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67E50FFF-E482-45F3-A773-1E7B37C13018}"/>
                </a:ext>
              </a:extLst>
            </p:cNvPr>
            <p:cNvCxnSpPr>
              <a:cxnSpLocks/>
            </p:cNvCxnSpPr>
            <p:nvPr/>
          </p:nvCxnSpPr>
          <p:spPr>
            <a:xfrm>
              <a:off x="1541721" y="2094614"/>
              <a:ext cx="0" cy="21265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>
              <a:extLst>
                <a:ext uri="{FF2B5EF4-FFF2-40B4-BE49-F238E27FC236}">
                  <a16:creationId xmlns:a16="http://schemas.microsoft.com/office/drawing/2014/main" id="{4B84AC91-5C86-4D49-984C-6890503341DE}"/>
                </a:ext>
              </a:extLst>
            </p:cNvPr>
            <p:cNvCxnSpPr>
              <a:cxnSpLocks/>
            </p:cNvCxnSpPr>
            <p:nvPr/>
          </p:nvCxnSpPr>
          <p:spPr>
            <a:xfrm>
              <a:off x="2828259" y="2080776"/>
              <a:ext cx="0" cy="21265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>
              <a:extLst>
                <a:ext uri="{FF2B5EF4-FFF2-40B4-BE49-F238E27FC236}">
                  <a16:creationId xmlns:a16="http://schemas.microsoft.com/office/drawing/2014/main" id="{AF0EA0A3-7BF7-4B45-B430-E621BE8EAA9D}"/>
                </a:ext>
              </a:extLst>
            </p:cNvPr>
            <p:cNvCxnSpPr>
              <a:cxnSpLocks/>
            </p:cNvCxnSpPr>
            <p:nvPr/>
          </p:nvCxnSpPr>
          <p:spPr>
            <a:xfrm>
              <a:off x="4130706" y="2089326"/>
              <a:ext cx="0" cy="21265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>
              <a:extLst>
                <a:ext uri="{FF2B5EF4-FFF2-40B4-BE49-F238E27FC236}">
                  <a16:creationId xmlns:a16="http://schemas.microsoft.com/office/drawing/2014/main" id="{94D26971-3922-439B-9A93-16A302863603}"/>
                </a:ext>
              </a:extLst>
            </p:cNvPr>
            <p:cNvCxnSpPr>
              <a:cxnSpLocks/>
            </p:cNvCxnSpPr>
            <p:nvPr/>
          </p:nvCxnSpPr>
          <p:spPr>
            <a:xfrm>
              <a:off x="5433153" y="2089326"/>
              <a:ext cx="0" cy="21265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>
              <a:extLst>
                <a:ext uri="{FF2B5EF4-FFF2-40B4-BE49-F238E27FC236}">
                  <a16:creationId xmlns:a16="http://schemas.microsoft.com/office/drawing/2014/main" id="{2C1E6E0E-1C4B-462D-B57C-FCA432EC2E8F}"/>
                </a:ext>
              </a:extLst>
            </p:cNvPr>
            <p:cNvCxnSpPr>
              <a:cxnSpLocks/>
            </p:cNvCxnSpPr>
            <p:nvPr/>
          </p:nvCxnSpPr>
          <p:spPr>
            <a:xfrm>
              <a:off x="6730763" y="2089326"/>
              <a:ext cx="0" cy="21265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8DD09C7E-98AD-4CB9-A099-9829E60DF49E}"/>
              </a:ext>
            </a:extLst>
          </p:cNvPr>
          <p:cNvSpPr/>
          <p:nvPr/>
        </p:nvSpPr>
        <p:spPr>
          <a:xfrm>
            <a:off x="1889208" y="1695052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latin typeface="Arial" panose="020B0604020202020204" pitchFamily="34" charset="0"/>
              </a:rPr>
              <a:t>2015</a:t>
            </a:r>
            <a:endParaRPr lang="ja-JP" altLang="en-US" dirty="0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2B63659B-7423-4A08-8DF1-CF1459E7A102}"/>
              </a:ext>
            </a:extLst>
          </p:cNvPr>
          <p:cNvSpPr/>
          <p:nvPr/>
        </p:nvSpPr>
        <p:spPr>
          <a:xfrm>
            <a:off x="3171251" y="1695052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latin typeface="Arial" panose="020B0604020202020204" pitchFamily="34" charset="0"/>
              </a:rPr>
              <a:t>2020</a:t>
            </a:r>
            <a:endParaRPr lang="ja-JP" altLang="en-US" dirty="0"/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5E56658C-4ECB-4FE8-B289-996A37474074}"/>
              </a:ext>
            </a:extLst>
          </p:cNvPr>
          <p:cNvSpPr/>
          <p:nvPr/>
        </p:nvSpPr>
        <p:spPr>
          <a:xfrm>
            <a:off x="4502917" y="1699790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latin typeface="Arial" panose="020B0604020202020204" pitchFamily="34" charset="0"/>
              </a:rPr>
              <a:t>2025</a:t>
            </a:r>
            <a:endParaRPr lang="ja-JP" altLang="en-US" dirty="0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539E4A39-0562-4778-82DA-4DDCAE3E8572}"/>
              </a:ext>
            </a:extLst>
          </p:cNvPr>
          <p:cNvSpPr/>
          <p:nvPr/>
        </p:nvSpPr>
        <p:spPr>
          <a:xfrm>
            <a:off x="5776145" y="1694174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latin typeface="Arial" panose="020B0604020202020204" pitchFamily="34" charset="0"/>
              </a:rPr>
              <a:t>2030</a:t>
            </a:r>
            <a:endParaRPr lang="ja-JP" altLang="en-US" dirty="0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9F99C681-153F-423E-AB37-2671C1F1CF87}"/>
              </a:ext>
            </a:extLst>
          </p:cNvPr>
          <p:cNvSpPr/>
          <p:nvPr/>
        </p:nvSpPr>
        <p:spPr>
          <a:xfrm>
            <a:off x="7077365" y="1696300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latin typeface="Arial" panose="020B0604020202020204" pitchFamily="34" charset="0"/>
              </a:rPr>
              <a:t>2035</a:t>
            </a:r>
            <a:endParaRPr lang="ja-JP" altLang="en-US" dirty="0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0F70C4F8-06B9-4A5B-8F56-DAA5E8029CD0}"/>
              </a:ext>
            </a:extLst>
          </p:cNvPr>
          <p:cNvSpPr/>
          <p:nvPr/>
        </p:nvSpPr>
        <p:spPr>
          <a:xfrm>
            <a:off x="1889208" y="2263998"/>
            <a:ext cx="2933304" cy="33151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35000">
                <a:schemeClr val="accent2">
                  <a:lumMod val="30000"/>
                  <a:lumOff val="7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</a:rPr>
              <a:t>Conceptual Design 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37BDF5E2-D9DB-40A3-8CF3-F0805A56A7F3}"/>
              </a:ext>
            </a:extLst>
          </p:cNvPr>
          <p:cNvSpPr/>
          <p:nvPr/>
        </p:nvSpPr>
        <p:spPr>
          <a:xfrm>
            <a:off x="4822512" y="2277482"/>
            <a:ext cx="2933304" cy="31803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59000">
                <a:srgbClr val="00FF00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</a:rPr>
              <a:t>Engineering Design </a:t>
            </a:r>
          </a:p>
        </p:txBody>
      </p: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5E117423-EE1D-48FC-984E-8F7C0D3C82EB}"/>
              </a:ext>
            </a:extLst>
          </p:cNvPr>
          <p:cNvCxnSpPr>
            <a:cxnSpLocks/>
          </p:cNvCxnSpPr>
          <p:nvPr/>
        </p:nvCxnSpPr>
        <p:spPr>
          <a:xfrm flipV="1">
            <a:off x="7422569" y="2595514"/>
            <a:ext cx="0" cy="419146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グループ化 59">
            <a:extLst>
              <a:ext uri="{FF2B5EF4-FFF2-40B4-BE49-F238E27FC236}">
                <a16:creationId xmlns:a16="http://schemas.microsoft.com/office/drawing/2014/main" id="{4BFD6449-A6F6-4196-A71E-F32BC857A2BD}"/>
              </a:ext>
            </a:extLst>
          </p:cNvPr>
          <p:cNvGrpSpPr/>
          <p:nvPr/>
        </p:nvGrpSpPr>
        <p:grpSpPr>
          <a:xfrm>
            <a:off x="2406677" y="4005076"/>
            <a:ext cx="5857287" cy="300465"/>
            <a:chOff x="2405811" y="3954370"/>
            <a:chExt cx="5857287" cy="300465"/>
          </a:xfrm>
        </p:grpSpPr>
        <p:sp>
          <p:nvSpPr>
            <p:cNvPr id="54" name="正方形/長方形 53">
              <a:extLst>
                <a:ext uri="{FF2B5EF4-FFF2-40B4-BE49-F238E27FC236}">
                  <a16:creationId xmlns:a16="http://schemas.microsoft.com/office/drawing/2014/main" id="{5D84FFBD-5D71-46A8-A268-E32F15FBE810}"/>
                </a:ext>
              </a:extLst>
            </p:cNvPr>
            <p:cNvSpPr/>
            <p:nvPr/>
          </p:nvSpPr>
          <p:spPr>
            <a:xfrm>
              <a:off x="3445132" y="3954370"/>
              <a:ext cx="1354741" cy="300465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5000"/>
                    <a:lumOff val="95000"/>
                  </a:schemeClr>
                </a:gs>
                <a:gs pos="35000">
                  <a:schemeClr val="accent2">
                    <a:lumMod val="30000"/>
                    <a:lumOff val="70000"/>
                  </a:scheme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EDA phase</a:t>
              </a:r>
            </a:p>
          </p:txBody>
        </p:sp>
        <p:sp>
          <p:nvSpPr>
            <p:cNvPr id="55" name="正方形/長方形 54">
              <a:extLst>
                <a:ext uri="{FF2B5EF4-FFF2-40B4-BE49-F238E27FC236}">
                  <a16:creationId xmlns:a16="http://schemas.microsoft.com/office/drawing/2014/main" id="{168486A5-9543-449C-BA1B-21DE5CACD077}"/>
                </a:ext>
              </a:extLst>
            </p:cNvPr>
            <p:cNvSpPr/>
            <p:nvPr/>
          </p:nvSpPr>
          <p:spPr>
            <a:xfrm>
              <a:off x="4811706" y="3955479"/>
              <a:ext cx="1759214" cy="287699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5000"/>
                    <a:lumOff val="95000"/>
                  </a:schemeClr>
                </a:gs>
                <a:gs pos="59000">
                  <a:srgbClr val="FFC000"/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Construction</a:t>
              </a:r>
            </a:p>
          </p:txBody>
        </p:sp>
        <p:sp>
          <p:nvSpPr>
            <p:cNvPr id="56" name="正方形/長方形 55">
              <a:extLst>
                <a:ext uri="{FF2B5EF4-FFF2-40B4-BE49-F238E27FC236}">
                  <a16:creationId xmlns:a16="http://schemas.microsoft.com/office/drawing/2014/main" id="{6064F55C-8A39-430F-851D-833FC324DCF4}"/>
                </a:ext>
              </a:extLst>
            </p:cNvPr>
            <p:cNvSpPr/>
            <p:nvPr/>
          </p:nvSpPr>
          <p:spPr>
            <a:xfrm>
              <a:off x="6262652" y="3956717"/>
              <a:ext cx="2000446" cy="286461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5000"/>
                    <a:lumOff val="95000"/>
                  </a:schemeClr>
                </a:gs>
                <a:gs pos="59000">
                  <a:srgbClr val="FF0000"/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Operation Phase</a:t>
              </a:r>
            </a:p>
          </p:txBody>
        </p:sp>
        <p:sp>
          <p:nvSpPr>
            <p:cNvPr id="59" name="正方形/長方形 58">
              <a:extLst>
                <a:ext uri="{FF2B5EF4-FFF2-40B4-BE49-F238E27FC236}">
                  <a16:creationId xmlns:a16="http://schemas.microsoft.com/office/drawing/2014/main" id="{DE35F259-1DFD-4C4A-8000-2EC72C37E49D}"/>
                </a:ext>
              </a:extLst>
            </p:cNvPr>
            <p:cNvSpPr/>
            <p:nvPr/>
          </p:nvSpPr>
          <p:spPr>
            <a:xfrm>
              <a:off x="2405811" y="3954370"/>
              <a:ext cx="1118286" cy="288808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Pre-phase</a:t>
              </a:r>
            </a:p>
          </p:txBody>
        </p:sp>
      </p:grp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C5E77841-BBAE-4D26-AA20-37747A1419DC}"/>
              </a:ext>
            </a:extLst>
          </p:cNvPr>
          <p:cNvSpPr txBox="1"/>
          <p:nvPr/>
        </p:nvSpPr>
        <p:spPr>
          <a:xfrm>
            <a:off x="251734" y="2921630"/>
            <a:ext cx="3368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Neutron Source</a:t>
            </a:r>
            <a:r>
              <a:rPr kumimoji="1" lang="ja-JP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for irradiation</a:t>
            </a:r>
            <a:endParaRPr kumimoji="1" lang="ja-JP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3CBE5693-EFD9-4263-A9DD-EB63DE3427E2}"/>
              </a:ext>
            </a:extLst>
          </p:cNvPr>
          <p:cNvSpPr txBox="1"/>
          <p:nvPr/>
        </p:nvSpPr>
        <p:spPr>
          <a:xfrm>
            <a:off x="416627" y="218387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DEMO</a:t>
            </a:r>
            <a:endParaRPr kumimoji="1"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9" name="直線コネクタ 68">
            <a:extLst>
              <a:ext uri="{FF2B5EF4-FFF2-40B4-BE49-F238E27FC236}">
                <a16:creationId xmlns:a16="http://schemas.microsoft.com/office/drawing/2014/main" id="{180059D3-3054-4D6D-8B04-62F7F8B5D62C}"/>
              </a:ext>
            </a:extLst>
          </p:cNvPr>
          <p:cNvCxnSpPr>
            <a:cxnSpLocks/>
          </p:cNvCxnSpPr>
          <p:nvPr/>
        </p:nvCxnSpPr>
        <p:spPr>
          <a:xfrm flipV="1">
            <a:off x="4671950" y="4207008"/>
            <a:ext cx="0" cy="232655"/>
          </a:xfrm>
          <a:prstGeom prst="line">
            <a:avLst/>
          </a:prstGeom>
          <a:ln w="19050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D4762105-59BE-444D-9FDF-6404748A43F6}"/>
              </a:ext>
            </a:extLst>
          </p:cNvPr>
          <p:cNvSpPr txBox="1"/>
          <p:nvPr/>
        </p:nvSpPr>
        <p:spPr>
          <a:xfrm>
            <a:off x="3384341" y="4341038"/>
            <a:ext cx="2237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Construction decision</a:t>
            </a:r>
            <a:endParaRPr kumimoji="1" lang="ja-JP" altLang="en-US" dirty="0"/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A2458764-430C-4674-A746-BB17C78C089A}"/>
              </a:ext>
            </a:extLst>
          </p:cNvPr>
          <p:cNvSpPr txBox="1"/>
          <p:nvPr/>
        </p:nvSpPr>
        <p:spPr>
          <a:xfrm>
            <a:off x="5680855" y="4437625"/>
            <a:ext cx="2111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Start</a:t>
            </a:r>
            <a:r>
              <a:rPr kumimoji="1" lang="ja-JP" altLang="en-US" dirty="0"/>
              <a:t> </a:t>
            </a:r>
            <a:r>
              <a:rPr kumimoji="1" lang="en-US" altLang="ja-JP" dirty="0"/>
              <a:t>commissioning</a:t>
            </a:r>
            <a:endParaRPr kumimoji="1" lang="ja-JP" altLang="en-US" dirty="0"/>
          </a:p>
        </p:txBody>
      </p:sp>
      <p:cxnSp>
        <p:nvCxnSpPr>
          <p:cNvPr id="75" name="直線コネクタ 74">
            <a:extLst>
              <a:ext uri="{FF2B5EF4-FFF2-40B4-BE49-F238E27FC236}">
                <a16:creationId xmlns:a16="http://schemas.microsoft.com/office/drawing/2014/main" id="{4B695CAC-532E-4B56-B609-C2073D3CA7BB}"/>
              </a:ext>
            </a:extLst>
          </p:cNvPr>
          <p:cNvCxnSpPr>
            <a:cxnSpLocks/>
          </p:cNvCxnSpPr>
          <p:nvPr/>
        </p:nvCxnSpPr>
        <p:spPr>
          <a:xfrm flipV="1">
            <a:off x="6272992" y="4266585"/>
            <a:ext cx="0" cy="232652"/>
          </a:xfrm>
          <a:prstGeom prst="line">
            <a:avLst/>
          </a:prstGeom>
          <a:ln w="19050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AB5CBB6B-11E0-4E47-AFED-FD2F853F8F73}"/>
              </a:ext>
            </a:extLst>
          </p:cNvPr>
          <p:cNvCxnSpPr>
            <a:cxnSpLocks/>
          </p:cNvCxnSpPr>
          <p:nvPr/>
        </p:nvCxnSpPr>
        <p:spPr>
          <a:xfrm flipV="1">
            <a:off x="4814636" y="2107370"/>
            <a:ext cx="0" cy="2215965"/>
          </a:xfrm>
          <a:prstGeom prst="line">
            <a:avLst/>
          </a:prstGeom>
          <a:ln w="19050"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E466FB72-637B-497C-A9CA-82DF68CE33DA}"/>
              </a:ext>
            </a:extLst>
          </p:cNvPr>
          <p:cNvSpPr txBox="1"/>
          <p:nvPr/>
        </p:nvSpPr>
        <p:spPr>
          <a:xfrm>
            <a:off x="6310415" y="3005150"/>
            <a:ext cx="2170659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</a:rPr>
              <a:t>First data acquisition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pic>
        <p:nvPicPr>
          <p:cNvPr id="103" name="Picture 2">
            <a:extLst>
              <a:ext uri="{FF2B5EF4-FFF2-40B4-BE49-F238E27FC236}">
                <a16:creationId xmlns:a16="http://schemas.microsoft.com/office/drawing/2014/main" id="{8DE2A163-DF97-4116-A47C-99714AEBD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757" y="37969"/>
            <a:ext cx="530750" cy="74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8" name="直線矢印コネクタ 127">
            <a:extLst>
              <a:ext uri="{FF2B5EF4-FFF2-40B4-BE49-F238E27FC236}">
                <a16:creationId xmlns:a16="http://schemas.microsoft.com/office/drawing/2014/main" id="{9AA27A69-7A6D-4FFC-9F87-48B95B6B214B}"/>
              </a:ext>
            </a:extLst>
          </p:cNvPr>
          <p:cNvCxnSpPr/>
          <p:nvPr/>
        </p:nvCxnSpPr>
        <p:spPr>
          <a:xfrm>
            <a:off x="6452000" y="3825712"/>
            <a:ext cx="948797" cy="0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テキスト ボックス 128">
            <a:extLst>
              <a:ext uri="{FF2B5EF4-FFF2-40B4-BE49-F238E27FC236}">
                <a16:creationId xmlns:a16="http://schemas.microsoft.com/office/drawing/2014/main" id="{210BD762-6AA3-4C92-92A3-ECA613882D9A}"/>
              </a:ext>
            </a:extLst>
          </p:cNvPr>
          <p:cNvSpPr txBox="1"/>
          <p:nvPr/>
        </p:nvSpPr>
        <p:spPr>
          <a:xfrm>
            <a:off x="6160738" y="3441722"/>
            <a:ext cx="16930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irradiation</a:t>
            </a:r>
            <a:endParaRPr kumimoji="1" lang="ja-JP" alt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5EAC19B-C58E-42CD-BABE-7E0F673A0DED}"/>
              </a:ext>
            </a:extLst>
          </p:cNvPr>
          <p:cNvSpPr/>
          <p:nvPr/>
        </p:nvSpPr>
        <p:spPr>
          <a:xfrm>
            <a:off x="-165925" y="664044"/>
            <a:ext cx="69505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ja-JP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Schedule for A-FNS construction</a:t>
            </a:r>
          </a:p>
        </p:txBody>
      </p: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4EEC4F7A-B89D-4FBA-8410-9EBA2DB0E95A}"/>
              </a:ext>
            </a:extLst>
          </p:cNvPr>
          <p:cNvCxnSpPr>
            <a:cxnSpLocks/>
          </p:cNvCxnSpPr>
          <p:nvPr/>
        </p:nvCxnSpPr>
        <p:spPr>
          <a:xfrm>
            <a:off x="3516966" y="3825712"/>
            <a:ext cx="0" cy="297270"/>
          </a:xfrm>
          <a:prstGeom prst="line">
            <a:avLst/>
          </a:prstGeom>
          <a:ln w="19050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617E5F0E-38AA-49E3-8FF3-4618F781B0DD}"/>
              </a:ext>
            </a:extLst>
          </p:cNvPr>
          <p:cNvSpPr txBox="1"/>
          <p:nvPr/>
        </p:nvSpPr>
        <p:spPr>
          <a:xfrm>
            <a:off x="2614730" y="3517697"/>
            <a:ext cx="1911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Conceptual design</a:t>
            </a:r>
            <a:endParaRPr kumimoji="1" lang="ja-JP" altLang="en-US" dirty="0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30DB0F4B-4134-4065-A2EB-DE7B2D459DD7}"/>
              </a:ext>
            </a:extLst>
          </p:cNvPr>
          <p:cNvSpPr/>
          <p:nvPr/>
        </p:nvSpPr>
        <p:spPr>
          <a:xfrm>
            <a:off x="8926286" y="6542314"/>
            <a:ext cx="217714" cy="31568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7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633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77877</TotalTime>
  <Words>1246</Words>
  <Application>Microsoft Office PowerPoint</Application>
  <PresentationFormat>画面に合わせる (4:3)</PresentationFormat>
  <Paragraphs>234</Paragraphs>
  <Slides>15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7" baseType="lpstr">
      <vt:lpstr>Arial Unicode MS</vt:lpstr>
      <vt:lpstr>Century Gothic 本文</vt:lpstr>
      <vt:lpstr>ＭＳ 明朝</vt:lpstr>
      <vt:lpstr>游ゴシック</vt:lpstr>
      <vt:lpstr>游ゴシック Light</vt:lpstr>
      <vt:lpstr>Aharoni</vt:lpstr>
      <vt:lpstr>Arial</vt:lpstr>
      <vt:lpstr>Calibri</vt:lpstr>
      <vt:lpstr>Calibri Light</vt:lpstr>
      <vt:lpstr>Segoe UI</vt:lpstr>
      <vt:lpstr>Wingdings</vt:lpstr>
      <vt:lpstr>Office テーマ</vt:lpstr>
      <vt:lpstr>Advanced-Fusion Neutron Source </vt:lpstr>
      <vt:lpstr>PowerPoint プレゼンテーション</vt:lpstr>
      <vt:lpstr>PowerPoint プレゼンテーション</vt:lpstr>
      <vt:lpstr>PowerPoint プレゼンテーション</vt:lpstr>
      <vt:lpstr>Present status of IFMIF/EVEDA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Issues for construction and operation</vt:lpstr>
      <vt:lpstr>PowerPoint プレゼンテーション</vt:lpstr>
      <vt:lpstr>PowerPoint プレゼンテーション</vt:lpstr>
      <vt:lpstr>Related presentations in ICFRM-18 </vt:lpstr>
      <vt:lpstr>PowerPoint プレゼンテーション</vt:lpstr>
      <vt:lpstr>Conceptual view of A-FNS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先進核融合中性子源について</dc:title>
  <dc:creator>ochiai</dc:creator>
  <cp:lastModifiedBy>ochiai</cp:lastModifiedBy>
  <cp:revision>565</cp:revision>
  <cp:lastPrinted>2017-11-03T11:01:38Z</cp:lastPrinted>
  <dcterms:created xsi:type="dcterms:W3CDTF">2017-07-27T06:38:35Z</dcterms:created>
  <dcterms:modified xsi:type="dcterms:W3CDTF">2017-11-04T08:12:05Z</dcterms:modified>
</cp:coreProperties>
</file>